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8" r:id="rId1"/>
  </p:sldMasterIdLst>
  <p:notesMasterIdLst>
    <p:notesMasterId r:id="rId60"/>
  </p:notesMasterIdLst>
  <p:handoutMasterIdLst>
    <p:handoutMasterId r:id="rId61"/>
  </p:handoutMasterIdLst>
  <p:sldIdLst>
    <p:sldId id="391" r:id="rId2"/>
    <p:sldId id="420" r:id="rId3"/>
    <p:sldId id="404" r:id="rId4"/>
    <p:sldId id="379" r:id="rId5"/>
    <p:sldId id="422" r:id="rId6"/>
    <p:sldId id="423" r:id="rId7"/>
    <p:sldId id="409" r:id="rId8"/>
    <p:sldId id="363" r:id="rId9"/>
    <p:sldId id="419" r:id="rId10"/>
    <p:sldId id="364" r:id="rId11"/>
    <p:sldId id="365" r:id="rId12"/>
    <p:sldId id="366" r:id="rId13"/>
    <p:sldId id="393" r:id="rId14"/>
    <p:sldId id="392" r:id="rId15"/>
    <p:sldId id="473" r:id="rId16"/>
    <p:sldId id="416" r:id="rId17"/>
    <p:sldId id="367" r:id="rId18"/>
    <p:sldId id="368" r:id="rId19"/>
    <p:sldId id="371" r:id="rId20"/>
    <p:sldId id="437" r:id="rId21"/>
    <p:sldId id="436" r:id="rId22"/>
    <p:sldId id="424" r:id="rId23"/>
    <p:sldId id="467" r:id="rId24"/>
    <p:sldId id="434" r:id="rId25"/>
    <p:sldId id="370" r:id="rId26"/>
    <p:sldId id="414" r:id="rId27"/>
    <p:sldId id="372" r:id="rId28"/>
    <p:sldId id="373" r:id="rId29"/>
    <p:sldId id="374" r:id="rId30"/>
    <p:sldId id="375" r:id="rId31"/>
    <p:sldId id="468" r:id="rId32"/>
    <p:sldId id="474" r:id="rId33"/>
    <p:sldId id="471" r:id="rId34"/>
    <p:sldId id="410" r:id="rId35"/>
    <p:sldId id="378" r:id="rId36"/>
    <p:sldId id="377" r:id="rId37"/>
    <p:sldId id="417" r:id="rId38"/>
    <p:sldId id="402" r:id="rId39"/>
    <p:sldId id="415" r:id="rId40"/>
    <p:sldId id="408" r:id="rId41"/>
    <p:sldId id="406" r:id="rId42"/>
    <p:sldId id="461" r:id="rId43"/>
    <p:sldId id="463" r:id="rId44"/>
    <p:sldId id="464" r:id="rId45"/>
    <p:sldId id="465" r:id="rId46"/>
    <p:sldId id="466" r:id="rId47"/>
    <p:sldId id="475" r:id="rId48"/>
    <p:sldId id="381" r:id="rId49"/>
    <p:sldId id="412" r:id="rId50"/>
    <p:sldId id="382" r:id="rId51"/>
    <p:sldId id="383" r:id="rId52"/>
    <p:sldId id="384" r:id="rId53"/>
    <p:sldId id="385" r:id="rId54"/>
    <p:sldId id="389" r:id="rId55"/>
    <p:sldId id="403" r:id="rId56"/>
    <p:sldId id="418" r:id="rId57"/>
    <p:sldId id="413" r:id="rId58"/>
    <p:sldId id="421" r:id="rId5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CA0D4"/>
    <a:srgbClr val="4AD651"/>
    <a:srgbClr val="FF66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954" autoAdjust="0"/>
  </p:normalViewPr>
  <p:slideViewPr>
    <p:cSldViewPr>
      <p:cViewPr>
        <p:scale>
          <a:sx n="66" d="100"/>
          <a:sy n="66" d="100"/>
        </p:scale>
        <p:origin x="-2922" y="-930"/>
      </p:cViewPr>
      <p:guideLst>
        <p:guide orient="horz" pos="2160"/>
        <p:guide pos="3168"/>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7" d="100"/>
          <a:sy n="97" d="100"/>
        </p:scale>
        <p:origin x="-2700"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8CE8C4EE-3E3E-439B-A0D6-1D1A682C633C}" type="datetimeFigureOut">
              <a:rPr lang="en-US"/>
              <a:pPr>
                <a:defRPr/>
              </a:pPr>
              <a:t>8/13/2013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r>
              <a:rPr lang="en-US"/>
              <a:t>Massachusetts Department of Elementary and Secondary Education</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C0F7A743-34B6-43B7-8E32-18D0916C66D8}" type="slidenum">
              <a:rPr lang="en-US"/>
              <a:pPr>
                <a:defRPr/>
              </a:pPr>
              <a:t>‹#›</a:t>
            </a:fld>
            <a:endParaRPr lang="en-US"/>
          </a:p>
        </p:txBody>
      </p:sp>
    </p:spTree>
    <p:extLst>
      <p:ext uri="{BB962C8B-B14F-4D97-AF65-F5344CB8AC3E}">
        <p14:creationId xmlns:p14="http://schemas.microsoft.com/office/powerpoint/2010/main" val="235767599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3320648C-2D4A-466A-8DA9-5148342FB74A}" type="datetimeFigureOut">
              <a:rPr lang="en-US"/>
              <a:pPr>
                <a:defRPr/>
              </a:pPr>
              <a:t>8/13/2013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r>
              <a:rPr lang="en-US"/>
              <a:t>Massachusetts Department of Elementary and Secondary Education</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D2181E27-848E-404F-A923-5163E92E518D}" type="slidenum">
              <a:rPr lang="en-US"/>
              <a:pPr>
                <a:defRPr/>
              </a:pPr>
              <a:t>‹#›</a:t>
            </a:fld>
            <a:endParaRPr lang="en-US"/>
          </a:p>
        </p:txBody>
      </p:sp>
    </p:spTree>
    <p:extLst>
      <p:ext uri="{BB962C8B-B14F-4D97-AF65-F5344CB8AC3E}">
        <p14:creationId xmlns:p14="http://schemas.microsoft.com/office/powerpoint/2010/main" val="64890842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r>
              <a:rPr lang="en-US" b="0" baseline="0" dirty="0" smtClean="0"/>
              <a:t>In this presentation we will look at how explicit use of visual models in the new frameworks help students to build a conceptual understanding of fractions and how this conceptual understanding and the use of visual models is built upon.</a:t>
            </a:r>
          </a:p>
          <a:p>
            <a:r>
              <a:rPr lang="en-US" b="1" baseline="0" dirty="0" smtClean="0"/>
              <a:t>NOTE TO FACILITATOR: </a:t>
            </a:r>
            <a:r>
              <a:rPr lang="en-US" b="0" baseline="0" dirty="0" smtClean="0"/>
              <a:t> This exploration is expected to take at least three hours.  We suggest that you review all of the slides and make strategic decisions about what is best for your audience.  </a:t>
            </a:r>
          </a:p>
          <a:p>
            <a:r>
              <a:rPr lang="en-US" b="0" baseline="0" dirty="0" smtClean="0"/>
              <a:t>For example, you may want to:</a:t>
            </a:r>
          </a:p>
          <a:p>
            <a:pPr lvl="1">
              <a:buFont typeface="Arial" pitchFamily="34" charset="0"/>
              <a:buChar char="•"/>
            </a:pPr>
            <a:r>
              <a:rPr lang="en-US" b="0" baseline="0" dirty="0" smtClean="0"/>
              <a:t>Break it up into a series of shorter presentations to allow time to dig into the math problems </a:t>
            </a:r>
          </a:p>
          <a:p>
            <a:pPr lvl="1">
              <a:buFont typeface="Arial" pitchFamily="34" charset="0"/>
              <a:buChar char="•"/>
            </a:pPr>
            <a:r>
              <a:rPr lang="en-US" b="0" baseline="0" dirty="0" smtClean="0"/>
              <a:t>Use it as the focus of several Professional Learning Community meetings</a:t>
            </a:r>
          </a:p>
          <a:p>
            <a:pPr lvl="1">
              <a:buFont typeface="Arial" pitchFamily="34" charset="0"/>
              <a:buChar char="•"/>
            </a:pPr>
            <a:r>
              <a:rPr lang="en-US" b="0" baseline="0" dirty="0" smtClean="0"/>
              <a:t>Use it as the foundation for professional development for your teachers on fractions</a:t>
            </a:r>
          </a:p>
          <a:p>
            <a:pPr lvl="1">
              <a:buFont typeface="Arial" pitchFamily="34" charset="0"/>
              <a:buChar char="•"/>
            </a:pPr>
            <a:r>
              <a:rPr lang="en-US" b="0" baseline="0" dirty="0" smtClean="0"/>
              <a:t>Modify the presentation for different audiences.  Some possible adaptations are:</a:t>
            </a:r>
          </a:p>
          <a:p>
            <a:pPr lvl="2">
              <a:buFont typeface="Wingdings" pitchFamily="2" charset="2"/>
              <a:buChar char="Ø"/>
            </a:pPr>
            <a:r>
              <a:rPr lang="en-US" b="1" baseline="0" dirty="0" smtClean="0"/>
              <a:t>1</a:t>
            </a:r>
            <a:r>
              <a:rPr lang="en-US" b="1" baseline="30000" dirty="0" smtClean="0"/>
              <a:t>st</a:t>
            </a:r>
            <a:r>
              <a:rPr lang="en-US" b="1" baseline="0" dirty="0" smtClean="0"/>
              <a:t>-2</a:t>
            </a:r>
            <a:r>
              <a:rPr lang="en-US" b="1" baseline="30000" dirty="0" smtClean="0"/>
              <a:t>nd</a:t>
            </a:r>
            <a:r>
              <a:rPr lang="en-US" b="1" baseline="0" dirty="0" smtClean="0"/>
              <a:t> Grade Teachers</a:t>
            </a:r>
            <a:r>
              <a:rPr lang="en-US" b="0" baseline="0" dirty="0" smtClean="0"/>
              <a:t>: Slides 1-26</a:t>
            </a:r>
            <a:r>
              <a:rPr lang="en-US" b="0" baseline="0" dirty="0" smtClean="0">
                <a:solidFill>
                  <a:srgbClr val="C00000"/>
                </a:solidFill>
              </a:rPr>
              <a:t> and 56-58</a:t>
            </a:r>
          </a:p>
          <a:p>
            <a:pPr lvl="2">
              <a:buFont typeface="Wingdings" pitchFamily="2" charset="2"/>
              <a:buChar char="Ø"/>
            </a:pPr>
            <a:r>
              <a:rPr lang="en-US" b="1" baseline="0" dirty="0" smtClean="0"/>
              <a:t>3</a:t>
            </a:r>
            <a:r>
              <a:rPr lang="en-US" b="1" baseline="30000" dirty="0" smtClean="0"/>
              <a:t>rd</a:t>
            </a:r>
            <a:r>
              <a:rPr lang="en-US" b="1" baseline="0" dirty="0" smtClean="0"/>
              <a:t>-4</a:t>
            </a:r>
            <a:r>
              <a:rPr lang="en-US" b="1" baseline="30000" dirty="0" smtClean="0"/>
              <a:t>th</a:t>
            </a:r>
            <a:r>
              <a:rPr lang="en-US" b="1" baseline="0" dirty="0" smtClean="0"/>
              <a:t> Grade Teachers</a:t>
            </a:r>
            <a:r>
              <a:rPr lang="en-US" b="0" baseline="0" dirty="0" smtClean="0"/>
              <a:t>: Slides 1-38 </a:t>
            </a:r>
            <a:r>
              <a:rPr lang="en-US" b="0" baseline="0" dirty="0" smtClean="0">
                <a:solidFill>
                  <a:srgbClr val="C00000"/>
                </a:solidFill>
              </a:rPr>
              <a:t>and 56-58</a:t>
            </a:r>
            <a:endParaRPr lang="en-US" b="0" baseline="0" dirty="0" smtClean="0"/>
          </a:p>
          <a:p>
            <a:pPr lvl="2">
              <a:buFont typeface="Wingdings" pitchFamily="2" charset="2"/>
              <a:buChar char="Ø"/>
            </a:pPr>
            <a:r>
              <a:rPr lang="en-US" b="1" baseline="0" dirty="0" smtClean="0"/>
              <a:t>5</a:t>
            </a:r>
            <a:r>
              <a:rPr lang="en-US" b="1" baseline="30000" dirty="0" smtClean="0"/>
              <a:t>th</a:t>
            </a:r>
            <a:r>
              <a:rPr lang="en-US" b="1" baseline="0" dirty="0" smtClean="0"/>
              <a:t>-6</a:t>
            </a:r>
            <a:r>
              <a:rPr lang="en-US" b="1" baseline="30000" dirty="0" smtClean="0"/>
              <a:t>th</a:t>
            </a:r>
            <a:r>
              <a:rPr lang="en-US" b="1" baseline="0" dirty="0" smtClean="0"/>
              <a:t> Grade Teachers</a:t>
            </a:r>
            <a:r>
              <a:rPr lang="en-US" b="0" baseline="0" dirty="0" smtClean="0"/>
              <a:t>: Slides 1-12 and 27</a:t>
            </a:r>
            <a:r>
              <a:rPr lang="en-US" b="0" baseline="0" dirty="0" smtClean="0">
                <a:solidFill>
                  <a:srgbClr val="C00000"/>
                </a:solidFill>
              </a:rPr>
              <a:t>-58</a:t>
            </a:r>
            <a:endParaRPr lang="en-US" b="0" baseline="0" dirty="0" smtClean="0"/>
          </a:p>
          <a:p>
            <a:pPr lvl="0">
              <a:buFont typeface="Arial" pitchFamily="34" charset="0"/>
              <a:buNone/>
            </a:pPr>
            <a:endParaRPr lang="en-US" b="0" baseline="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TextEdit="1"/>
          </p:cNvSpPr>
          <p:nvPr>
            <p:ph type="sldImg"/>
          </p:nvPr>
        </p:nvSpPr>
        <p:spPr bwMode="auto">
          <a:noFill/>
          <a:ln>
            <a:solidFill>
              <a:srgbClr val="000000"/>
            </a:solidFill>
            <a:miter lim="800000"/>
            <a:headEnd/>
            <a:tailEnd/>
          </a:ln>
        </p:spPr>
      </p:sp>
      <p:sp>
        <p:nvSpPr>
          <p:cNvPr id="66562"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All of the fraction</a:t>
            </a:r>
            <a:r>
              <a:rPr lang="en-US" baseline="0" dirty="0" smtClean="0"/>
              <a:t> standards in grades 3-5 are listed here.  In all cases where the use of a visual model was explicitly stated in the standards, that language is included on this chart.  As you can see, almost all of the fraction standards for grades 3-5 explicitly mention the use of “a number line diagram” or “a visual fraction model.”  In this presentation, we will look at some of these visual models.</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first and second grade, fraction concepts and the vocabulary</a:t>
            </a:r>
            <a:r>
              <a:rPr lang="en-US" baseline="0" dirty="0" smtClean="0"/>
              <a:t> that supports them </a:t>
            </a:r>
            <a:r>
              <a:rPr lang="en-US" dirty="0" smtClean="0"/>
              <a:t>are introduced</a:t>
            </a:r>
            <a:r>
              <a:rPr lang="en-US" baseline="0" dirty="0" smtClean="0"/>
              <a:t> through the Geometry domain.  </a:t>
            </a:r>
            <a:endParaRPr lang="en-US" dirty="0"/>
          </a:p>
        </p:txBody>
      </p:sp>
      <p:sp>
        <p:nvSpPr>
          <p:cNvPr id="4" name="Footer Placeholder 3"/>
          <p:cNvSpPr>
            <a:spLocks noGrp="1"/>
          </p:cNvSpPr>
          <p:nvPr>
            <p:ph type="ftr" sz="quarter" idx="10"/>
          </p:nvPr>
        </p:nvSpPr>
        <p:spPr/>
        <p:txBody>
          <a:bodyPr/>
          <a:lstStyle/>
          <a:p>
            <a:pPr>
              <a:defRPr/>
            </a:pPr>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pPr>
              <a:defRPr/>
            </a:pPr>
            <a:fld id="{D2181E27-848E-404F-A923-5163E92E518D}" type="slidenum">
              <a:rPr lang="en-US" smtClean="0"/>
              <a:pPr>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Starting in first grade, before</a:t>
            </a:r>
            <a:r>
              <a:rPr lang="en-US" baseline="0" dirty="0" smtClean="0"/>
              <a:t> fractions become a major focus, students are beginning to accurately use the language of fractions such as “halves, fourths, quarters and equal shares.”  Students have been composing and decomposing numbers since kindergarten and so it is appropriate for them to discuss composing and decomposing shapes.  This introduction to early fraction concepts in the Geometry strand is an example of the way in which coherence has been built into the standards.  Please also note the clarity in the standard: the precise vocabulary that students should learn to use with ease is written into the standard.  Use precise, language is part of Math Practice 6, Attend to Precision.  It states, “</a:t>
            </a:r>
            <a:r>
              <a:rPr lang="en-US" dirty="0" smtClean="0"/>
              <a:t>Mathematically proficient students try to communicate precisely to others. They try to use clear definitions in discussion with others and in their own reasoning.”  Explicit use of precise language is also excellent for language development and provide access for English Language Learners. </a:t>
            </a:r>
            <a:endParaRPr lang="en-US" dirty="0"/>
          </a:p>
        </p:txBody>
      </p:sp>
      <p:sp>
        <p:nvSpPr>
          <p:cNvPr id="4" name="Footer Placeholder 3"/>
          <p:cNvSpPr>
            <a:spLocks noGrp="1"/>
          </p:cNvSpPr>
          <p:nvPr>
            <p:ph type="ftr" sz="quarter" idx="10"/>
          </p:nvPr>
        </p:nvSpPr>
        <p:spPr/>
        <p:txBody>
          <a:bodyPr/>
          <a:lstStyle/>
          <a:p>
            <a:pPr>
              <a:defRPr/>
            </a:pPr>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pPr>
              <a:defRPr/>
            </a:pPr>
            <a:fld id="{D2181E27-848E-404F-A923-5163E92E518D}" type="slidenum">
              <a:rPr lang="en-US" smtClean="0"/>
              <a:pPr>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pPr>
              <a:defRPr/>
            </a:pPr>
            <a:fld id="{D2181E27-848E-404F-A923-5163E92E518D}"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TextEdit="1"/>
          </p:cNvSpPr>
          <p:nvPr>
            <p:ph type="sldImg"/>
          </p:nvPr>
        </p:nvSpPr>
        <p:spPr bwMode="auto">
          <a:noFill/>
          <a:ln>
            <a:solidFill>
              <a:srgbClr val="000000"/>
            </a:solidFill>
            <a:miter lim="800000"/>
            <a:headEnd/>
            <a:tailEnd/>
          </a:ln>
        </p:spPr>
      </p:sp>
      <p:sp>
        <p:nvSpPr>
          <p:cNvPr id="68610"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Two to four critical areas are identified for each grade level in the math curriculum framework</a:t>
            </a:r>
            <a:r>
              <a:rPr lang="en-US" baseline="0" dirty="0" smtClean="0"/>
              <a:t>.  The critical areas bring focus to the instruction for the year.  Here you can see that the second critical area in third grade is fractions.  Please note that phrases have been bolded for this presentation for emphasis.  We will look at visual models of these bolded phrases in the following slides.</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TextEdit="1"/>
          </p:cNvSpPr>
          <p:nvPr>
            <p:ph type="sldImg"/>
          </p:nvPr>
        </p:nvSpPr>
        <p:spPr bwMode="auto">
          <a:noFill/>
          <a:ln>
            <a:solidFill>
              <a:srgbClr val="000000"/>
            </a:solidFill>
            <a:miter lim="800000"/>
            <a:headEnd/>
            <a:tailEnd/>
          </a:ln>
        </p:spPr>
      </p:sp>
      <p:sp>
        <p:nvSpPr>
          <p:cNvPr id="7065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Here we bring rigor to the idea of fractions</a:t>
            </a:r>
            <a:r>
              <a:rPr lang="en-US" baseline="0" dirty="0" smtClean="0"/>
              <a:t> being composed of unit fractions by having students explain the connection between a visual model and an equation.  </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TextEdit="1"/>
          </p:cNvSpPr>
          <p:nvPr>
            <p:ph type="sldImg"/>
          </p:nvPr>
        </p:nvSpPr>
        <p:spPr bwMode="auto">
          <a:noFill/>
          <a:ln>
            <a:solidFill>
              <a:srgbClr val="000000"/>
            </a:solidFill>
            <a:miter lim="800000"/>
            <a:headEnd/>
            <a:tailEnd/>
          </a:ln>
        </p:spPr>
      </p:sp>
      <p:sp>
        <p:nvSpPr>
          <p:cNvPr id="76802"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Students use “hops” on a number line to add five one-fourths to make five fourths.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TextEdit="1"/>
          </p:cNvSpPr>
          <p:nvPr>
            <p:ph type="sldImg"/>
          </p:nvPr>
        </p:nvSpPr>
        <p:spPr bwMode="auto">
          <a:noFill/>
          <a:ln>
            <a:solidFill>
              <a:srgbClr val="000000"/>
            </a:solidFill>
            <a:miter lim="800000"/>
            <a:headEnd/>
            <a:tailEnd/>
          </a:ln>
        </p:spPr>
      </p:sp>
      <p:sp>
        <p:nvSpPr>
          <p:cNvPr id="72706" name="Rectangle 3"/>
          <p:cNvSpPr>
            <a:spLocks noGrp="1"/>
          </p:cNvSpPr>
          <p:nvPr>
            <p:ph type="body" idx="1"/>
          </p:nvPr>
        </p:nvSpPr>
        <p:spPr bwMode="auto">
          <a:noFill/>
        </p:spPr>
        <p:txBody>
          <a:bodyPr wrap="square" numCol="1" anchor="t" anchorCtr="0" compatLnSpc="1">
            <a:prstTxWarp prst="textNoShape">
              <a:avLst/>
            </a:prstTxWarp>
          </a:bodyPr>
          <a:lstStyle/>
          <a:p>
            <a:r>
              <a:rPr lang="en-US" b="0" baseline="0" dirty="0" smtClean="0"/>
              <a:t>Quick turn and talk: answer this question.</a:t>
            </a:r>
          </a:p>
          <a:p>
            <a:endParaRPr lang="en-US" b="0" baseline="0" dirty="0" smtClean="0"/>
          </a:p>
          <a:p>
            <a:r>
              <a:rPr lang="en-US" b="1" baseline="0" dirty="0" smtClean="0"/>
              <a:t>Please note: </a:t>
            </a:r>
            <a:r>
              <a:rPr lang="en-US" baseline="0" dirty="0" smtClean="0"/>
              <a:t>this slide does not copy well in black and white</a:t>
            </a:r>
            <a:endParaRPr lang="en-US" dirty="0" smtClean="0"/>
          </a:p>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TextEdit="1"/>
          </p:cNvSpPr>
          <p:nvPr>
            <p:ph type="sldImg"/>
          </p:nvPr>
        </p:nvSpPr>
        <p:spPr bwMode="auto">
          <a:noFill/>
          <a:ln>
            <a:solidFill>
              <a:srgbClr val="000000"/>
            </a:solidFill>
            <a:miter lim="800000"/>
            <a:headEnd/>
            <a:tailEnd/>
          </a:ln>
        </p:spPr>
      </p:sp>
      <p:sp>
        <p:nvSpPr>
          <p:cNvPr id="72706"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TextEdit="1"/>
          </p:cNvSpPr>
          <p:nvPr>
            <p:ph type="sldImg"/>
          </p:nvPr>
        </p:nvSpPr>
        <p:spPr bwMode="auto">
          <a:noFill/>
          <a:ln>
            <a:solidFill>
              <a:srgbClr val="000000"/>
            </a:solidFill>
            <a:miter lim="800000"/>
            <a:headEnd/>
            <a:tailEnd/>
          </a:ln>
        </p:spPr>
      </p:sp>
      <p:sp>
        <p:nvSpPr>
          <p:cNvPr id="72706" name="Rectangle 3"/>
          <p:cNvSpPr>
            <a:spLocks noGrp="1"/>
          </p:cNvSpPr>
          <p:nvPr>
            <p:ph type="body" idx="1"/>
          </p:nvPr>
        </p:nvSpPr>
        <p:spPr bwMode="auto">
          <a:noFill/>
        </p:spPr>
        <p:txBody>
          <a:bodyPr wrap="square" numCol="1" anchor="t" anchorCtr="0" compatLnSpc="1">
            <a:prstTxWarp prst="textNoShape">
              <a:avLst/>
            </a:prstTxWarp>
          </a:bodyPr>
          <a:lstStyle/>
          <a:p>
            <a:r>
              <a:rPr lang="en-US" b="0" baseline="0" dirty="0" smtClean="0"/>
              <a:t>Quick turn and talk: answer this question.</a:t>
            </a:r>
          </a:p>
          <a:p>
            <a:endParaRPr lang="en-US" b="0" baseline="0" dirty="0" smtClean="0"/>
          </a:p>
          <a:p>
            <a:r>
              <a:rPr lang="en-US" b="1" baseline="0" dirty="0" smtClean="0"/>
              <a:t>Please note: </a:t>
            </a:r>
            <a:r>
              <a:rPr lang="en-US" baseline="0" dirty="0" smtClean="0"/>
              <a:t>this slide does not copy well in black and white</a:t>
            </a:r>
            <a:endParaRPr lang="en-US" dirty="0" smtClean="0"/>
          </a:p>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In this presentation, we will trace fraction </a:t>
            </a:r>
            <a:r>
              <a:rPr lang="en-US" baseline="0" dirty="0" smtClean="0"/>
              <a:t>concepts starting in first and second grade where a foundation is laid in the Geometry Domain, to third through fifth grade where fractions are a critical area of focus of each year to sixth grade where there is one fraction standard and where Ratios and Proportional Reasoning become a critical area of focus. </a:t>
            </a:r>
          </a:p>
          <a:p>
            <a:pPr lvl="0">
              <a:buFont typeface="Arial" pitchFamily="34" charset="0"/>
              <a:buNone/>
            </a:pPr>
            <a:endParaRPr lang="en-US" b="0" baseline="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TextEdit="1"/>
          </p:cNvSpPr>
          <p:nvPr>
            <p:ph type="sldImg"/>
          </p:nvPr>
        </p:nvSpPr>
        <p:spPr bwMode="auto">
          <a:noFill/>
          <a:ln>
            <a:solidFill>
              <a:srgbClr val="000000"/>
            </a:solidFill>
            <a:miter lim="800000"/>
            <a:headEnd/>
            <a:tailEnd/>
          </a:ln>
        </p:spPr>
      </p:sp>
      <p:sp>
        <p:nvSpPr>
          <p:cNvPr id="72706"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Please note: </a:t>
            </a:r>
            <a:r>
              <a:rPr lang="en-US" baseline="0" dirty="0" smtClean="0"/>
              <a:t>this slide does not copy well in black and white</a:t>
            </a:r>
            <a:endParaRPr lang="en-US" dirty="0" smtClean="0"/>
          </a:p>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TextEdit="1"/>
          </p:cNvSpPr>
          <p:nvPr>
            <p:ph type="sldImg"/>
          </p:nvPr>
        </p:nvSpPr>
        <p:spPr bwMode="auto">
          <a:noFill/>
          <a:ln>
            <a:solidFill>
              <a:srgbClr val="000000"/>
            </a:solidFill>
            <a:miter lim="800000"/>
            <a:headEnd/>
            <a:tailEnd/>
          </a:ln>
        </p:spPr>
      </p:sp>
      <p:sp>
        <p:nvSpPr>
          <p:cNvPr id="72706"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In these</a:t>
            </a:r>
            <a:r>
              <a:rPr lang="en-US" baseline="0" dirty="0" smtClean="0"/>
              <a:t> two examples, the importance of specifying the whole becomes clear.  In the first example, either response could be valid if we do not know what the whole is.  In the second example, ¼ in this context is bigger than ½.  The graphics for the second example come from the Illuminations website which is a free NCTM (National Council of Teachers of Mathematics) interactive resource.  Please also note the link to the 3-5 Number and Operations—Fractions website which illustrates examples of the progression of fractions from 3</a:t>
            </a:r>
            <a:r>
              <a:rPr lang="en-US" baseline="30000" dirty="0" smtClean="0"/>
              <a:t>rd</a:t>
            </a:r>
            <a:r>
              <a:rPr lang="en-US" baseline="0" dirty="0" smtClean="0"/>
              <a:t> through 5</a:t>
            </a:r>
            <a:r>
              <a:rPr lang="en-US" baseline="30000" dirty="0" smtClean="0"/>
              <a:t>th</a:t>
            </a:r>
            <a:r>
              <a:rPr lang="en-US" baseline="0" dirty="0" smtClean="0"/>
              <a:t> grade.  The project director for the Progressions documents is Bill McCallum, one of the authors of the Common Core.  Many of the examples shown in this presentation come from that website.</a:t>
            </a:r>
          </a:p>
          <a:p>
            <a:r>
              <a:rPr lang="en-US" b="1" baseline="0" dirty="0" smtClean="0"/>
              <a:t>Please note: </a:t>
            </a:r>
            <a:r>
              <a:rPr lang="en-US" baseline="0" dirty="0" smtClean="0"/>
              <a:t>this slide does not copy well in black and white</a:t>
            </a: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TextEdit="1"/>
          </p:cNvSpPr>
          <p:nvPr>
            <p:ph type="sldImg"/>
          </p:nvPr>
        </p:nvSpPr>
        <p:spPr bwMode="auto">
          <a:noFill/>
          <a:ln>
            <a:solidFill>
              <a:srgbClr val="000000"/>
            </a:solidFill>
            <a:miter lim="800000"/>
            <a:headEnd/>
            <a:tailEnd/>
          </a:ln>
        </p:spPr>
      </p:sp>
      <p:sp>
        <p:nvSpPr>
          <p:cNvPr id="74754"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example</a:t>
            </a:r>
            <a:r>
              <a:rPr lang="en-US" baseline="0" dirty="0" smtClean="0"/>
              <a:t> also comes from the Illuminations website.  A feature of this activity that adds rigor is that it connects the representation of the fraction on a number line to the representation on a tape diagram.  Students can explain that 2/5 is greater than 2/11 because more of the shape is filled in. They can also explain on the number line that 2/5 is greater because it is further to the right.</a:t>
            </a: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The prototypes</a:t>
            </a:r>
            <a:r>
              <a:rPr lang="en-US" baseline="0" dirty="0" smtClean="0"/>
              <a:t> for the new Partner for Assessment of College and Career Readiness (PARCC) assessments reflect the focus on visual representations in the new standards.  </a:t>
            </a:r>
            <a:r>
              <a:rPr lang="en-US" dirty="0" smtClean="0"/>
              <a:t>Here is a sample third grade</a:t>
            </a:r>
            <a:r>
              <a:rPr lang="en-US" baseline="0" dirty="0" smtClean="0"/>
              <a:t> PARCC prototype item using technology.  In Part A, students are told: “</a:t>
            </a:r>
            <a:r>
              <a:rPr lang="en-US" dirty="0" smtClean="0"/>
              <a:t>A farmer plants 3/4 of the field with soybeans.</a:t>
            </a:r>
            <a:r>
              <a:rPr lang="en-US" baseline="0" dirty="0" smtClean="0"/>
              <a:t>  </a:t>
            </a:r>
            <a:r>
              <a:rPr lang="en-US" dirty="0" smtClean="0"/>
              <a:t>Drag the soybean to the field as many times as needed to show the fraction of the field that is planted with soybeans.”  The soybeans</a:t>
            </a:r>
            <a:r>
              <a:rPr lang="en-US" baseline="0" dirty="0" smtClean="0"/>
              <a:t> represented above are one possible configuration.  (There are 28 possible ways to drag 6 soybeans into a grid of 8 squares.  All are acceptable.)  In Part B, students are asked to “type a fraction different from ¾” that “also represents the fractional part of the farmer’s field that is planted with soybeans.”  They are then asked to explain why the two fractions are equal.  Please note that this </a:t>
            </a:r>
            <a:r>
              <a:rPr lang="en-US" dirty="0" smtClean="0"/>
              <a:t>task calls for students</a:t>
            </a:r>
            <a:r>
              <a:rPr lang="en-US" baseline="0" dirty="0" smtClean="0"/>
              <a:t> to reason abstractly and quantitatively </a:t>
            </a:r>
            <a:r>
              <a:rPr lang="en-US" dirty="0" smtClean="0"/>
              <a:t>(Math Practice 2) and to look for and make use of structure (MP7). </a:t>
            </a:r>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pPr>
              <a:defRPr/>
            </a:pPr>
            <a:fld id="{D2181E27-848E-404F-A923-5163E92E518D}" type="slidenum">
              <a:rPr lang="en-US" smtClean="0"/>
              <a:pPr>
                <a:defRPr/>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TextEdit="1"/>
          </p:cNvSpPr>
          <p:nvPr>
            <p:ph type="sldImg"/>
          </p:nvPr>
        </p:nvSpPr>
        <p:spPr bwMode="auto">
          <a:noFill/>
          <a:ln>
            <a:solidFill>
              <a:srgbClr val="000000"/>
            </a:solidFill>
            <a:miter lim="800000"/>
            <a:headEnd/>
            <a:tailEnd/>
          </a:ln>
        </p:spPr>
      </p:sp>
      <p:sp>
        <p:nvSpPr>
          <p:cNvPr id="78850"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In fourth grade the second critical area is also about fractions.  On the following slides</a:t>
            </a:r>
            <a:r>
              <a:rPr lang="en-US" baseline="0" dirty="0" smtClean="0"/>
              <a:t>, you will see visual models intended to help students</a:t>
            </a:r>
            <a:r>
              <a:rPr lang="en-US" dirty="0" smtClean="0"/>
              <a:t> recognize equivalent fractions</a:t>
            </a:r>
            <a:r>
              <a:rPr lang="en-US" baseline="0" dirty="0" smtClean="0"/>
              <a:t> and </a:t>
            </a:r>
            <a:r>
              <a:rPr lang="en-US" dirty="0" smtClean="0"/>
              <a:t>use</a:t>
            </a:r>
            <a:r>
              <a:rPr lang="en-US" baseline="0" dirty="0" smtClean="0"/>
              <a:t> the meaning of fractions and of multiplication to multiplying a fraction by a whole number.</a:t>
            </a: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TextEdit="1"/>
          </p:cNvSpPr>
          <p:nvPr>
            <p:ph type="sldImg"/>
          </p:nvPr>
        </p:nvSpPr>
        <p:spPr bwMode="auto">
          <a:noFill/>
          <a:ln>
            <a:solidFill>
              <a:srgbClr val="000000"/>
            </a:solidFill>
            <a:miter lim="800000"/>
            <a:headEnd/>
            <a:tailEnd/>
          </a:ln>
        </p:spPr>
      </p:sp>
      <p:sp>
        <p:nvSpPr>
          <p:cNvPr id="8089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visual</a:t>
            </a:r>
            <a:r>
              <a:rPr lang="en-US" baseline="0" dirty="0" smtClean="0"/>
              <a:t> model also comes from the Illuminations website.  Students can see that the green representation on the right has shaded as much of the rectangle as the blue representation on the left.  The green representation has simply been divided into a greater number of pieces.  Students are not memorizing a procedure to multiply the numerator and the denominator by the same number, they are being given an opportunity to generate their own method for finding equivalent fractions.  Students need multiple opportunities to experience equivalent fractions with visual models.  As you will see in the fifth grade section, equivalence is a key concept that is built upon later on.</a:t>
            </a: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TextEdit="1"/>
          </p:cNvSpPr>
          <p:nvPr>
            <p:ph type="sldImg"/>
          </p:nvPr>
        </p:nvSpPr>
        <p:spPr bwMode="auto">
          <a:noFill/>
          <a:ln>
            <a:solidFill>
              <a:srgbClr val="000000"/>
            </a:solidFill>
            <a:miter lim="800000"/>
            <a:headEnd/>
            <a:tailEnd/>
          </a:ln>
        </p:spPr>
      </p:sp>
      <p:sp>
        <p:nvSpPr>
          <p:cNvPr id="82946"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Students</a:t>
            </a:r>
            <a:r>
              <a:rPr lang="en-US" baseline="0" dirty="0" smtClean="0"/>
              <a:t> are building on their knowledge from whole numbers that multiplication can be solved by repeat addition.  They are using the visual model of a number line to connect their understanding of multiplication to their understanding of fractions.  Being able to show how the visual model and the equation are connected increases the rigor.</a:t>
            </a: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TextEdit="1"/>
          </p:cNvSpPr>
          <p:nvPr>
            <p:ph type="sldImg"/>
          </p:nvPr>
        </p:nvSpPr>
        <p:spPr bwMode="auto">
          <a:noFill/>
          <a:ln>
            <a:solidFill>
              <a:srgbClr val="000000"/>
            </a:solidFill>
            <a:miter lim="800000"/>
            <a:headEnd/>
            <a:tailEnd/>
          </a:ln>
        </p:spPr>
      </p:sp>
      <p:sp>
        <p:nvSpPr>
          <p:cNvPr id="84994"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In fifth grade, the</a:t>
            </a:r>
            <a:r>
              <a:rPr lang="en-US" baseline="0" dirty="0" smtClean="0"/>
              <a:t> </a:t>
            </a:r>
            <a:r>
              <a:rPr lang="en-US" b="1" baseline="0" dirty="0" smtClean="0"/>
              <a:t>first</a:t>
            </a:r>
            <a:r>
              <a:rPr lang="en-US" baseline="0" dirty="0" smtClean="0"/>
              <a:t> critical area is fractions.  You will notice that now all of the time invested in fourth grade in gaining a deep understanding of equivalent fractions should pay off.  Students will use this understanding to add and subtract fractions with unlike denominators.  Students will also focus on explaining why procedures for multiplying and dividing fractions make sense.</a:t>
            </a: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TextEdit="1"/>
          </p:cNvSpPr>
          <p:nvPr>
            <p:ph type="sldImg"/>
          </p:nvPr>
        </p:nvSpPr>
        <p:spPr bwMode="auto">
          <a:noFill/>
          <a:ln>
            <a:solidFill>
              <a:srgbClr val="000000"/>
            </a:solidFill>
            <a:miter lim="800000"/>
            <a:headEnd/>
            <a:tailEnd/>
          </a:ln>
        </p:spPr>
      </p:sp>
      <p:sp>
        <p:nvSpPr>
          <p:cNvPr id="87042"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If students have a strong understanding of equivalent fractions,</a:t>
            </a:r>
            <a:r>
              <a:rPr lang="en-US" baseline="0" dirty="0" smtClean="0"/>
              <a:t> they know that 3/4 is equivalent to 9/12.  They do not need to learn a procedure to find the common denominator.  They can find equivalent fractions that have the same denominator. </a:t>
            </a:r>
            <a:endParaRPr lang="en-US" dirty="0" smtClean="0"/>
          </a:p>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They can check their work with a tape diagram.  Here we can </a:t>
            </a:r>
            <a:r>
              <a:rPr lang="en-US" b="1" u="sng" baseline="0" dirty="0" smtClean="0"/>
              <a:t>see</a:t>
            </a:r>
            <a:r>
              <a:rPr lang="en-US" baseline="0" dirty="0" smtClean="0"/>
              <a:t> that 2/3 equals 8/12. </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pPr>
              <a:defRPr/>
            </a:pPr>
            <a:fld id="{D2181E27-848E-404F-A923-5163E92E518D}" type="slidenum">
              <a:rPr lang="en-US" smtClean="0"/>
              <a:pPr>
                <a:defRPr/>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TextEdit="1"/>
          </p:cNvSpPr>
          <p:nvPr>
            <p:ph type="sldImg"/>
          </p:nvPr>
        </p:nvSpPr>
        <p:spPr bwMode="auto">
          <a:noFill/>
          <a:ln>
            <a:solidFill>
              <a:srgbClr val="000000"/>
            </a:solidFill>
            <a:miter lim="800000"/>
            <a:headEnd/>
            <a:tailEnd/>
          </a:ln>
        </p:spPr>
      </p:sp>
      <p:sp>
        <p:nvSpPr>
          <p:cNvPr id="93186" name="Rectangle 3"/>
          <p:cNvSpPr>
            <a:spLocks noGrp="1"/>
          </p:cNvSpPr>
          <p:nvPr>
            <p:ph type="body" idx="1"/>
          </p:nvPr>
        </p:nvSpPr>
        <p:spPr bwMode="auto">
          <a:noFill/>
        </p:spPr>
        <p:txBody>
          <a:bodyPr wrap="square" numCol="1" anchor="t" anchorCtr="0" compatLnSpc="1">
            <a:prstTxWarp prst="textNoShape">
              <a:avLst/>
            </a:prstTxWarp>
          </a:bodyPr>
          <a:lstStyle/>
          <a:p>
            <a:pPr defTabSz="931774">
              <a:defRPr/>
            </a:pPr>
            <a:r>
              <a:rPr lang="en-US" dirty="0" smtClean="0"/>
              <a:t>To initiate thinking about fractions, have participants</a:t>
            </a:r>
            <a:r>
              <a:rPr lang="en-US" baseline="0" dirty="0" smtClean="0"/>
              <a:t> </a:t>
            </a:r>
            <a:r>
              <a:rPr lang="en-US" b="1" baseline="0" dirty="0" smtClean="0"/>
              <a:t>turn and talk to a neighbor </a:t>
            </a:r>
            <a:r>
              <a:rPr lang="en-US" baseline="0" dirty="0" smtClean="0"/>
              <a:t>about </a:t>
            </a:r>
            <a:r>
              <a:rPr lang="en-US" b="1" baseline="0" dirty="0" smtClean="0"/>
              <a:t>what equation they would use to represent this problem.  </a:t>
            </a:r>
            <a:endParaRPr lang="en-US" b="1" dirty="0" smtClean="0"/>
          </a:p>
          <a:p>
            <a:endParaRPr lang="en-US" b="0"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TextEdit="1"/>
          </p:cNvSpPr>
          <p:nvPr>
            <p:ph type="sldImg"/>
          </p:nvPr>
        </p:nvSpPr>
        <p:spPr bwMode="auto">
          <a:noFill/>
          <a:ln>
            <a:solidFill>
              <a:srgbClr val="000000"/>
            </a:solidFill>
            <a:miter lim="800000"/>
            <a:headEnd/>
            <a:tailEnd/>
          </a:ln>
        </p:spPr>
      </p:sp>
      <p:sp>
        <p:nvSpPr>
          <p:cNvPr id="87042" name="Rectangle 3"/>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t>In the new standards the focus is on being able to find </a:t>
            </a:r>
            <a:r>
              <a:rPr lang="en-US" b="1" u="sng" baseline="0" dirty="0" smtClean="0"/>
              <a:t>a</a:t>
            </a:r>
            <a:r>
              <a:rPr lang="en-US" baseline="0" dirty="0" smtClean="0"/>
              <a:t> common denominator, not on finding the least common denominator.  This example is based on an interactive activity to practice adding fractions using a tape diagram on the National Library of Virtual Manipulatives website. </a:t>
            </a: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performing operations on fractions, it is important  to provide a context for students.  In this example, 3/8 of the cake is available after the party and 1/3 of that was eaten. This example comes from one of fifteen Math Learning Community sessions available on the ESE website.  The materials support productive use of common teacher planning time through establishment and development of a professional learning community with a focus on looking at student work.  The sessions are aligned to the new frameworks and several of them focus specifically on fraction concepts.</a:t>
            </a:r>
          </a:p>
          <a:p>
            <a:endParaRPr lang="en-US" dirty="0" smtClean="0"/>
          </a:p>
          <a:p>
            <a:r>
              <a:rPr lang="en-US" b="1" dirty="0" smtClean="0"/>
              <a:t>Note: </a:t>
            </a:r>
            <a:r>
              <a:rPr lang="en-US" dirty="0" smtClean="0"/>
              <a:t>The words for this problem may be difficult read, you may want to read them aloud.  A handout sheet is also attached to this presentation.  If time allows, participants could solve this problems and discuss their solutions.  </a:t>
            </a:r>
            <a:endParaRPr lang="en-US" dirty="0"/>
          </a:p>
        </p:txBody>
      </p:sp>
      <p:sp>
        <p:nvSpPr>
          <p:cNvPr id="4" name="Footer Placeholder 3"/>
          <p:cNvSpPr>
            <a:spLocks noGrp="1"/>
          </p:cNvSpPr>
          <p:nvPr>
            <p:ph type="ftr" sz="quarter" idx="10"/>
          </p:nvPr>
        </p:nvSpPr>
        <p:spPr/>
        <p:txBody>
          <a:bodyPr/>
          <a:lstStyle/>
          <a:p>
            <a:pPr>
              <a:defRPr/>
            </a:pPr>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pPr>
              <a:defRPr/>
            </a:pPr>
            <a:fld id="{D2181E27-848E-404F-A923-5163E92E518D}" type="slidenum">
              <a:rPr lang="en-US" smtClean="0"/>
              <a:pPr>
                <a:defRPr/>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TextEdit="1"/>
          </p:cNvSpPr>
          <p:nvPr>
            <p:ph type="sldImg"/>
          </p:nvPr>
        </p:nvSpPr>
        <p:spPr bwMode="auto">
          <a:noFill/>
          <a:ln>
            <a:solidFill>
              <a:srgbClr val="000000"/>
            </a:solidFill>
            <a:miter lim="800000"/>
            <a:headEnd/>
            <a:tailEnd/>
          </a:ln>
        </p:spPr>
      </p:sp>
      <p:sp>
        <p:nvSpPr>
          <p:cNvPr id="9113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The National Library</a:t>
            </a:r>
            <a:r>
              <a:rPr lang="en-US" baseline="0" dirty="0" smtClean="0"/>
              <a:t> of Virtual Manipulatives has a nice interactive activity for using the area model to multiply fractions.  In this image we are finding 3/4 of 2/3.  The 2/3 are represented by the two red vertical strips.  The ¾ is represented by the 3 horizontal blue strips. The purple pieces show the over lap.  6 of the total 12 pieces are purple.</a:t>
            </a:r>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TextEdit="1"/>
          </p:cNvSpPr>
          <p:nvPr>
            <p:ph type="sldImg"/>
          </p:nvPr>
        </p:nvSpPr>
        <p:spPr bwMode="auto">
          <a:noFill/>
          <a:ln>
            <a:solidFill>
              <a:srgbClr val="000000"/>
            </a:solidFill>
            <a:miter lim="800000"/>
            <a:headEnd/>
            <a:tailEnd/>
          </a:ln>
        </p:spPr>
      </p:sp>
      <p:sp>
        <p:nvSpPr>
          <p:cNvPr id="89090" name="Rectangle 3"/>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t>Students are now able to use the tape diagram (or fraction strip) to multiply fractions.  </a:t>
            </a:r>
            <a:r>
              <a:rPr lang="en-US" dirty="0" smtClean="0"/>
              <a:t>This image comes from Bill McCallum’s 3-5 fraction progression and illustrates the</a:t>
            </a:r>
            <a:r>
              <a:rPr lang="en-US" baseline="0" dirty="0" smtClean="0"/>
              <a:t> idea that 1/3 X ½ means 1/3 of 1/2</a:t>
            </a:r>
            <a:r>
              <a:rPr lang="en-US" dirty="0" smtClean="0"/>
              <a:t>.</a:t>
            </a:r>
            <a:r>
              <a:rPr lang="en-US" baseline="0" dirty="0" smtClean="0"/>
              <a:t>  In part a) the students are finding ½ of the whole.  In part b) they are finding 1/3 of the ½.  It is important to remember the whole (all 6 parts) when determining what one piece equals.</a:t>
            </a:r>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TextEdit="1"/>
          </p:cNvSpPr>
          <p:nvPr>
            <p:ph type="sldImg"/>
          </p:nvPr>
        </p:nvSpPr>
        <p:spPr bwMode="auto">
          <a:noFill/>
          <a:ln>
            <a:solidFill>
              <a:srgbClr val="000000"/>
            </a:solidFill>
            <a:miter lim="800000"/>
            <a:headEnd/>
            <a:tailEnd/>
          </a:ln>
        </p:spPr>
      </p:sp>
      <p:sp>
        <p:nvSpPr>
          <p:cNvPr id="91138" name="Rectangle 3"/>
          <p:cNvSpPr>
            <a:spLocks noGrp="1"/>
          </p:cNvSpPr>
          <p:nvPr>
            <p:ph type="body" idx="1"/>
          </p:nvPr>
        </p:nvSpPr>
        <p:spPr bwMode="auto">
          <a:noFill/>
        </p:spPr>
        <p:txBody>
          <a:bodyPr wrap="square" numCol="1" anchor="t" anchorCtr="0" compatLnSpc="1">
            <a:prstTxWarp prst="textNoShape">
              <a:avLst/>
            </a:prstTxWarp>
          </a:bodyPr>
          <a:lstStyle/>
          <a:p>
            <a:r>
              <a:rPr lang="en-US" b="1" dirty="0" smtClean="0"/>
              <a:t>Optional Slide:</a:t>
            </a:r>
            <a:r>
              <a:rPr lang="en-US" b="1" baseline="0" dirty="0" smtClean="0"/>
              <a:t> </a:t>
            </a:r>
            <a:r>
              <a:rPr lang="en-US" b="0" dirty="0" smtClean="0"/>
              <a:t>This double number line</a:t>
            </a:r>
            <a:r>
              <a:rPr lang="en-US" b="0" baseline="0" dirty="0" smtClean="0"/>
              <a:t> comes from an exercise in the Rational Numbers Project.  The context for the equation is: “Hannah hikes along the Nature Trail at Mud Lake.  The trail is 2/3 of a mile.  She hikes 4/5 of the trail before she stops to take a picture of a hummingbird with her high speed </a:t>
            </a:r>
            <a:r>
              <a:rPr lang="en-US" b="0" baseline="0" dirty="0" err="1" smtClean="0"/>
              <a:t>Leica</a:t>
            </a:r>
            <a:r>
              <a:rPr lang="en-US" b="0" baseline="0" dirty="0" smtClean="0"/>
              <a:t> camera.  How many miles did she hike before taking the picture?” </a:t>
            </a:r>
          </a:p>
          <a:p>
            <a:endParaRPr lang="en-US" b="0" baseline="0" dirty="0" smtClean="0"/>
          </a:p>
          <a:p>
            <a:r>
              <a:rPr lang="en-US" b="0" baseline="0" dirty="0" smtClean="0"/>
              <a:t>In this case, the double number line is most useful in helping students make sense of the algorithm.  One of the tricky aspects of the double number line is that students must be able to make sure that they are using evenly spaced markers.</a:t>
            </a:r>
            <a:endParaRPr lang="en-US" b="0" dirty="0" smtClean="0"/>
          </a:p>
          <a:p>
            <a:endParaRPr lang="en-US" b="1" dirty="0" smtClean="0"/>
          </a:p>
          <a:p>
            <a:pPr defTabSz="931774">
              <a:defRPr/>
            </a:pPr>
            <a:r>
              <a:rPr lang="en-US" b="1" dirty="0" smtClean="0"/>
              <a:t>Note</a:t>
            </a:r>
            <a:r>
              <a:rPr lang="en-US" b="1" baseline="0" dirty="0" smtClean="0"/>
              <a:t> to facilitator:  </a:t>
            </a:r>
            <a:r>
              <a:rPr lang="en-US" baseline="0" dirty="0" smtClean="0"/>
              <a:t>If time allows, you might want to have participants try creating their own double number line to solve this problem.</a:t>
            </a:r>
            <a:r>
              <a:rPr lang="en-US" b="0" baseline="0" dirty="0" smtClean="0"/>
              <a:t> They may solve the problem like this: The number line is first partitioned into thirds.  The two thirds is then divided into five fifths.  Students might see that the fifths need to be cut in half to fall evenly on the 1/3 marker.  If they place all of these evenly spaced markers along the number line to 1 they will see that they have divided the line into fifteenths.  They might also use their knowledge of equivalent fractions to notice that 1/3 is the same as 5/15 and the marker that coincides with the 4/5 is at 8/15.  </a:t>
            </a:r>
            <a:endParaRPr lang="en-US" b="0" dirty="0" smtClean="0"/>
          </a:p>
          <a:p>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following illustration comes</a:t>
            </a:r>
            <a:r>
              <a:rPr lang="en-US" baseline="0" dirty="0" smtClean="0"/>
              <a:t> from a series of short videos for teachers in the Fractions Progression Module on the Illustrative Mathematics website.  It shows why 5 divided by 3 equals 5/3.  This is another foundational concept.  There are five crackers, being shared between 3 people.  Each person gets 1/3 of  a cracker or 5/3 in all.  Therefore, 5 divided by three equals 5/3.</a:t>
            </a:r>
            <a:endParaRPr lang="en-US" dirty="0"/>
          </a:p>
        </p:txBody>
      </p:sp>
      <p:sp>
        <p:nvSpPr>
          <p:cNvPr id="4" name="Footer Placeholder 3"/>
          <p:cNvSpPr>
            <a:spLocks noGrp="1"/>
          </p:cNvSpPr>
          <p:nvPr>
            <p:ph type="ftr" sz="quarter" idx="10"/>
          </p:nvPr>
        </p:nvSpPr>
        <p:spPr/>
        <p:txBody>
          <a:bodyPr/>
          <a:lstStyle/>
          <a:p>
            <a:pPr>
              <a:defRPr/>
            </a:pPr>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pPr>
              <a:defRPr/>
            </a:pPr>
            <a:fld id="{D2181E27-848E-404F-A923-5163E92E518D}" type="slidenum">
              <a:rPr lang="en-US" smtClean="0"/>
              <a:pPr>
                <a:defRPr/>
              </a:pPr>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Sixth</a:t>
            </a:r>
            <a:r>
              <a:rPr lang="en-US" baseline="0" dirty="0" smtClean="0"/>
              <a:t> grade, there is one fraction standard in “The Number System” domain.  </a:t>
            </a:r>
            <a:endParaRPr lang="en-US" dirty="0"/>
          </a:p>
        </p:txBody>
      </p:sp>
      <p:sp>
        <p:nvSpPr>
          <p:cNvPr id="4" name="Footer Placeholder 3"/>
          <p:cNvSpPr>
            <a:spLocks noGrp="1"/>
          </p:cNvSpPr>
          <p:nvPr>
            <p:ph type="ftr" sz="quarter" idx="10"/>
          </p:nvPr>
        </p:nvSpPr>
        <p:spPr/>
        <p:txBody>
          <a:bodyPr/>
          <a:lstStyle/>
          <a:p>
            <a:pPr>
              <a:defRPr/>
            </a:pPr>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pPr>
              <a:defRPr/>
            </a:pPr>
            <a:fld id="{D2181E27-848E-404F-A923-5163E92E518D}" type="slidenum">
              <a:rPr lang="en-US" smtClean="0"/>
              <a:pPr>
                <a:defRPr/>
              </a:pPr>
              <a:t>40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Think about a real world context</a:t>
            </a:r>
            <a:r>
              <a:rPr lang="en-US" baseline="0" dirty="0" smtClean="0"/>
              <a:t> that this problem might represent.  </a:t>
            </a:r>
          </a:p>
          <a:p>
            <a:endParaRPr lang="en-US" baseline="0" dirty="0" smtClean="0"/>
          </a:p>
          <a:p>
            <a:r>
              <a:rPr lang="en-US" baseline="0" dirty="0" smtClean="0"/>
              <a:t>Participants can share their solutions.  It is helpful to have a way share their visual models with the whole group.  You might use a document camera or have them draw it on the board or on chart paper.  </a:t>
            </a:r>
          </a:p>
          <a:p>
            <a:endParaRPr lang="en-US" baseline="0" dirty="0" smtClean="0"/>
          </a:p>
          <a:p>
            <a:r>
              <a:rPr lang="en-US" baseline="0" dirty="0" smtClean="0"/>
              <a:t>Possible context: I have 1 ¾ of a feet of ribbon.  I need to cut the ribbon into ½ foot strips.  How many strips will I have?</a:t>
            </a:r>
          </a:p>
          <a:p>
            <a:endParaRPr lang="en-US" baseline="0" dirty="0" smtClean="0"/>
          </a:p>
          <a:p>
            <a:r>
              <a:rPr lang="en-US" baseline="0" dirty="0" smtClean="0"/>
              <a:t>On the following slides, we have provided possible visual solutions to this context.</a:t>
            </a:r>
            <a:endParaRPr lang="en-US" dirty="0"/>
          </a:p>
        </p:txBody>
      </p:sp>
      <p:sp>
        <p:nvSpPr>
          <p:cNvPr id="4" name="Footer Placeholder 3"/>
          <p:cNvSpPr>
            <a:spLocks noGrp="1"/>
          </p:cNvSpPr>
          <p:nvPr>
            <p:ph type="ftr" sz="quarter" idx="10"/>
          </p:nvPr>
        </p:nvSpPr>
        <p:spPr/>
        <p:txBody>
          <a:bodyPr/>
          <a:lstStyle/>
          <a:p>
            <a:pPr>
              <a:defRPr/>
            </a:pPr>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pPr>
              <a:defRPr/>
            </a:pPr>
            <a:fld id="{D2181E27-848E-404F-A923-5163E92E518D}" type="slidenum">
              <a:rPr lang="en-US" smtClean="0"/>
              <a:pPr>
                <a:defRPr/>
              </a:pPr>
              <a:t>41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1 ¾ </a:t>
            </a:r>
            <a:r>
              <a:rPr lang="en-US" baseline="0" dirty="0" smtClean="0"/>
              <a:t>feet of ribbon are represented here.  </a:t>
            </a:r>
          </a:p>
        </p:txBody>
      </p:sp>
      <p:sp>
        <p:nvSpPr>
          <p:cNvPr id="4" name="Footer Placeholder 3"/>
          <p:cNvSpPr>
            <a:spLocks noGrp="1"/>
          </p:cNvSpPr>
          <p:nvPr>
            <p:ph type="ftr" sz="quarter" idx="10"/>
          </p:nvPr>
        </p:nvSpPr>
        <p:spPr/>
        <p:txBody>
          <a:bodyPr/>
          <a:lstStyle/>
          <a:p>
            <a:pPr>
              <a:defRPr/>
            </a:pPr>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pPr>
              <a:defRPr/>
            </a:pPr>
            <a:fld id="{D2181E27-848E-404F-A923-5163E92E518D}" type="slidenum">
              <a:rPr lang="en-US" smtClean="0"/>
              <a:pPr>
                <a:defRPr/>
              </a:pPr>
              <a:t>42</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½ a foot strip of ribbon is cut from the 1 ¾ feet of ribbon.  We want to count how many half-foot strips we can cut from the 1¾ feet.  </a:t>
            </a:r>
          </a:p>
          <a:p>
            <a:endParaRPr lang="en-US" baseline="0" dirty="0" smtClean="0"/>
          </a:p>
        </p:txBody>
      </p:sp>
      <p:sp>
        <p:nvSpPr>
          <p:cNvPr id="4" name="Footer Placeholder 3"/>
          <p:cNvSpPr>
            <a:spLocks noGrp="1"/>
          </p:cNvSpPr>
          <p:nvPr>
            <p:ph type="ftr" sz="quarter" idx="10"/>
          </p:nvPr>
        </p:nvSpPr>
        <p:spPr/>
        <p:txBody>
          <a:bodyPr/>
          <a:lstStyle/>
          <a:p>
            <a:pPr>
              <a:defRPr/>
            </a:pPr>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pPr>
              <a:defRPr/>
            </a:pPr>
            <a:fld id="{D2181E27-848E-404F-A923-5163E92E518D}" type="slidenum">
              <a:rPr lang="en-US" smtClean="0"/>
              <a:pPr>
                <a:defRPr/>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TextEdit="1"/>
          </p:cNvSpPr>
          <p:nvPr>
            <p:ph type="sldImg"/>
          </p:nvPr>
        </p:nvSpPr>
        <p:spPr bwMode="auto">
          <a:noFill/>
          <a:ln>
            <a:solidFill>
              <a:srgbClr val="000000"/>
            </a:solidFill>
            <a:miter lim="800000"/>
            <a:headEnd/>
            <a:tailEnd/>
          </a:ln>
        </p:spPr>
      </p:sp>
      <p:sp>
        <p:nvSpPr>
          <p:cNvPr id="93186" name="Rectangle 3"/>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t>Here is a visual representation.  Do you still agree that your equation represents this problem.  Make any changes to it.</a:t>
            </a:r>
          </a:p>
          <a:p>
            <a:endParaRPr lang="en-US" b="0"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Now we have cut 2 half-foot strips.</a:t>
            </a:r>
          </a:p>
          <a:p>
            <a:endParaRPr lang="en-US" baseline="0" dirty="0" smtClean="0"/>
          </a:p>
        </p:txBody>
      </p:sp>
      <p:sp>
        <p:nvSpPr>
          <p:cNvPr id="4" name="Footer Placeholder 3"/>
          <p:cNvSpPr>
            <a:spLocks noGrp="1"/>
          </p:cNvSpPr>
          <p:nvPr>
            <p:ph type="ftr" sz="quarter" idx="10"/>
          </p:nvPr>
        </p:nvSpPr>
        <p:spPr/>
        <p:txBody>
          <a:bodyPr/>
          <a:lstStyle/>
          <a:p>
            <a:pPr>
              <a:defRPr/>
            </a:pPr>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pPr>
              <a:defRPr/>
            </a:pPr>
            <a:fld id="{D2181E27-848E-404F-A923-5163E92E518D}" type="slidenum">
              <a:rPr lang="en-US" smtClean="0"/>
              <a:pPr>
                <a:defRPr/>
              </a:pPr>
              <a:t>44</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baseline="0" dirty="0" smtClean="0"/>
              <a:t>Now we have used 3 half feet strips.</a:t>
            </a:r>
          </a:p>
          <a:p>
            <a:pPr defTabSz="931774">
              <a:defRPr/>
            </a:pPr>
            <a:endParaRPr lang="en-US" baseline="0" dirty="0" smtClean="0"/>
          </a:p>
          <a:p>
            <a:pPr defTabSz="931774">
              <a:defRPr/>
            </a:pPr>
            <a:r>
              <a:rPr lang="en-US" baseline="0" dirty="0" smtClean="0"/>
              <a:t>The tricky part is to know how to count the remaining section of ribbon.  It is half of a strip.</a:t>
            </a:r>
          </a:p>
          <a:p>
            <a:endParaRPr lang="en-US" baseline="0" dirty="0" smtClean="0"/>
          </a:p>
        </p:txBody>
      </p:sp>
      <p:sp>
        <p:nvSpPr>
          <p:cNvPr id="4" name="Footer Placeholder 3"/>
          <p:cNvSpPr>
            <a:spLocks noGrp="1"/>
          </p:cNvSpPr>
          <p:nvPr>
            <p:ph type="ftr" sz="quarter" idx="10"/>
          </p:nvPr>
        </p:nvSpPr>
        <p:spPr/>
        <p:txBody>
          <a:bodyPr/>
          <a:lstStyle/>
          <a:p>
            <a:pPr>
              <a:defRPr/>
            </a:pPr>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pPr>
              <a:defRPr/>
            </a:pPr>
            <a:fld id="{D2181E27-848E-404F-A923-5163E92E518D}" type="slidenum">
              <a:rPr lang="en-US" smtClean="0"/>
              <a:pPr>
                <a:defRPr/>
              </a:pPr>
              <a:t>45</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have used 3 ½ “half-feet strips.”  3 ½ is our solution.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Please note: there are a few common misconceptions with division of fractions that might be surfaced by doing this problem.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Misconception #1:</a:t>
            </a:r>
            <a:r>
              <a:rPr lang="en-US" baseline="0" dirty="0" smtClean="0"/>
              <a:t> </a:t>
            </a:r>
            <a:r>
              <a:rPr lang="en-US" i="1" baseline="0" dirty="0" smtClean="0"/>
              <a:t>division always results in a smaller number</a:t>
            </a:r>
            <a:r>
              <a:rPr lang="en-US" baseline="0" dirty="0" smtClean="0"/>
              <a:t>. (By counting each half-foot strip of ribbon, participants will focus on </a:t>
            </a:r>
            <a:r>
              <a:rPr lang="en-US" b="1" baseline="0" dirty="0" smtClean="0"/>
              <a:t>how many times </a:t>
            </a:r>
            <a:r>
              <a:rPr lang="en-US" baseline="0" dirty="0" smtClean="0"/>
              <a:t>the ½ foot strip of ribbon </a:t>
            </a:r>
            <a:r>
              <a:rPr lang="en-US" b="1" baseline="0" dirty="0" smtClean="0"/>
              <a:t>is subtracted </a:t>
            </a:r>
            <a:r>
              <a:rPr lang="en-US" baseline="0" dirty="0" smtClean="0"/>
              <a:t>from the 1 ¾ feet of ribbon. If they focus on repeated subtraction, they can see that by counting the number of times you need to subtract, you will end up with a larger number.)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smtClean="0"/>
              <a:t>Misconception </a:t>
            </a:r>
            <a:r>
              <a:rPr lang="en-US" b="1" baseline="0" dirty="0" smtClean="0"/>
              <a:t>#2:</a:t>
            </a:r>
            <a:r>
              <a:rPr lang="en-US" baseline="0" dirty="0" smtClean="0"/>
              <a:t> </a:t>
            </a:r>
            <a:r>
              <a:rPr lang="en-US" i="1" baseline="0" dirty="0" smtClean="0"/>
              <a:t>the final piece should be ¼ because it is half of a half of a foot of ribbon.   (</a:t>
            </a:r>
            <a:r>
              <a:rPr lang="en-US" baseline="0" dirty="0" smtClean="0"/>
              <a:t>Again, but focusing on counting the </a:t>
            </a:r>
            <a:r>
              <a:rPr lang="en-US" b="1" baseline="0" dirty="0" smtClean="0"/>
              <a:t>number of times</a:t>
            </a:r>
            <a:r>
              <a:rPr lang="en-US" baseline="0" dirty="0" smtClean="0"/>
              <a:t> </a:t>
            </a:r>
            <a:r>
              <a:rPr lang="en-US" b="0" baseline="0" dirty="0" smtClean="0"/>
              <a:t>the strip is being </a:t>
            </a:r>
            <a:r>
              <a:rPr lang="en-US" b="1" baseline="0" dirty="0" smtClean="0"/>
              <a:t>subtracted</a:t>
            </a:r>
            <a:r>
              <a:rPr lang="en-US" b="0" baseline="0" dirty="0" smtClean="0"/>
              <a:t>, rather than on the size of the pieces, this confusion should be eliminated.)  </a:t>
            </a:r>
            <a:endParaRPr lang="en-US" b="0" dirty="0" smtClean="0"/>
          </a:p>
          <a:p>
            <a:endParaRPr lang="en-US" baseline="0" dirty="0" smtClean="0"/>
          </a:p>
          <a:p>
            <a:endParaRPr lang="en-US" baseline="0" dirty="0" smtClean="0"/>
          </a:p>
        </p:txBody>
      </p:sp>
      <p:sp>
        <p:nvSpPr>
          <p:cNvPr id="4" name="Footer Placeholder 3"/>
          <p:cNvSpPr>
            <a:spLocks noGrp="1"/>
          </p:cNvSpPr>
          <p:nvPr>
            <p:ph type="ftr" sz="quarter" idx="10"/>
          </p:nvPr>
        </p:nvSpPr>
        <p:spPr/>
        <p:txBody>
          <a:bodyPr/>
          <a:lstStyle/>
          <a:p>
            <a:pPr>
              <a:defRPr/>
            </a:pPr>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pPr>
              <a:defRPr/>
            </a:pPr>
            <a:fld id="{D2181E27-848E-404F-A923-5163E92E518D}" type="slidenum">
              <a:rPr lang="en-US" smtClean="0"/>
              <a:pPr>
                <a:defRPr/>
              </a:pPr>
              <a:t>46</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Here is another representation using tape</a:t>
            </a:r>
            <a:r>
              <a:rPr lang="en-US" baseline="0" dirty="0" smtClean="0"/>
              <a:t> diagrams and a number line from the Library of Virtual Manipulatives.  </a:t>
            </a:r>
            <a:r>
              <a:rPr lang="en-US" dirty="0" smtClean="0"/>
              <a:t> Again,</a:t>
            </a:r>
            <a:r>
              <a:rPr lang="en-US" baseline="0" dirty="0" smtClean="0"/>
              <a:t> you can see that the pink bar can be divided into 3 ½ blue bars. Note that 0 is shown as 0/4, 1 ¾ is shown as 7/4 and 2 is shown as 8/4 in the fraction bar visual.</a:t>
            </a:r>
          </a:p>
          <a:p>
            <a:endParaRPr lang="en-US" dirty="0"/>
          </a:p>
        </p:txBody>
      </p:sp>
      <p:sp>
        <p:nvSpPr>
          <p:cNvPr id="4" name="Footer Placeholder 3"/>
          <p:cNvSpPr>
            <a:spLocks noGrp="1"/>
          </p:cNvSpPr>
          <p:nvPr>
            <p:ph type="ftr" sz="quarter" idx="10"/>
          </p:nvPr>
        </p:nvSpPr>
        <p:spPr/>
        <p:txBody>
          <a:bodyPr/>
          <a:lstStyle/>
          <a:p>
            <a:pPr>
              <a:defRPr/>
            </a:pPr>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pPr>
              <a:defRPr/>
            </a:pPr>
            <a:fld id="{D2181E27-848E-404F-A923-5163E92E518D}" type="slidenum">
              <a:rPr lang="en-US" smtClean="0"/>
              <a:pPr>
                <a:defRPr/>
              </a:pPr>
              <a:t>47</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TextEdit="1"/>
          </p:cNvSpPr>
          <p:nvPr>
            <p:ph type="sldImg"/>
          </p:nvPr>
        </p:nvSpPr>
        <p:spPr bwMode="auto">
          <a:noFill/>
          <a:ln>
            <a:solidFill>
              <a:srgbClr val="000000"/>
            </a:solidFill>
            <a:miter lim="800000"/>
            <a:headEnd/>
            <a:tailEnd/>
          </a:ln>
        </p:spPr>
      </p:sp>
      <p:sp>
        <p:nvSpPr>
          <p:cNvPr id="97282"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In 6</a:t>
            </a:r>
            <a:r>
              <a:rPr lang="en-US" baseline="30000" dirty="0" smtClean="0"/>
              <a:t>th</a:t>
            </a:r>
            <a:r>
              <a:rPr lang="en-US" dirty="0" smtClean="0"/>
              <a:t> grade, th</a:t>
            </a:r>
            <a:r>
              <a:rPr lang="en-US" baseline="0" dirty="0" smtClean="0"/>
              <a:t>e critical area of focus is now ratios, rates and proportionality and how they connect to fractions.</a:t>
            </a:r>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sixth grade, students transition from thinking about part-to-whole relationships (5/10 of the bars are shaded) to part-to-part relationships (the bars are shaded at a ratio of 5 shaded to 5 </a:t>
            </a:r>
            <a:r>
              <a:rPr lang="en-US" baseline="0" dirty="0" err="1" smtClean="0"/>
              <a:t>unshaded</a:t>
            </a:r>
            <a:r>
              <a:rPr lang="en-US" baseline="0" dirty="0" smtClean="0"/>
              <a:t>).  This shift in thinking can cause quite a bit of confusion for students and it is important for teachers to be aware that the students are coming from a part-to-whole mind-set in order to help them see how ratios are different.  This example comes from the draft of the Grade 6 Mathematics Ratios and Rates Model Curriculum Unit available on the ESE website.</a:t>
            </a:r>
            <a:endParaRPr lang="en-US" dirty="0"/>
          </a:p>
        </p:txBody>
      </p:sp>
      <p:sp>
        <p:nvSpPr>
          <p:cNvPr id="4" name="Footer Placeholder 3"/>
          <p:cNvSpPr>
            <a:spLocks noGrp="1"/>
          </p:cNvSpPr>
          <p:nvPr>
            <p:ph type="ftr" sz="quarter" idx="10"/>
          </p:nvPr>
        </p:nvSpPr>
        <p:spPr/>
        <p:txBody>
          <a:bodyPr/>
          <a:lstStyle/>
          <a:p>
            <a:pPr>
              <a:defRPr/>
            </a:pPr>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pPr>
              <a:defRPr/>
            </a:pPr>
            <a:fld id="{D2181E27-848E-404F-A923-5163E92E518D}" type="slidenum">
              <a:rPr lang="en-US" smtClean="0"/>
              <a:pPr>
                <a:defRPr/>
              </a:pPr>
              <a:t>49</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TextEdit="1"/>
          </p:cNvSpPr>
          <p:nvPr>
            <p:ph type="sldImg"/>
          </p:nvPr>
        </p:nvSpPr>
        <p:spPr bwMode="auto">
          <a:noFill/>
          <a:ln>
            <a:solidFill>
              <a:srgbClr val="000000"/>
            </a:solidFill>
            <a:miter lim="800000"/>
            <a:headEnd/>
            <a:tailEnd/>
          </a:ln>
        </p:spPr>
      </p:sp>
      <p:sp>
        <p:nvSpPr>
          <p:cNvPr id="99330" name="Rectangle 3"/>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t>Look at this MARS Task from the Inside Mathematics Website.  </a:t>
            </a:r>
            <a:r>
              <a:rPr lang="en-US" b="1" baseline="0" dirty="0" smtClean="0"/>
              <a:t>Turn and Talk:  </a:t>
            </a:r>
            <a:r>
              <a:rPr lang="en-US" b="0" baseline="0" dirty="0" smtClean="0"/>
              <a:t>How are these two problems similar and different?</a:t>
            </a:r>
          </a:p>
          <a:p>
            <a:endParaRPr lang="en-US" b="0" baseline="0" dirty="0" smtClean="0"/>
          </a:p>
          <a:p>
            <a:r>
              <a:rPr lang="en-US" baseline="0" dirty="0" smtClean="0"/>
              <a:t>Some possible thoughts:  In the first problem, Amy has eaten 6 of the 9 candies.  In the second problem, Valerie is distributing candies for herself and Cindy.  We still know the whole amount, but we are starting to look at a 1 to 3 ratio.  Students may see the boxes of candies as resembling an array and are able to use this knowledge to find equivalent ratios.  (Even before they know that they are ratios.)</a:t>
            </a:r>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image comes from Bill McCallum’s Ratios and Proportional Relationships Progression.  It illustrates an important </a:t>
            </a:r>
            <a:r>
              <a:rPr lang="en-US" baseline="0" dirty="0" smtClean="0"/>
              <a:t> difference between equivalent fractions and equivalent ratios. The illustration on the left is showing paint pigment.  The ratio is two cups of blue paint to a total of three cups of paint.  You will notice that if you increase to 4 cups of paint, you will need to increase the cups of white paint to maintain the pigment and will therefore increase the total number of cups.  The size of the parts stays the same and the total increases.  The image on the left, on the other hand, shows a fraction of two thirds.  To find an equivalent fraction of 4/6, the whole stays the same, but it is divided into smaller parts.  This is an important distinction between ratios and fractions and is clearer with a visual representation. </a:t>
            </a:r>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TextEdit="1"/>
          </p:cNvSpPr>
          <p:nvPr>
            <p:ph type="sldImg"/>
          </p:nvPr>
        </p:nvSpPr>
        <p:spPr bwMode="auto">
          <a:noFill/>
          <a:ln>
            <a:solidFill>
              <a:srgbClr val="000000"/>
            </a:solidFill>
            <a:miter lim="800000"/>
            <a:headEnd/>
            <a:tailEnd/>
          </a:ln>
        </p:spPr>
      </p:sp>
      <p:sp>
        <p:nvSpPr>
          <p:cNvPr id="103426" name="Rectangle 3"/>
          <p:cNvSpPr>
            <a:spLocks noGrp="1"/>
          </p:cNvSpPr>
          <p:nvPr>
            <p:ph type="body" idx="1"/>
          </p:nvPr>
        </p:nvSpPr>
        <p:spPr bwMode="auto">
          <a:noFill/>
        </p:spPr>
        <p:txBody>
          <a:bodyPr wrap="square" numCol="1" anchor="t" anchorCtr="0" compatLnSpc="1">
            <a:prstTxWarp prst="textNoShape">
              <a:avLst/>
            </a:prstTxWarp>
          </a:bodyPr>
          <a:lstStyle/>
          <a:p>
            <a:pPr defTabSz="931774">
              <a:defRPr/>
            </a:pPr>
            <a:r>
              <a:rPr lang="en-US" dirty="0" smtClean="0"/>
              <a:t>Students can continue to use familiar representations</a:t>
            </a:r>
            <a:r>
              <a:rPr lang="en-US" baseline="0" dirty="0" smtClean="0"/>
              <a:t> such as tape diagrams in 6</a:t>
            </a:r>
            <a:r>
              <a:rPr lang="en-US" baseline="30000" dirty="0" smtClean="0"/>
              <a:t>th</a:t>
            </a:r>
            <a:r>
              <a:rPr lang="en-US" baseline="0" dirty="0" smtClean="0"/>
              <a:t> grade, but now they are using them to compare ratios and develop an understanding of proportional relationships. </a:t>
            </a:r>
            <a:r>
              <a:rPr lang="en-US" dirty="0" smtClean="0"/>
              <a:t>This diagram can be interpreted as representing any mixture of apple juice and grape juice with a ratio of 3 to 2.  The total amount of juice is represented as partitioned into 5 parts of equal size, represented by 5 rectangles.  For example, if the diagram represents 5 cups of juice mixture, then each of these rectangles represents 1 cup.  If the total amount of juice mixture is 1 gallon, then each part represents 1/5 gallon and there are 3/5 gallon of apple juice and 2/5 gallon of grape juice.</a:t>
            </a:r>
          </a:p>
          <a:p>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TextEdit="1"/>
          </p:cNvSpPr>
          <p:nvPr>
            <p:ph type="sldImg"/>
          </p:nvPr>
        </p:nvSpPr>
        <p:spPr bwMode="auto">
          <a:noFill/>
          <a:ln>
            <a:solidFill>
              <a:srgbClr val="000000"/>
            </a:solidFill>
            <a:miter lim="800000"/>
            <a:headEnd/>
            <a:tailEnd/>
          </a:ln>
        </p:spPr>
      </p:sp>
      <p:sp>
        <p:nvSpPr>
          <p:cNvPr id="105474"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In</a:t>
            </a:r>
            <a:r>
              <a:rPr lang="en-US" baseline="0" dirty="0" smtClean="0"/>
              <a:t> sixth grade, students now learn to model ratio and proportional relationships by creating ratio tables and corresponding graphs.  In seventh grade they will learn that the unit rate is the slope of a line.  </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TextEdit="1"/>
          </p:cNvSpPr>
          <p:nvPr>
            <p:ph type="sldImg"/>
          </p:nvPr>
        </p:nvSpPr>
        <p:spPr bwMode="auto">
          <a:noFill/>
          <a:ln>
            <a:solidFill>
              <a:srgbClr val="000000"/>
            </a:solidFill>
            <a:miter lim="800000"/>
            <a:headEnd/>
            <a:tailEnd/>
          </a:ln>
        </p:spPr>
      </p:sp>
      <p:sp>
        <p:nvSpPr>
          <p:cNvPr id="93186" name="Rectangle 3"/>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t>This problem could be represented as 2 divided by 1/3.  (It could also be represented as 1/3 X ____ = 2.)  Participants might struggle with why this is a division problem.  If so, it is helpful to remind them of their work with division of whole numbers.  For example, if they think about how division is repeated subtraction, they could see that one way to solve this problem is to keep subtracting 1/3 from 2 until there is none left.  For fifth graders to be able to build on their understanding of division of whole numbers, they need to have built a strong foundation for division of whole numbers using repeat subtraction when they were in </a:t>
            </a:r>
            <a:r>
              <a:rPr lang="en-US" baseline="0" smtClean="0"/>
              <a:t>3</a:t>
            </a:r>
            <a:r>
              <a:rPr lang="en-US" baseline="30000" smtClean="0"/>
              <a:t>rd</a:t>
            </a:r>
            <a:r>
              <a:rPr lang="en-US" baseline="0" smtClean="0"/>
              <a:t> grade.</a:t>
            </a:r>
            <a:endParaRPr lang="en-US" baseline="0" dirty="0" smtClean="0"/>
          </a:p>
          <a:p>
            <a:endParaRPr lang="en-US" baseline="0" dirty="0" smtClean="0"/>
          </a:p>
          <a:p>
            <a:r>
              <a:rPr lang="en-US" baseline="0" dirty="0" smtClean="0"/>
              <a:t>The answer, 6 is larger than the number that you started with.  Turn and Talk: </a:t>
            </a:r>
            <a:r>
              <a:rPr lang="en-US" b="1" baseline="0" dirty="0" smtClean="0"/>
              <a:t>Would the visual representation help students see why the answer is larger than the initial numbers in the problem?</a:t>
            </a:r>
          </a:p>
          <a:p>
            <a:endParaRPr lang="en-US" b="0"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TextEdit="1"/>
          </p:cNvSpPr>
          <p:nvPr>
            <p:ph type="sldImg"/>
          </p:nvPr>
        </p:nvSpPr>
        <p:spPr bwMode="auto">
          <a:noFill/>
          <a:ln>
            <a:solidFill>
              <a:srgbClr val="000000"/>
            </a:solidFill>
            <a:miter lim="800000"/>
            <a:headEnd/>
            <a:tailEnd/>
          </a:ln>
        </p:spPr>
      </p:sp>
      <p:sp>
        <p:nvSpPr>
          <p:cNvPr id="113666"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Water</a:t>
            </a:r>
            <a:r>
              <a:rPr lang="en-US" baseline="0" dirty="0" smtClean="0"/>
              <a:t> World Party Plan worksheet comes from a</a:t>
            </a:r>
            <a:r>
              <a:rPr lang="en-US" dirty="0" smtClean="0"/>
              <a:t> PD offering for teachers of grades 5-10</a:t>
            </a:r>
            <a:r>
              <a:rPr lang="en-US" baseline="0" dirty="0" smtClean="0"/>
              <a:t> called </a:t>
            </a:r>
            <a:r>
              <a:rPr lang="en-US" dirty="0" smtClean="0"/>
              <a:t>Increasing</a:t>
            </a:r>
            <a:r>
              <a:rPr lang="en-US" baseline="0" dirty="0" smtClean="0"/>
              <a:t> Accessibility to Algebra and Geometry for all Students.  </a:t>
            </a:r>
          </a:p>
          <a:p>
            <a:endParaRPr lang="en-US" b="1" baseline="0" dirty="0" smtClean="0"/>
          </a:p>
          <a:p>
            <a:r>
              <a:rPr lang="en-US" b="1" baseline="0" dirty="0" smtClean="0"/>
              <a:t>Please note: </a:t>
            </a:r>
            <a:r>
              <a:rPr lang="en-US" baseline="0" dirty="0" smtClean="0"/>
              <a:t>You may want to pass out a hard copy of this slide so that that participants can more easily read it.  A blank copy has also been attached to the handouts if you want to extend the </a:t>
            </a:r>
            <a:r>
              <a:rPr lang="en-US" baseline="0" smtClean="0"/>
              <a:t>activity and have </a:t>
            </a:r>
            <a:r>
              <a:rPr lang="en-US" baseline="0" dirty="0" smtClean="0"/>
              <a:t>participants solve it.</a:t>
            </a:r>
          </a:p>
          <a:p>
            <a:endParaRPr lang="en-US" baseline="0" dirty="0" smtClean="0"/>
          </a:p>
          <a:p>
            <a:r>
              <a:rPr lang="en-US" baseline="0" dirty="0" smtClean="0"/>
              <a:t>This sheet allows students to access a problem through multiple representations.  Some students may start with an equation, others might start with the table.  No matter where they start though, they are expected to represent the verbal description using a table of values, a graph and an equation.  The rigor and their conceptual understanding is increased by having them draw connections between the four representations using orange and yellow highlighting.  In this example, “$5 per person” is highlighted in orange on the verbal representation.  The 5 is shown in the table of values in orange as well.  It becomes the slope on the graph and equation and is shown in orange there as well.  This particular example does not start at the origin, so it is in fact beyond the sixth grade standard,  but could easily be adapted for sixth grade.</a:t>
            </a:r>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 sample a sixth grade</a:t>
            </a:r>
            <a:r>
              <a:rPr lang="en-US" baseline="0" dirty="0" smtClean="0"/>
              <a:t> PARCC prototype item.  Notice that again, students need to be comfortable with multiple representations in order to compare the rate of miles to a gallon driven.  </a:t>
            </a:r>
          </a:p>
          <a:p>
            <a:endParaRPr lang="en-US" baseline="0" dirty="0" smtClean="0"/>
          </a:p>
          <a:p>
            <a:r>
              <a:rPr lang="en-US" b="1" dirty="0" smtClean="0"/>
              <a:t>Note</a:t>
            </a:r>
            <a:r>
              <a:rPr lang="en-US" b="1" baseline="0" dirty="0" smtClean="0"/>
              <a:t> to facilitator:  </a:t>
            </a:r>
            <a:r>
              <a:rPr lang="en-US" baseline="0" dirty="0" smtClean="0"/>
              <a:t>If time allows, you might want to have participants solve this problem.</a:t>
            </a:r>
            <a:endParaRPr lang="en-US" dirty="0"/>
          </a:p>
        </p:txBody>
      </p:sp>
      <p:sp>
        <p:nvSpPr>
          <p:cNvPr id="4" name="Footer Placeholder 3"/>
          <p:cNvSpPr>
            <a:spLocks noGrp="1"/>
          </p:cNvSpPr>
          <p:nvPr>
            <p:ph type="ftr" sz="quarter" idx="10"/>
          </p:nvPr>
        </p:nvSpPr>
        <p:spPr/>
        <p:txBody>
          <a:bodyPr/>
          <a:lstStyle/>
          <a:p>
            <a:pPr>
              <a:defRPr/>
            </a:pPr>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pPr>
              <a:defRPr/>
            </a:pPr>
            <a:fld id="{D2181E27-848E-404F-A923-5163E92E518D}" type="slidenum">
              <a:rPr lang="en-US" smtClean="0"/>
              <a:pPr>
                <a:defRPr/>
              </a:pPr>
              <a:t>55</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TextEdit="1"/>
          </p:cNvSpPr>
          <p:nvPr>
            <p:ph type="sldImg"/>
          </p:nvPr>
        </p:nvSpPr>
        <p:spPr bwMode="auto">
          <a:noFill/>
          <a:ln>
            <a:solidFill>
              <a:srgbClr val="000000"/>
            </a:solidFill>
            <a:miter lim="800000"/>
            <a:headEnd/>
            <a:tailEnd/>
          </a:ln>
        </p:spPr>
      </p:sp>
      <p:sp>
        <p:nvSpPr>
          <p:cNvPr id="95234"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Rot="1" noChangeAspect="1" noTextEdit="1"/>
          </p:cNvSpPr>
          <p:nvPr>
            <p:ph type="sldImg"/>
          </p:nvPr>
        </p:nvSpPr>
        <p:spPr bwMode="auto">
          <a:noFill/>
          <a:ln>
            <a:solidFill>
              <a:srgbClr val="000000"/>
            </a:solidFill>
            <a:miter lim="800000"/>
            <a:headEnd/>
            <a:tailEnd/>
          </a:ln>
        </p:spPr>
      </p:sp>
      <p:sp>
        <p:nvSpPr>
          <p:cNvPr id="136194"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As we trace the progression of fractions in the 2011 standards, we would like to draw your attention to the key shifts in the standards which are vital components of the progression.</a:t>
            </a:r>
          </a:p>
          <a:p>
            <a:pPr eaLnBrk="1" hangingPunct="1">
              <a:spcBef>
                <a:spcPct val="0"/>
              </a:spcBef>
              <a:buFont typeface="Arial" pitchFamily="34" charset="0"/>
              <a:buChar char="•"/>
            </a:pPr>
            <a:r>
              <a:rPr lang="en-US" b="1" baseline="0" dirty="0" smtClean="0"/>
              <a:t>FOCUS</a:t>
            </a:r>
            <a:r>
              <a:rPr lang="en-US" baseline="0" dirty="0" smtClean="0"/>
              <a:t>: In the third through fifth grades, fractions are identified as critical areas.</a:t>
            </a:r>
          </a:p>
          <a:p>
            <a:pPr eaLnBrk="1" hangingPunct="1">
              <a:spcBef>
                <a:spcPct val="0"/>
              </a:spcBef>
              <a:buFont typeface="Arial" pitchFamily="34" charset="0"/>
              <a:buChar char="•"/>
            </a:pPr>
            <a:r>
              <a:rPr lang="en-US" b="1" baseline="0" dirty="0" smtClean="0"/>
              <a:t>COHERENCE</a:t>
            </a:r>
            <a:r>
              <a:rPr lang="en-US" baseline="0" dirty="0" smtClean="0"/>
              <a:t>: We will trace the coherence of the progression of fraction concepts from first through sixth grades.</a:t>
            </a:r>
          </a:p>
          <a:p>
            <a:pPr eaLnBrk="1" hangingPunct="1">
              <a:spcBef>
                <a:spcPct val="0"/>
              </a:spcBef>
              <a:buFont typeface="Arial" pitchFamily="34" charset="0"/>
              <a:buChar char="•"/>
            </a:pPr>
            <a:r>
              <a:rPr lang="en-US" b="1" baseline="0" dirty="0" smtClean="0"/>
              <a:t>CLARITY</a:t>
            </a:r>
            <a:r>
              <a:rPr lang="en-US" baseline="0" dirty="0" smtClean="0"/>
              <a:t>: We will look at the precise language in the standards.  In particular, we will look at how the standards explicitly require use of visual models.</a:t>
            </a:r>
          </a:p>
          <a:p>
            <a:pPr eaLnBrk="1" hangingPunct="1">
              <a:spcBef>
                <a:spcPct val="0"/>
              </a:spcBef>
              <a:buFont typeface="Arial" pitchFamily="34" charset="0"/>
              <a:buChar char="•"/>
            </a:pPr>
            <a:r>
              <a:rPr lang="en-US" b="1" baseline="0" dirty="0" smtClean="0"/>
              <a:t>RIGOR</a:t>
            </a:r>
            <a:r>
              <a:rPr lang="en-US" baseline="0" dirty="0" smtClean="0"/>
              <a:t>:  By using visual models to support conceptual understanding and by focusing on the Standards for Mathematical Practice, the standards are more rigorous.</a:t>
            </a:r>
          </a:p>
          <a:p>
            <a:pPr eaLnBrk="1" hangingPunct="1">
              <a:spcBef>
                <a:spcPct val="0"/>
              </a:spcBef>
            </a:pPr>
            <a:endParaRPr lang="en-US" dirty="0" smtClean="0"/>
          </a:p>
        </p:txBody>
      </p:sp>
      <p:sp>
        <p:nvSpPr>
          <p:cNvPr id="60419" name="Slide Number Placeholder 3"/>
          <p:cNvSpPr txBox="1">
            <a:spLocks noGrp="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1393954E-FC07-4E7D-B6B5-DFFC4B8A274B}" type="slidenum">
              <a:rPr lang="en-US" sz="1200">
                <a:latin typeface="Calibri" pitchFamily="34" charset="0"/>
              </a:rPr>
              <a:pPr algn="r"/>
              <a:t>8</a:t>
            </a:fld>
            <a:endParaRPr lang="en-US" sz="1200" dirty="0">
              <a:latin typeface="Calibri" pitchFamily="34" charset="0"/>
            </a:endParaRPr>
          </a:p>
        </p:txBody>
      </p:sp>
      <p:sp>
        <p:nvSpPr>
          <p:cNvPr id="60420" name="Footer Placeholder 4"/>
          <p:cNvSpPr txBox="1">
            <a:spLocks noGrp="1"/>
          </p:cNvSpPr>
          <p:nvPr/>
        </p:nvSpPr>
        <p:spPr bwMode="auto">
          <a:xfrm>
            <a:off x="0" y="8829967"/>
            <a:ext cx="3037840" cy="464820"/>
          </a:xfrm>
          <a:prstGeom prst="rect">
            <a:avLst/>
          </a:prstGeom>
          <a:noFill/>
          <a:ln w="9525">
            <a:noFill/>
            <a:miter lim="800000"/>
            <a:headEnd/>
            <a:tailEnd/>
          </a:ln>
        </p:spPr>
        <p:txBody>
          <a:bodyPr lIns="93177" tIns="46589" rIns="93177" bIns="46589" anchor="b"/>
          <a:lstStyle/>
          <a:p>
            <a:r>
              <a:rPr lang="en-US" sz="1200" dirty="0">
                <a:latin typeface="Calibri" pitchFamily="34" charset="0"/>
              </a:rPr>
              <a:t>Massachusetts Department of Elementary and Secondary Education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182688" y="696913"/>
            <a:ext cx="4648200" cy="3486150"/>
          </a:xfrm>
          <a:ln/>
        </p:spPr>
      </p:sp>
      <p:sp>
        <p:nvSpPr>
          <p:cNvPr id="31747" name="Rectangle 3"/>
          <p:cNvSpPr>
            <a:spLocks noGrp="1" noChangeArrowheads="1"/>
          </p:cNvSpPr>
          <p:nvPr>
            <p:ph type="body" idx="1"/>
          </p:nvPr>
        </p:nvSpPr>
        <p:spPr>
          <a:noFill/>
          <a:ln/>
        </p:spPr>
        <p:txBody>
          <a:bodyPr/>
          <a:lstStyle/>
          <a:p>
            <a:r>
              <a:rPr lang="en-US" dirty="0" smtClean="0"/>
              <a:t>A</a:t>
            </a:r>
            <a:r>
              <a:rPr lang="en-US" baseline="0" dirty="0" smtClean="0"/>
              <a:t> major shift which provides coherence in</a:t>
            </a:r>
            <a:r>
              <a:rPr lang="en-US" dirty="0" smtClean="0"/>
              <a:t> the 2011 Math Frameworks,</a:t>
            </a:r>
            <a:r>
              <a:rPr lang="en-US" baseline="0" dirty="0" smtClean="0"/>
              <a:t> is that standards are grouped into domains.  You will see that the “Number and Operations—Fractions” is a domain in 3</a:t>
            </a:r>
            <a:r>
              <a:rPr lang="en-US" baseline="30000" dirty="0" smtClean="0"/>
              <a:t>rd</a:t>
            </a:r>
            <a:r>
              <a:rPr lang="en-US" baseline="0" dirty="0" smtClean="0"/>
              <a:t> through 5</a:t>
            </a:r>
            <a:r>
              <a:rPr lang="en-US" baseline="30000" dirty="0" smtClean="0"/>
              <a:t>th</a:t>
            </a:r>
            <a:r>
              <a:rPr lang="en-US" baseline="0" dirty="0" smtClean="0"/>
              <a:t> grade and Ratios and Proportional Relationships is a domain in 6</a:t>
            </a:r>
            <a:r>
              <a:rPr lang="en-US" baseline="30000" dirty="0" smtClean="0"/>
              <a:t>th</a:t>
            </a:r>
            <a:r>
              <a:rPr lang="en-US" baseline="0" dirty="0" smtClean="0"/>
              <a:t> and 7</a:t>
            </a:r>
            <a:r>
              <a:rPr lang="en-US" baseline="30000" dirty="0" smtClean="0"/>
              <a:t>th</a:t>
            </a:r>
            <a:r>
              <a:rPr lang="en-US" baseline="0" dirty="0" smtClean="0"/>
              <a:t> grade.  You might also notice that the Fractions domain is one of many that is expected to be learned by the end of 5</a:t>
            </a:r>
            <a:r>
              <a:rPr lang="en-US" baseline="30000" dirty="0" smtClean="0"/>
              <a:t>th</a:t>
            </a:r>
            <a:r>
              <a:rPr lang="en-US" baseline="0" dirty="0" smtClean="0"/>
              <a:t> grade.  From the fractions concepts, students progress to ratio and proportional reasoning concepts.  In the last section of this presentation, we will focus on the transition from fractions to ratios and proportions so that educators can both help students avoid misconceptions and can build on their prior knowledge.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Another major</a:t>
            </a:r>
            <a:r>
              <a:rPr lang="en-US" baseline="0" dirty="0" smtClean="0"/>
              <a:t> shift in the 2011 Standards is </a:t>
            </a:r>
            <a:r>
              <a:rPr lang="en-US" b="1" baseline="0" dirty="0" smtClean="0"/>
              <a:t>rigor </a:t>
            </a:r>
            <a:r>
              <a:rPr lang="en-US" baseline="0" dirty="0" smtClean="0"/>
              <a:t>which can be found in both the content standards and the Standards for Mathematical Practice (MP).  A</a:t>
            </a:r>
            <a:r>
              <a:rPr lang="en-US" dirty="0" smtClean="0"/>
              <a:t>t the beginning of each grade level</a:t>
            </a:r>
            <a:r>
              <a:rPr lang="en-US" baseline="0" dirty="0" smtClean="0"/>
              <a:t> a short hand version of MPs are listed to remind us that they should be an integral part of students mathematical education from </a:t>
            </a:r>
            <a:r>
              <a:rPr lang="en-US" baseline="0" dirty="0" err="1" smtClean="0"/>
              <a:t>prek</a:t>
            </a:r>
            <a:r>
              <a:rPr lang="en-US" baseline="0" dirty="0" smtClean="0"/>
              <a:t> to 12.  A longer description of the MPs can be found in the Massachusetts Curriculum Framework for Mathematics beginning on page 15.  The Standards for Mathematical Practice increase the rigor of the content standards in several ways.  By creating visual models to “make sense of problems” students develop a deep understanding of the math.  By asking students to support their “viable arguments or the reasoning of others” with models, the level of rigor is raised.  As you can see, the math practices lend themselves to deeper problem solving.   Throughout this presentation you will see both the content and practice standards listed with math problems.  Please note that many rich problems lend themselves to multiple math practices and we have only selected one to focus on in each problem.</a:t>
            </a:r>
            <a:endParaRPr lang="en-US" dirty="0" smtClean="0"/>
          </a:p>
        </p:txBody>
      </p:sp>
      <p:sp>
        <p:nvSpPr>
          <p:cNvPr id="62467" name="Slide Number Placeholder 3"/>
          <p:cNvSpPr txBox="1">
            <a:spLocks noGrp="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F4B9D970-87E2-44B5-AE55-8F2B1573D2A5}" type="slidenum">
              <a:rPr lang="en-US" sz="1200">
                <a:latin typeface="Calibri" pitchFamily="34" charset="0"/>
              </a:rPr>
              <a:pPr algn="r"/>
              <a:t>10</a:t>
            </a:fld>
            <a:endParaRPr lang="en-US" sz="1200" dirty="0">
              <a:latin typeface="Calibri" pitchFamily="34" charset="0"/>
            </a:endParaRPr>
          </a:p>
        </p:txBody>
      </p:sp>
      <p:sp>
        <p:nvSpPr>
          <p:cNvPr id="62468" name="Footer Placeholder 4"/>
          <p:cNvSpPr txBox="1">
            <a:spLocks noGrp="1"/>
          </p:cNvSpPr>
          <p:nvPr/>
        </p:nvSpPr>
        <p:spPr bwMode="auto">
          <a:xfrm>
            <a:off x="0" y="8829967"/>
            <a:ext cx="3037840" cy="464820"/>
          </a:xfrm>
          <a:prstGeom prst="rect">
            <a:avLst/>
          </a:prstGeom>
          <a:noFill/>
          <a:ln w="9525">
            <a:noFill/>
            <a:miter lim="800000"/>
            <a:headEnd/>
            <a:tailEnd/>
          </a:ln>
        </p:spPr>
        <p:txBody>
          <a:bodyPr lIns="93177" tIns="46589" rIns="93177" bIns="46589" anchor="b"/>
          <a:lstStyle/>
          <a:p>
            <a:r>
              <a:rPr lang="en-US" sz="1200" dirty="0">
                <a:latin typeface="Calibri" pitchFamily="34" charset="0"/>
              </a:rPr>
              <a:t>Massachusetts Department of Elementary and Secondary Education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TextEdit="1"/>
          </p:cNvSpPr>
          <p:nvPr>
            <p:ph type="sldImg"/>
          </p:nvPr>
        </p:nvSpPr>
        <p:spPr bwMode="auto">
          <a:noFill/>
          <a:ln>
            <a:solidFill>
              <a:srgbClr val="000000"/>
            </a:solidFill>
            <a:miter lim="800000"/>
            <a:headEnd/>
            <a:tailEnd/>
          </a:ln>
        </p:spPr>
      </p:sp>
      <p:sp>
        <p:nvSpPr>
          <p:cNvPr id="64514" name="Rectangle 3"/>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t>Another major shift in the standards is </a:t>
            </a:r>
            <a:r>
              <a:rPr lang="en-US" b="1" baseline="0" dirty="0" smtClean="0"/>
              <a:t>Clarity</a:t>
            </a:r>
            <a:r>
              <a:rPr lang="en-US" baseline="0" dirty="0" smtClean="0"/>
              <a:t>.  For the purpose of this slide, we have bolded the phrase “visual fraction model” to demonstrate how it is explicitly stated in the standard.</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5" descr="ESE Logo"/>
          <p:cNvPicPr>
            <a:picLocks noChangeAspect="1"/>
          </p:cNvPicPr>
          <p:nvPr/>
        </p:nvPicPr>
        <p:blipFill>
          <a:blip r:embed="rId2" cstate="email">
            <a:lum bright="20000"/>
            <a:extLst>
              <a:ext uri="{28A0092B-C50C-407E-A947-70E740481C1C}">
                <a14:useLocalDpi xmlns:a14="http://schemas.microsoft.com/office/drawing/2010/main"/>
              </a:ext>
            </a:extLst>
          </a:blip>
          <a:srcRect r="77994"/>
          <a:stretch>
            <a:fillRect/>
          </a:stretch>
        </p:blipFill>
        <p:spPr bwMode="auto">
          <a:xfrm>
            <a:off x="5867400" y="-381000"/>
            <a:ext cx="3505200" cy="7745413"/>
          </a:xfrm>
          <a:prstGeom prst="rect">
            <a:avLst/>
          </a:prstGeom>
          <a:noFill/>
          <a:ln w="9525">
            <a:noFill/>
            <a:miter lim="800000"/>
            <a:headEnd/>
            <a:tailEnd/>
          </a:ln>
        </p:spPr>
      </p:pic>
      <p:pic>
        <p:nvPicPr>
          <p:cNvPr id="5" name="Picture 10" descr="ESE Logo"/>
          <p:cNvPicPr>
            <a:picLocks noChangeAspect="1"/>
          </p:cNvPicPr>
          <p:nvPr/>
        </p:nvPicPr>
        <p:blipFill>
          <a:blip r:embed="rId3" cstate="email">
            <a:extLst>
              <a:ext uri="{28A0092B-C50C-407E-A947-70E740481C1C}">
                <a14:useLocalDpi xmlns:a14="http://schemas.microsoft.com/office/drawing/2010/main"/>
              </a:ext>
            </a:extLst>
          </a:blip>
          <a:srcRect l="22374" t="42899"/>
          <a:stretch>
            <a:fillRect/>
          </a:stretch>
        </p:blipFill>
        <p:spPr bwMode="auto">
          <a:xfrm>
            <a:off x="533400" y="5322888"/>
            <a:ext cx="2611438" cy="935037"/>
          </a:xfrm>
          <a:prstGeom prst="rect">
            <a:avLst/>
          </a:prstGeom>
          <a:noFill/>
          <a:ln w="9525">
            <a:noFill/>
            <a:miter lim="800000"/>
            <a:headEnd/>
            <a:tailEnd/>
          </a:ln>
        </p:spPr>
      </p:pic>
      <p:sp>
        <p:nvSpPr>
          <p:cNvPr id="9" name="Title 1"/>
          <p:cNvSpPr>
            <a:spLocks noGrp="1"/>
          </p:cNvSpPr>
          <p:nvPr>
            <p:ph type="ctrTitle"/>
          </p:nvPr>
        </p:nvSpPr>
        <p:spPr>
          <a:xfrm>
            <a:off x="533400" y="990601"/>
            <a:ext cx="7772400" cy="1905000"/>
          </a:xfrm>
        </p:spPr>
        <p:txBody>
          <a:bodyPr anchor="b"/>
          <a:lstStyle>
            <a:lvl1pPr algn="l">
              <a:defRPr/>
            </a:lvl1pPr>
          </a:lstStyle>
          <a:p>
            <a:r>
              <a:rPr lang="en-US" smtClean="0"/>
              <a:t>Click to edit Master title style</a:t>
            </a:r>
            <a:endParaRPr lang="en-US" dirty="0"/>
          </a:p>
        </p:txBody>
      </p:sp>
      <p:sp>
        <p:nvSpPr>
          <p:cNvPr id="10" name="Subtitle 2"/>
          <p:cNvSpPr>
            <a:spLocks noGrp="1"/>
          </p:cNvSpPr>
          <p:nvPr>
            <p:ph type="subTitle" idx="1"/>
          </p:nvPr>
        </p:nvSpPr>
        <p:spPr>
          <a:xfrm>
            <a:off x="533400" y="2895600"/>
            <a:ext cx="6400800" cy="10668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on Left Half">
    <p:spTree>
      <p:nvGrpSpPr>
        <p:cNvPr id="1" name=""/>
        <p:cNvGrpSpPr/>
        <p:nvPr/>
      </p:nvGrpSpPr>
      <p:grpSpPr>
        <a:xfrm>
          <a:off x="0" y="0"/>
          <a:ext cx="0" cy="0"/>
          <a:chOff x="0" y="0"/>
          <a:chExt cx="0" cy="0"/>
        </a:xfrm>
      </p:grpSpPr>
      <p:sp>
        <p:nvSpPr>
          <p:cNvPr id="2" name="Title 1"/>
          <p:cNvSpPr>
            <a:spLocks noGrp="1"/>
          </p:cNvSpPr>
          <p:nvPr>
            <p:ph type="title"/>
          </p:nvPr>
        </p:nvSpPr>
        <p:spPr>
          <a:xfrm>
            <a:off x="4648200" y="285750"/>
            <a:ext cx="4191000" cy="1162050"/>
          </a:xfrm>
        </p:spPr>
        <p:txBody>
          <a:bodyPr anchor="b">
            <a:noAutofit/>
          </a:bodyPr>
          <a:lstStyle>
            <a:lvl1pPr algn="l">
              <a:defRPr sz="4400" b="1"/>
            </a:lvl1pPr>
          </a:lstStyle>
          <a:p>
            <a:r>
              <a:rPr lang="en-US" smtClean="0"/>
              <a:t>Click to edit Master title style</a:t>
            </a:r>
            <a:endParaRPr lang="en-US" dirty="0"/>
          </a:p>
        </p:txBody>
      </p:sp>
      <p:sp>
        <p:nvSpPr>
          <p:cNvPr id="3" name="Content Placeholder 2"/>
          <p:cNvSpPr>
            <a:spLocks noGrp="1"/>
          </p:cNvSpPr>
          <p:nvPr>
            <p:ph idx="1"/>
          </p:nvPr>
        </p:nvSpPr>
        <p:spPr>
          <a:xfrm>
            <a:off x="0" y="0"/>
            <a:ext cx="4572000" cy="6858000"/>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a:xfrm>
            <a:off x="4648200" y="1524000"/>
            <a:ext cx="38862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7"/>
          <p:cNvSpPr>
            <a:spLocks noGrp="1"/>
          </p:cNvSpPr>
          <p:nvPr>
            <p:ph type="dt" sz="half" idx="14"/>
          </p:nvPr>
        </p:nvSpPr>
        <p:spPr/>
        <p:txBody>
          <a:bodyPr/>
          <a:lstStyle>
            <a:lvl1pPr>
              <a:defRPr/>
            </a:lvl1pPr>
          </a:lstStyle>
          <a:p>
            <a:pPr>
              <a:defRPr/>
            </a:pPr>
            <a:fld id="{2C41073B-0FB8-47D3-B009-9BBFDCF368F0}" type="datetime1">
              <a:rPr lang="en-US"/>
              <a:pPr>
                <a:defRPr/>
              </a:pPr>
              <a:t>8/13/2013</a:t>
            </a:fld>
            <a:endParaRPr lang="en-US" dirty="0"/>
          </a:p>
        </p:txBody>
      </p:sp>
      <p:sp>
        <p:nvSpPr>
          <p:cNvPr id="6" name="Slide Number Placeholder 8"/>
          <p:cNvSpPr>
            <a:spLocks noGrp="1"/>
          </p:cNvSpPr>
          <p:nvPr>
            <p:ph type="sldNum" sz="quarter" idx="15"/>
          </p:nvPr>
        </p:nvSpPr>
        <p:spPr/>
        <p:txBody>
          <a:bodyPr/>
          <a:lstStyle>
            <a:lvl1pPr algn="ctr">
              <a:defRPr/>
            </a:lvl1pPr>
          </a:lstStyle>
          <a:p>
            <a:pPr>
              <a:defRPr/>
            </a:pPr>
            <a:fld id="{40DA2335-48F4-4EA4-BA96-5B68D567A77E}" type="slidenum">
              <a:rPr lang="en-US"/>
              <a:pPr>
                <a:defRPr/>
              </a:pPr>
              <a:t>‹#›</a:t>
            </a:fld>
            <a:endParaRPr lang="en-US" dirty="0"/>
          </a:p>
        </p:txBody>
      </p:sp>
      <p:sp>
        <p:nvSpPr>
          <p:cNvPr id="7" name="Footer Placeholder 9"/>
          <p:cNvSpPr>
            <a:spLocks noGrp="1"/>
          </p:cNvSpPr>
          <p:nvPr>
            <p:ph type="ftr" sz="quarter" idx="16"/>
          </p:nvPr>
        </p:nvSpPr>
        <p:spPr/>
        <p:txBody>
          <a:bodyPr/>
          <a:lstStyle>
            <a:lvl1pPr>
              <a:defRPr sz="1100"/>
            </a:lvl1pPr>
          </a:lstStyle>
          <a:p>
            <a:pPr>
              <a:defRPr/>
            </a:pPr>
            <a:r>
              <a:rPr lang="en-US"/>
              <a:t>Massachusetts Department of Elementary and Secondary Education</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800600"/>
            <a:ext cx="7620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85800" y="612775"/>
            <a:ext cx="76200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85800" y="5367338"/>
            <a:ext cx="7620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EE0ADB8-ACB4-4205-B1FA-ED75DA387E56}" type="datetime1">
              <a:rPr lang="en-US"/>
              <a:pPr>
                <a:defRPr/>
              </a:pPr>
              <a:t>8/13/2013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ED7709E-B639-4A1A-8B6A-7E47CC443B0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9EDE15-2061-456E-8FEC-DF99997CBD3E}" type="datetime1">
              <a:rPr lang="en-US"/>
              <a:pPr>
                <a:defRPr/>
              </a:pPr>
              <a:t>8/13/2013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18B040A-A450-4A3A-9591-E329F06C78DE}"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74638"/>
            <a:ext cx="5410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6B577AE-0320-421C-BC1F-7948BD2D8B45}" type="datetime1">
              <a:rPr lang="en-US"/>
              <a:pPr>
                <a:defRPr/>
              </a:pPr>
              <a:t>8/13/2013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FBC66D2-C83C-4EB5-9133-E110C4D6E226}"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p>
        </p:txBody>
      </p:sp>
      <p:sp>
        <p:nvSpPr>
          <p:cNvPr id="3" name="Table Placeholder 2"/>
          <p:cNvSpPr>
            <a:spLocks noGrp="1"/>
          </p:cNvSpPr>
          <p:nvPr>
            <p:ph type="tbl" idx="1"/>
          </p:nvPr>
        </p:nvSpPr>
        <p:spPr>
          <a:xfrm>
            <a:off x="609600" y="1524000"/>
            <a:ext cx="7924800" cy="4602163"/>
          </a:xfrm>
        </p:spPr>
        <p:txBody>
          <a:bodyPr rtlCol="0">
            <a:normAutofit/>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D2B1A7CE-11BF-4F7F-8965-8EA9C5A014D3}" type="datetime1">
              <a:rPr lang="en-US"/>
              <a:pPr>
                <a:defRPr/>
              </a:pPr>
              <a:t>8/13/2013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D081FBC-36B8-4A59-9C02-EBB60AF7A45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F1E73D2-D807-4175-8A31-4C35411FA936}" type="datetime1">
              <a:rPr lang="en-US"/>
              <a:pPr>
                <a:defRPr/>
              </a:pPr>
              <a:t>8/13/2013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75AD591-8AF9-46C6-AB9B-972F174C9F8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2"/>
          <p:cNvSpPr>
            <a:spLocks noGrp="1"/>
          </p:cNvSpPr>
          <p:nvPr>
            <p:ph type="body" idx="1"/>
          </p:nvPr>
        </p:nvSpPr>
        <p:spPr>
          <a:xfrm>
            <a:off x="609600" y="1535113"/>
            <a:ext cx="79248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Content Placeholder 3"/>
          <p:cNvSpPr>
            <a:spLocks noGrp="1"/>
          </p:cNvSpPr>
          <p:nvPr>
            <p:ph sz="half" idx="2"/>
          </p:nvPr>
        </p:nvSpPr>
        <p:spPr>
          <a:xfrm>
            <a:off x="609600" y="2174875"/>
            <a:ext cx="79248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9DBAE61-AD69-4E59-AFC3-5FEF656E538B}" type="datetime1">
              <a:rPr lang="en-US"/>
              <a:pPr>
                <a:defRPr/>
              </a:pPr>
              <a:t>8/13/2013</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AD56B4A6-7FAA-496F-9910-3B0BD70D0EF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4" name="Picture 7" descr="ESE Logo"/>
          <p:cNvPicPr>
            <a:picLocks noChangeAspect="1"/>
          </p:cNvPicPr>
          <p:nvPr/>
        </p:nvPicPr>
        <p:blipFill>
          <a:blip r:embed="rId2" cstate="email">
            <a:lum bright="20000"/>
            <a:extLst>
              <a:ext uri="{28A0092B-C50C-407E-A947-70E740481C1C}">
                <a14:useLocalDpi xmlns:a14="http://schemas.microsoft.com/office/drawing/2010/main"/>
              </a:ext>
            </a:extLst>
          </a:blip>
          <a:srcRect t="-1144" r="79430" b="6541"/>
          <a:stretch>
            <a:fillRect/>
          </a:stretch>
        </p:blipFill>
        <p:spPr bwMode="auto">
          <a:xfrm>
            <a:off x="6894513" y="1828800"/>
            <a:ext cx="2249487" cy="5029200"/>
          </a:xfrm>
          <a:prstGeom prst="rect">
            <a:avLst/>
          </a:prstGeom>
          <a:noFill/>
          <a:ln w="9525">
            <a:noFill/>
            <a:miter lim="800000"/>
            <a:headEnd/>
            <a:tailEnd/>
          </a:ln>
        </p:spPr>
      </p:pic>
      <p:pic>
        <p:nvPicPr>
          <p:cNvPr id="5" name="Picture 11" descr="ESE Logo"/>
          <p:cNvPicPr>
            <a:picLocks noChangeAspect="1"/>
          </p:cNvPicPr>
          <p:nvPr/>
        </p:nvPicPr>
        <p:blipFill>
          <a:blip r:embed="rId3" cstate="email">
            <a:extLst>
              <a:ext uri="{28A0092B-C50C-407E-A947-70E740481C1C}">
                <a14:useLocalDpi xmlns:a14="http://schemas.microsoft.com/office/drawing/2010/main"/>
              </a:ext>
            </a:extLst>
          </a:blip>
          <a:srcRect l="22374" t="42899"/>
          <a:stretch>
            <a:fillRect/>
          </a:stretch>
        </p:blipFill>
        <p:spPr bwMode="auto">
          <a:xfrm>
            <a:off x="5486400" y="6019800"/>
            <a:ext cx="1828800" cy="654050"/>
          </a:xfrm>
          <a:prstGeom prst="rect">
            <a:avLst/>
          </a:prstGeom>
          <a:noFill/>
          <a:ln w="9525">
            <a:noFill/>
            <a:miter lim="800000"/>
            <a:headEnd/>
            <a:tailEnd/>
          </a:ln>
        </p:spPr>
      </p:pic>
      <p:sp>
        <p:nvSpPr>
          <p:cNvPr id="10" name="Title 1"/>
          <p:cNvSpPr>
            <a:spLocks noGrp="1"/>
          </p:cNvSpPr>
          <p:nvPr>
            <p:ph type="title"/>
          </p:nvPr>
        </p:nvSpPr>
        <p:spPr>
          <a:xfrm>
            <a:off x="685800" y="2209800"/>
            <a:ext cx="6781800" cy="2895600"/>
          </a:xfrm>
        </p:spPr>
        <p:txBody>
          <a:bodyPr anchor="b">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spTree>
      <p:nvGrpSpPr>
        <p:cNvPr id="1" name=""/>
        <p:cNvGrpSpPr/>
        <p:nvPr/>
      </p:nvGrpSpPr>
      <p:grpSpPr>
        <a:xfrm>
          <a:off x="0" y="0"/>
          <a:ext cx="0" cy="0"/>
          <a:chOff x="0" y="0"/>
          <a:chExt cx="0" cy="0"/>
        </a:xfrm>
      </p:grpSpPr>
      <p:pic>
        <p:nvPicPr>
          <p:cNvPr id="5" name="Picture 7" descr="ESE Logo"/>
          <p:cNvPicPr>
            <a:picLocks noChangeAspect="1"/>
          </p:cNvPicPr>
          <p:nvPr/>
        </p:nvPicPr>
        <p:blipFill>
          <a:blip r:embed="rId2" cstate="email">
            <a:lum bright="20000"/>
            <a:extLst>
              <a:ext uri="{28A0092B-C50C-407E-A947-70E740481C1C}">
                <a14:useLocalDpi xmlns:a14="http://schemas.microsoft.com/office/drawing/2010/main"/>
              </a:ext>
            </a:extLst>
          </a:blip>
          <a:srcRect t="-1144" r="79430" b="6541"/>
          <a:stretch>
            <a:fillRect/>
          </a:stretch>
        </p:blipFill>
        <p:spPr bwMode="auto">
          <a:xfrm>
            <a:off x="6894513" y="1828800"/>
            <a:ext cx="2249487" cy="5029200"/>
          </a:xfrm>
          <a:prstGeom prst="rect">
            <a:avLst/>
          </a:prstGeom>
          <a:noFill/>
          <a:ln w="9525">
            <a:noFill/>
            <a:miter lim="800000"/>
            <a:headEnd/>
            <a:tailEnd/>
          </a:ln>
        </p:spPr>
      </p:pic>
      <p:pic>
        <p:nvPicPr>
          <p:cNvPr id="6" name="Picture 11" descr="ESE_StarLogo_695x338_color.gif"/>
          <p:cNvPicPr>
            <a:picLocks noChangeAspect="1"/>
          </p:cNvPicPr>
          <p:nvPr/>
        </p:nvPicPr>
        <p:blipFill>
          <a:blip r:embed="rId3" cstate="email">
            <a:extLst>
              <a:ext uri="{28A0092B-C50C-407E-A947-70E740481C1C}">
                <a14:useLocalDpi xmlns:a14="http://schemas.microsoft.com/office/drawing/2010/main"/>
              </a:ext>
            </a:extLst>
          </a:blip>
          <a:srcRect l="22374" t="42899"/>
          <a:stretch>
            <a:fillRect/>
          </a:stretch>
        </p:blipFill>
        <p:spPr bwMode="auto">
          <a:xfrm>
            <a:off x="5486400" y="6019800"/>
            <a:ext cx="1828800" cy="654050"/>
          </a:xfrm>
          <a:prstGeom prst="rect">
            <a:avLst/>
          </a:prstGeom>
          <a:noFill/>
          <a:ln w="9525">
            <a:noFill/>
            <a:miter lim="800000"/>
            <a:headEnd/>
            <a:tailEnd/>
          </a:ln>
        </p:spPr>
      </p:pic>
      <p:sp>
        <p:nvSpPr>
          <p:cNvPr id="10" name="Title 1"/>
          <p:cNvSpPr>
            <a:spLocks noGrp="1"/>
          </p:cNvSpPr>
          <p:nvPr>
            <p:ph type="title"/>
          </p:nvPr>
        </p:nvSpPr>
        <p:spPr>
          <a:xfrm>
            <a:off x="685800" y="2209800"/>
            <a:ext cx="6781800" cy="2895600"/>
          </a:xfrm>
        </p:spPr>
        <p:txBody>
          <a:bodyPr anchor="b">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Content Placeholder 12"/>
          <p:cNvSpPr>
            <a:spLocks noGrp="1"/>
          </p:cNvSpPr>
          <p:nvPr>
            <p:ph sz="quarter" idx="10"/>
          </p:nvPr>
        </p:nvSpPr>
        <p:spPr>
          <a:xfrm>
            <a:off x="685800" y="3810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2BC2C3A2-5446-48ED-BB2A-C312B7B1A858}" type="datetime1">
              <a:rPr lang="en-US"/>
              <a:pPr>
                <a:defRPr/>
              </a:pPr>
              <a:t>8/13/2013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1ECDB56-ACCD-40C3-8C5F-78AFFF980A3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38100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38100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2904" y="1535113"/>
            <a:ext cx="3811496"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2904" y="2174875"/>
            <a:ext cx="3811496"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5585261D-2B4B-478F-9D26-88418CCCD8A0}" type="datetime1">
              <a:rPr lang="en-US"/>
              <a:pPr>
                <a:defRPr/>
              </a:pPr>
              <a:t>8/13/2013</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713EF5E-EBA6-4B39-9F4E-E97C45ADA09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7134C5E-7357-47C2-AEEA-4B9F4B341804}" type="datetime1">
              <a:rPr lang="en-US"/>
              <a:pPr>
                <a:defRPr/>
              </a:pPr>
              <a:t>8/13/2013</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2853233-2C55-46A2-94BE-1A8BA377CEE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CB46FD4-568C-4C58-96CC-3E180B7D10B4}" type="datetime1">
              <a:rPr lang="en-US"/>
              <a:pPr>
                <a:defRPr/>
              </a:pPr>
              <a:t>8/13/2013</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C5CED42-591F-426C-8811-F2A0A82EBF8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ESE_StarLogo_2881_1401_transparent_color.gif"/>
          <p:cNvPicPr>
            <a:picLocks noChangeAspect="1"/>
          </p:cNvPicPr>
          <p:nvPr/>
        </p:nvPicPr>
        <p:blipFill>
          <a:blip r:embed="rId16" cstate="email">
            <a:lum bright="40000"/>
            <a:extLst>
              <a:ext uri="{28A0092B-C50C-407E-A947-70E740481C1C}">
                <a14:useLocalDpi xmlns:a14="http://schemas.microsoft.com/office/drawing/2010/main"/>
              </a:ext>
            </a:extLst>
          </a:blip>
          <a:srcRect r="76031"/>
          <a:stretch>
            <a:fillRect/>
          </a:stretch>
        </p:blipFill>
        <p:spPr bwMode="auto">
          <a:xfrm>
            <a:off x="8258175" y="4953000"/>
            <a:ext cx="914400" cy="1905000"/>
          </a:xfrm>
          <a:prstGeom prst="rect">
            <a:avLst/>
          </a:prstGeom>
          <a:noFill/>
          <a:ln w="9525">
            <a:noFill/>
            <a:miter lim="800000"/>
            <a:headEnd/>
            <a:tailEnd/>
          </a:ln>
        </p:spPr>
      </p:pic>
      <p:pic>
        <p:nvPicPr>
          <p:cNvPr id="1027" name="Picture 7" descr="ESE_StarLogo_2881_1401_transparent_color.gif"/>
          <p:cNvPicPr>
            <a:picLocks noChangeAspect="1"/>
          </p:cNvPicPr>
          <p:nvPr/>
        </p:nvPicPr>
        <p:blipFill>
          <a:blip r:embed="rId16" cstate="email">
            <a:lum bright="40000"/>
            <a:extLst>
              <a:ext uri="{28A0092B-C50C-407E-A947-70E740481C1C}">
                <a14:useLocalDpi xmlns:a14="http://schemas.microsoft.com/office/drawing/2010/main"/>
              </a:ext>
            </a:extLst>
          </a:blip>
          <a:srcRect r="76031"/>
          <a:stretch>
            <a:fillRect/>
          </a:stretch>
        </p:blipFill>
        <p:spPr bwMode="auto">
          <a:xfrm>
            <a:off x="8258175" y="4953000"/>
            <a:ext cx="914400" cy="1905000"/>
          </a:xfrm>
          <a:prstGeom prst="rect">
            <a:avLst/>
          </a:prstGeom>
          <a:noFill/>
          <a:ln w="9525">
            <a:noFill/>
            <a:miter lim="800000"/>
            <a:headEnd/>
            <a:tailEnd/>
          </a:ln>
        </p:spPr>
      </p:pic>
      <p:pic>
        <p:nvPicPr>
          <p:cNvPr id="1028" name="Picture 6" descr="ESE Logo"/>
          <p:cNvPicPr>
            <a:picLocks noChangeAspect="1"/>
          </p:cNvPicPr>
          <p:nvPr/>
        </p:nvPicPr>
        <p:blipFill>
          <a:blip r:embed="rId16" cstate="email">
            <a:lum bright="40000"/>
            <a:extLst>
              <a:ext uri="{28A0092B-C50C-407E-A947-70E740481C1C}">
                <a14:useLocalDpi xmlns:a14="http://schemas.microsoft.com/office/drawing/2010/main"/>
              </a:ext>
            </a:extLst>
          </a:blip>
          <a:srcRect r="76031"/>
          <a:stretch>
            <a:fillRect/>
          </a:stretch>
        </p:blipFill>
        <p:spPr bwMode="auto">
          <a:xfrm>
            <a:off x="8258175" y="4953000"/>
            <a:ext cx="914400" cy="1905000"/>
          </a:xfrm>
          <a:prstGeom prst="rect">
            <a:avLst/>
          </a:prstGeom>
          <a:noFill/>
          <a:ln w="9525">
            <a:noFill/>
            <a:miter lim="800000"/>
            <a:headEnd/>
            <a:tailEnd/>
          </a:ln>
        </p:spPr>
      </p:pic>
      <p:sp>
        <p:nvSpPr>
          <p:cNvPr id="1029" name="Title Placeholder 1"/>
          <p:cNvSpPr>
            <a:spLocks noGrp="1"/>
          </p:cNvSpPr>
          <p:nvPr>
            <p:ph type="title"/>
          </p:nvPr>
        </p:nvSpPr>
        <p:spPr bwMode="auto">
          <a:xfrm>
            <a:off x="609600" y="274638"/>
            <a:ext cx="7924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Text Placeholder 2"/>
          <p:cNvSpPr>
            <a:spLocks noGrp="1"/>
          </p:cNvSpPr>
          <p:nvPr>
            <p:ph type="body" idx="1"/>
          </p:nvPr>
        </p:nvSpPr>
        <p:spPr bwMode="auto">
          <a:xfrm>
            <a:off x="609600" y="1524000"/>
            <a:ext cx="7924800" cy="4602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858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4205970-4034-4EF1-9C63-DF0A1F4A813A}" type="datetime1">
              <a:rPr lang="en-US"/>
              <a:pPr>
                <a:defRPr/>
              </a:pPr>
              <a:t>8/13/2013</a:t>
            </a:fld>
            <a:endParaRPr lang="en-US" dirty="0"/>
          </a:p>
        </p:txBody>
      </p:sp>
      <p:sp>
        <p:nvSpPr>
          <p:cNvPr id="5" name="Footer Placeholder 4"/>
          <p:cNvSpPr>
            <a:spLocks noGrp="1"/>
          </p:cNvSpPr>
          <p:nvPr>
            <p:ph type="ftr" sz="quarter" idx="3"/>
          </p:nvPr>
        </p:nvSpPr>
        <p:spPr>
          <a:xfrm>
            <a:off x="3124200" y="6356350"/>
            <a:ext cx="5410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r>
              <a:rPr lang="en-US"/>
              <a:t>Massachusetts Department of Elementary and Secondary Education</a:t>
            </a:r>
            <a:endParaRPr lang="en-US" dirty="0"/>
          </a:p>
        </p:txBody>
      </p:sp>
      <p:sp>
        <p:nvSpPr>
          <p:cNvPr id="6" name="Slide Number Placeholder 5"/>
          <p:cNvSpPr>
            <a:spLocks noGrp="1"/>
          </p:cNvSpPr>
          <p:nvPr>
            <p:ph type="sldNum" sz="quarter" idx="4"/>
          </p:nvPr>
        </p:nvSpPr>
        <p:spPr>
          <a:xfrm>
            <a:off x="8486775" y="5257800"/>
            <a:ext cx="533400" cy="457200"/>
          </a:xfrm>
          <a:prstGeom prst="rect">
            <a:avLst/>
          </a:prstGeom>
        </p:spPr>
        <p:txBody>
          <a:bodyPr vert="horz" lIns="91440" tIns="45720" rIns="91440" bIns="45720" rtlCol="0" anchor="ctr"/>
          <a:lstStyle>
            <a:lvl1pPr algn="ctr" fontAlgn="auto">
              <a:spcBef>
                <a:spcPts val="0"/>
              </a:spcBef>
              <a:spcAft>
                <a:spcPts val="0"/>
              </a:spcAft>
              <a:defRPr sz="1600">
                <a:solidFill>
                  <a:schemeClr val="tx1">
                    <a:tint val="75000"/>
                  </a:schemeClr>
                </a:solidFill>
                <a:latin typeface="+mj-lt"/>
                <a:cs typeface="+mn-cs"/>
              </a:defRPr>
            </a:lvl1pPr>
          </a:lstStyle>
          <a:p>
            <a:pPr>
              <a:defRPr/>
            </a:pPr>
            <a:fld id="{E20E75B0-2A9D-41A8-8980-55F57AE7290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3" r:id="rId1"/>
    <p:sldLayoutId id="2147483753" r:id="rId2"/>
    <p:sldLayoutId id="2147483754" r:id="rId3"/>
    <p:sldLayoutId id="2147483764" r:id="rId4"/>
    <p:sldLayoutId id="2147483765" r:id="rId5"/>
    <p:sldLayoutId id="2147483755" r:id="rId6"/>
    <p:sldLayoutId id="2147483756" r:id="rId7"/>
    <p:sldLayoutId id="2147483757" r:id="rId8"/>
    <p:sldLayoutId id="2147483758" r:id="rId9"/>
    <p:sldLayoutId id="2147483766" r:id="rId10"/>
    <p:sldLayoutId id="2147483759" r:id="rId11"/>
    <p:sldLayoutId id="2147483760" r:id="rId12"/>
    <p:sldLayoutId id="2147483761" r:id="rId13"/>
    <p:sldLayoutId id="2147483762" r:id="rId14"/>
  </p:sldLayoutIdLst>
  <p:hf hdr="0" dt="0"/>
  <p:txStyles>
    <p:title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Georgia" pitchFamily="18" charset="0"/>
        </a:defRPr>
      </a:lvl2pPr>
      <a:lvl3pPr algn="l" rtl="0" eaLnBrk="0" fontAlgn="base" hangingPunct="0">
        <a:spcBef>
          <a:spcPct val="0"/>
        </a:spcBef>
        <a:spcAft>
          <a:spcPct val="0"/>
        </a:spcAft>
        <a:defRPr sz="4400">
          <a:solidFill>
            <a:schemeClr val="tx1"/>
          </a:solidFill>
          <a:latin typeface="Georgia" pitchFamily="18" charset="0"/>
        </a:defRPr>
      </a:lvl3pPr>
      <a:lvl4pPr algn="l" rtl="0" eaLnBrk="0" fontAlgn="base" hangingPunct="0">
        <a:spcBef>
          <a:spcPct val="0"/>
        </a:spcBef>
        <a:spcAft>
          <a:spcPct val="0"/>
        </a:spcAft>
        <a:defRPr sz="4400">
          <a:solidFill>
            <a:schemeClr val="tx1"/>
          </a:solidFill>
          <a:latin typeface="Georgia" pitchFamily="18" charset="0"/>
        </a:defRPr>
      </a:lvl4pPr>
      <a:lvl5pPr algn="l" rtl="0" eaLnBrk="0" fontAlgn="base" hangingPunct="0">
        <a:spcBef>
          <a:spcPct val="0"/>
        </a:spcBef>
        <a:spcAft>
          <a:spcPct val="0"/>
        </a:spcAft>
        <a:defRPr sz="4400">
          <a:solidFill>
            <a:schemeClr val="tx1"/>
          </a:solidFill>
          <a:latin typeface="Georgia" pitchFamily="18" charset="0"/>
        </a:defRPr>
      </a:lvl5pPr>
      <a:lvl6pPr marL="457200" algn="l" rtl="0" fontAlgn="base">
        <a:spcBef>
          <a:spcPct val="0"/>
        </a:spcBef>
        <a:spcAft>
          <a:spcPct val="0"/>
        </a:spcAft>
        <a:defRPr sz="4400">
          <a:solidFill>
            <a:schemeClr val="tx1"/>
          </a:solidFill>
          <a:latin typeface="Georgia" pitchFamily="18" charset="0"/>
        </a:defRPr>
      </a:lvl6pPr>
      <a:lvl7pPr marL="914400" algn="l" rtl="0" fontAlgn="base">
        <a:spcBef>
          <a:spcPct val="0"/>
        </a:spcBef>
        <a:spcAft>
          <a:spcPct val="0"/>
        </a:spcAft>
        <a:defRPr sz="4400">
          <a:solidFill>
            <a:schemeClr val="tx1"/>
          </a:solidFill>
          <a:latin typeface="Georgia" pitchFamily="18" charset="0"/>
        </a:defRPr>
      </a:lvl7pPr>
      <a:lvl8pPr marL="1371600" algn="l" rtl="0" fontAlgn="base">
        <a:spcBef>
          <a:spcPct val="0"/>
        </a:spcBef>
        <a:spcAft>
          <a:spcPct val="0"/>
        </a:spcAft>
        <a:defRPr sz="4400">
          <a:solidFill>
            <a:schemeClr val="tx1"/>
          </a:solidFill>
          <a:latin typeface="Georgia" pitchFamily="18" charset="0"/>
        </a:defRPr>
      </a:lvl8pPr>
      <a:lvl9pPr marL="1828800" algn="l" rtl="0" fontAlgn="base">
        <a:spcBef>
          <a:spcPct val="0"/>
        </a:spcBef>
        <a:spcAft>
          <a:spcPct val="0"/>
        </a:spcAft>
        <a:defRPr sz="4400">
          <a:solidFill>
            <a:schemeClr val="tx1"/>
          </a:solidFill>
          <a:latin typeface="Georgia" pitchFamily="18" charset="0"/>
        </a:defRPr>
      </a:lvl9pPr>
    </p:titleStyle>
    <p:bodyStyle>
      <a:lvl1pPr marL="342900" indent="-342900" algn="l" rtl="0" eaLnBrk="0" fontAlgn="base" hangingPunct="0">
        <a:spcBef>
          <a:spcPct val="20000"/>
        </a:spcBef>
        <a:spcAft>
          <a:spcPct val="0"/>
        </a:spcAft>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50" indent="-285750" algn="l" rtl="0" eaLnBrk="0" fontAlgn="base" hangingPunct="0">
        <a:spcBef>
          <a:spcPct val="20000"/>
        </a:spcBef>
        <a:spcAft>
          <a:spcPct val="0"/>
        </a:spcAft>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3000" indent="-228600" algn="l" rtl="0" eaLnBrk="0" fontAlgn="base" hangingPunct="0">
        <a:spcBef>
          <a:spcPct val="20000"/>
        </a:spcBef>
        <a:spcAft>
          <a:spcPct val="0"/>
        </a:spcAft>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200" indent="-228600" algn="l" rtl="0" eaLnBrk="0" fontAlgn="base" hangingPunct="0">
        <a:spcBef>
          <a:spcPct val="20000"/>
        </a:spcBef>
        <a:spcAft>
          <a:spcPct val="0"/>
        </a:spcAft>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400" indent="-228600" algn="l" rtl="0" eaLnBrk="0" fontAlgn="base" hangingPunct="0">
        <a:spcBef>
          <a:spcPct val="20000"/>
        </a:spcBef>
        <a:spcAft>
          <a:spcPct val="0"/>
        </a:spcAft>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ime.math.arizona.edu/progression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ime.math.arizona.edu/progression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ime.math.arizona.edu/progression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ime.math.arizona.edu/progressions" TargetMode="External"/><Relationship Id="rId5" Type="http://schemas.openxmlformats.org/officeDocument/2006/relationships/hyperlink" Target="http://illuminations.nctm.org/ActivityDetail.aspx?id=80" TargetMode="Externa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ime.math.arizona.edu/progressions" TargetMode="External"/><Relationship Id="rId5" Type="http://schemas.openxmlformats.org/officeDocument/2006/relationships/hyperlink" Target="http://illuminations.nctm.org/ActivityDetail.aspx?id=80" TargetMode="Externa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hyperlink" Target="http://illuminations.nctm.org/ActivityDetail.aspx?id=8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hyperlink" Target="http://www.parcconline.org/samples/item-task-prototype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hyperlink" Target="http://illuminations.nctm.org/ActivityDetail.aspx?id=80"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nlvm.usu.edu/en/nav/topic_t_1.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nlvm.usu.edu/en/nav/topic_t_1.htm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nlvm.usu.edu/en/nav/topic_t_1.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hyperlink" Target="http://www.doe.mass.edu/omste/instructional.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hyperlink" Target="http://nlvm.usu.edu/en/nav/frames_asid_194_g_2_t_1.html?from=topic_t_1.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hyperlink" Target="http://ime.math.arizona.edu/progression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hyperlink" Target="http://www.cehd.umn.edu/ci/rationalnumberproject/RNP2/Lesson24.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hyperlink" Target="http://www.illustrativemathematics.org/pages/fractions_progression"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nlvm.usu.edu/en/nav/frames_asid_265_g_3_t_1.html?open=activities&amp;from=category_g_3_t_1.htm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doe.mass.edu/candi/model/sample.html"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insidemathematics.org/index.php/classroom-video-visits/public-lessons-proportions-a-ratios"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3" Type="http://schemas.openxmlformats.org/officeDocument/2006/relationships/hyperlink" Target="http://ime.math.arizona.edu/progressions"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2.xml.rels><?xml version="1.0" encoding="UTF-8" standalone="yes"?>
<Relationships xmlns="http://schemas.openxmlformats.org/package/2006/relationships"><Relationship Id="rId3" Type="http://schemas.openxmlformats.org/officeDocument/2006/relationships/hyperlink" Target="http://ime.math.arizona.edu/progressions"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3.xml.rels><?xml version="1.0" encoding="UTF-8" standalone="yes"?>
<Relationships xmlns="http://schemas.openxmlformats.org/package/2006/relationships"><Relationship Id="rId3" Type="http://schemas.openxmlformats.org/officeDocument/2006/relationships/hyperlink" Target="http://ime.math.arizona.edu/progressions"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4.xml.rels><?xml version="1.0" encoding="UTF-8" standalone="yes"?>
<Relationships xmlns="http://schemas.openxmlformats.org/package/2006/relationships"><Relationship Id="rId3" Type="http://schemas.openxmlformats.org/officeDocument/2006/relationships/hyperlink" Target="http://www.doe.mass.edu/apa/sss/support/development.html?section=MATH"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55.xml.rels><?xml version="1.0" encoding="UTF-8" standalone="yes"?>
<Relationships xmlns="http://schemas.openxmlformats.org/package/2006/relationships"><Relationship Id="rId3" Type="http://schemas.openxmlformats.org/officeDocument/2006/relationships/hyperlink" Target="http://www.parcconline.org/samples/item-task-prototypes"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hyperlink" Target="http://nlvm.usu.edu/en/nav/grade_g_2.html" TargetMode="External"/><Relationship Id="rId3" Type="http://schemas.openxmlformats.org/officeDocument/2006/relationships/hyperlink" Target="http://www.doe.mass.edu/candi/model/sample.html" TargetMode="External"/><Relationship Id="rId7" Type="http://schemas.openxmlformats.org/officeDocument/2006/relationships/hyperlink" Target="http://www.insidemathematics.org/" TargetMode="External"/><Relationship Id="rId2" Type="http://schemas.openxmlformats.org/officeDocument/2006/relationships/hyperlink" Target="http://www.doe.mass.edu/omste/instructional.html" TargetMode="External"/><Relationship Id="rId1" Type="http://schemas.openxmlformats.org/officeDocument/2006/relationships/slideLayout" Target="../slideLayouts/slideLayout2.xml"/><Relationship Id="rId6" Type="http://schemas.openxmlformats.org/officeDocument/2006/relationships/hyperlink" Target="http://www.illustrativemathematics.org/" TargetMode="External"/><Relationship Id="rId11" Type="http://schemas.openxmlformats.org/officeDocument/2006/relationships/hyperlink" Target="http://www.cehd.umn.edu/ci/rationalnumberproject/" TargetMode="External"/><Relationship Id="rId5" Type="http://schemas.openxmlformats.org/officeDocument/2006/relationships/hyperlink" Target="http://illuminations.nctm.org/" TargetMode="External"/><Relationship Id="rId10" Type="http://schemas.openxmlformats.org/officeDocument/2006/relationships/hyperlink" Target="http://ime.math.arizona.edu/progressions/" TargetMode="External"/><Relationship Id="rId4" Type="http://schemas.openxmlformats.org/officeDocument/2006/relationships/hyperlink" Target="http://www.doe.mass.edu/candi/institutes/" TargetMode="External"/><Relationship Id="rId9" Type="http://schemas.openxmlformats.org/officeDocument/2006/relationships/hyperlink" Target="http://www.parcconline.org/"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www.doe.mass.edu/candi/commoncore/mathexplore/"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819400"/>
            <a:ext cx="7467600" cy="2209800"/>
          </a:xfrm>
        </p:spPr>
        <p:txBody>
          <a:bodyPr/>
          <a:lstStyle/>
          <a:p>
            <a:r>
              <a:rPr lang="en-US" sz="3600" b="1" dirty="0" smtClean="0">
                <a:solidFill>
                  <a:schemeClr val="tx1">
                    <a:lumMod val="60000"/>
                    <a:lumOff val="40000"/>
                  </a:schemeClr>
                </a:solidFill>
                <a:latin typeface="Georgia" pitchFamily="18" charset="0"/>
              </a:rPr>
              <a:t>Exploration Activity: </a:t>
            </a:r>
            <a:r>
              <a:rPr lang="en-US" dirty="0" smtClean="0">
                <a:latin typeface="Georgia" pitchFamily="18" charset="0"/>
              </a:rPr>
              <a:t>Fractions From </a:t>
            </a:r>
            <a:br>
              <a:rPr lang="en-US" dirty="0" smtClean="0">
                <a:latin typeface="Georgia" pitchFamily="18" charset="0"/>
              </a:rPr>
            </a:br>
            <a:r>
              <a:rPr lang="en-US" dirty="0" smtClean="0">
                <a:latin typeface="Georgia" pitchFamily="18" charset="0"/>
              </a:rPr>
              <a:t>First to Sixth Grade</a:t>
            </a:r>
            <a:endParaRPr lang="en-US" dirty="0">
              <a:latin typeface="Georgia" pitchFamily="18" charset="0"/>
            </a:endParaRPr>
          </a:p>
        </p:txBody>
      </p:sp>
      <p:sp>
        <p:nvSpPr>
          <p:cNvPr id="3" name="TextBox 2"/>
          <p:cNvSpPr txBox="1"/>
          <p:nvPr/>
        </p:nvSpPr>
        <p:spPr>
          <a:xfrm>
            <a:off x="381000" y="609600"/>
            <a:ext cx="5181600" cy="2062103"/>
          </a:xfrm>
          <a:prstGeom prst="rect">
            <a:avLst/>
          </a:prstGeom>
          <a:noFill/>
        </p:spPr>
        <p:txBody>
          <a:bodyPr wrap="square" rtlCol="0">
            <a:spAutoFit/>
          </a:bodyPr>
          <a:lstStyle/>
          <a:p>
            <a:r>
              <a:rPr lang="en-US" sz="3200" dirty="0" smtClean="0">
                <a:latin typeface="+mj-lt"/>
              </a:rPr>
              <a:t>Exploring </a:t>
            </a:r>
            <a:r>
              <a:rPr lang="en-US" sz="3200" b="1" dirty="0" smtClean="0">
                <a:solidFill>
                  <a:schemeClr val="tx1">
                    <a:lumMod val="60000"/>
                    <a:lumOff val="40000"/>
                  </a:schemeClr>
                </a:solidFill>
                <a:latin typeface="+mj-lt"/>
              </a:rPr>
              <a:t>Fractions</a:t>
            </a:r>
            <a:r>
              <a:rPr lang="en-US" sz="3200" dirty="0" smtClean="0">
                <a:solidFill>
                  <a:schemeClr val="tx1">
                    <a:lumMod val="60000"/>
                    <a:lumOff val="40000"/>
                  </a:schemeClr>
                </a:solidFill>
                <a:latin typeface="+mj-lt"/>
              </a:rPr>
              <a:t> </a:t>
            </a:r>
            <a:r>
              <a:rPr lang="en-US" sz="3200" dirty="0" smtClean="0">
                <a:solidFill>
                  <a:schemeClr val="tx1">
                    <a:lumMod val="75000"/>
                  </a:schemeClr>
                </a:solidFill>
                <a:latin typeface="+mj-lt"/>
              </a:rPr>
              <a:t>i</a:t>
            </a:r>
            <a:r>
              <a:rPr lang="en-US" sz="3200" dirty="0" smtClean="0">
                <a:latin typeface="+mj-lt"/>
              </a:rPr>
              <a:t>n the 2011 MA Curriculum Framework for Mathematics</a:t>
            </a:r>
            <a:endParaRPr lang="en-US" sz="3200"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5"/>
          <p:cNvSpPr>
            <a:spLocks noGrp="1"/>
          </p:cNvSpPr>
          <p:nvPr>
            <p:ph type="title" idx="4294967295"/>
          </p:nvPr>
        </p:nvSpPr>
        <p:spPr/>
        <p:txBody>
          <a:bodyPr rtlCol="0">
            <a:normAutofit fontScale="90000"/>
          </a:bodyPr>
          <a:lstStyle/>
          <a:p>
            <a:pPr algn="ctr" eaLnBrk="1" fontAlgn="auto" hangingPunct="1">
              <a:spcAft>
                <a:spcPts val="0"/>
              </a:spcAft>
              <a:defRPr/>
            </a:pPr>
            <a:r>
              <a:rPr lang="en-US" sz="3600" dirty="0" smtClean="0"/>
              <a:t>Fractions Progression and the Standards for Mathematical Practice</a:t>
            </a:r>
          </a:p>
        </p:txBody>
      </p:sp>
      <p:sp>
        <p:nvSpPr>
          <p:cNvPr id="61442" name="Content Placeholder 6"/>
          <p:cNvSpPr>
            <a:spLocks noGrp="1"/>
          </p:cNvSpPr>
          <p:nvPr>
            <p:ph idx="4294967295"/>
          </p:nvPr>
        </p:nvSpPr>
        <p:spPr>
          <a:xfrm>
            <a:off x="533400" y="1752600"/>
            <a:ext cx="7772400" cy="3581400"/>
          </a:xfrm>
        </p:spPr>
        <p:txBody>
          <a:bodyPr/>
          <a:lstStyle/>
          <a:p>
            <a:pPr eaLnBrk="1" hangingPunct="1">
              <a:buFont typeface="Wingdings 2" pitchFamily="18" charset="2"/>
              <a:buNone/>
            </a:pPr>
            <a:r>
              <a:rPr lang="en-US" dirty="0" smtClean="0">
                <a:solidFill>
                  <a:schemeClr val="tx1">
                    <a:lumMod val="40000"/>
                    <a:lumOff val="60000"/>
                  </a:schemeClr>
                </a:solidFill>
              </a:rPr>
              <a:t>Visual representations and modeling help students:</a:t>
            </a:r>
          </a:p>
          <a:p>
            <a:pPr eaLnBrk="1" hangingPunct="1">
              <a:buFont typeface="Wingdings 2" pitchFamily="18" charset="2"/>
              <a:buNone/>
            </a:pPr>
            <a:endParaRPr lang="en-US" dirty="0" smtClean="0"/>
          </a:p>
          <a:p>
            <a:pPr eaLnBrk="1" hangingPunct="1"/>
            <a:r>
              <a:rPr lang="en-US" dirty="0" smtClean="0"/>
              <a:t>Understand</a:t>
            </a:r>
          </a:p>
          <a:p>
            <a:pPr eaLnBrk="1" hangingPunct="1"/>
            <a:r>
              <a:rPr lang="en-US" dirty="0" smtClean="0"/>
              <a:t>Communicate </a:t>
            </a:r>
          </a:p>
          <a:p>
            <a:pPr eaLnBrk="1" hangingPunct="1"/>
            <a:r>
              <a:rPr lang="en-US" dirty="0" smtClean="0"/>
              <a:t>Problem Solve </a:t>
            </a:r>
          </a:p>
        </p:txBody>
      </p:sp>
      <p:sp>
        <p:nvSpPr>
          <p:cNvPr id="4" name="Footer Placeholder 3"/>
          <p:cNvSpPr txBox="1">
            <a:spLocks noGrp="1"/>
          </p:cNvSpPr>
          <p:nvPr/>
        </p:nvSpPr>
        <p:spPr>
          <a:xfrm>
            <a:off x="3124200" y="6356350"/>
            <a:ext cx="5410200" cy="365125"/>
          </a:xfrm>
          <a:prstGeom prst="rect">
            <a:avLst/>
          </a:prstGeom>
          <a:noFill/>
        </p:spPr>
        <p:txBody>
          <a:bodyPr anchor="ctr"/>
          <a:lstStyle/>
          <a:p>
            <a:pPr algn="r" fontAlgn="auto">
              <a:spcBef>
                <a:spcPts val="0"/>
              </a:spcBef>
              <a:spcAft>
                <a:spcPts val="0"/>
              </a:spcAft>
              <a:defRPr/>
            </a:pPr>
            <a:r>
              <a:rPr lang="en-US" sz="1200">
                <a:solidFill>
                  <a:schemeClr val="tx1">
                    <a:tint val="75000"/>
                  </a:schemeClr>
                </a:solidFill>
                <a:latin typeface="+mn-lt"/>
                <a:cs typeface="+mn-cs"/>
              </a:rPr>
              <a:t>Massachusetts Department of Elementary and Secondary Education</a:t>
            </a:r>
          </a:p>
        </p:txBody>
      </p:sp>
      <p:sp>
        <p:nvSpPr>
          <p:cNvPr id="5" name="Slide Number Placeholder 4"/>
          <p:cNvSpPr txBox="1">
            <a:spLocks noGrp="1"/>
          </p:cNvSpPr>
          <p:nvPr/>
        </p:nvSpPr>
        <p:spPr>
          <a:xfrm>
            <a:off x="8486775" y="5257800"/>
            <a:ext cx="533400" cy="457200"/>
          </a:xfrm>
          <a:prstGeom prst="rect">
            <a:avLst/>
          </a:prstGeom>
          <a:noFill/>
        </p:spPr>
        <p:txBody>
          <a:bodyPr anchor="ctr"/>
          <a:lstStyle/>
          <a:p>
            <a:pPr algn="ctr" fontAlgn="auto">
              <a:spcBef>
                <a:spcPts val="0"/>
              </a:spcBef>
              <a:spcAft>
                <a:spcPts val="0"/>
              </a:spcAft>
              <a:defRPr/>
            </a:pPr>
            <a:fld id="{A8B69491-EA53-494B-BC4A-E4D5E3B8AF35}" type="slidenum">
              <a:rPr lang="en-US" sz="1600">
                <a:solidFill>
                  <a:schemeClr val="tx1">
                    <a:tint val="75000"/>
                  </a:schemeClr>
                </a:solidFill>
                <a:latin typeface="+mj-lt"/>
                <a:cs typeface="+mn-cs"/>
              </a:rPr>
              <a:pPr algn="ctr" fontAlgn="auto">
                <a:spcBef>
                  <a:spcPts val="0"/>
                </a:spcBef>
                <a:spcAft>
                  <a:spcPts val="0"/>
                </a:spcAft>
                <a:defRPr/>
              </a:pPr>
              <a:t>10</a:t>
            </a:fld>
            <a:endParaRPr lang="en-US" sz="1600">
              <a:solidFill>
                <a:schemeClr val="tx1">
                  <a:tint val="75000"/>
                </a:schemeClr>
              </a:solidFill>
              <a:latin typeface="+mj-lt"/>
              <a:cs typeface="+mn-cs"/>
            </a:endParaRPr>
          </a:p>
        </p:txBody>
      </p:sp>
      <p:pic>
        <p:nvPicPr>
          <p:cNvPr id="8" name="Picture 3" descr="Standards for Mathematical Practice&#10;1. Make sense of problems and persevere in solving them.&#10;2. Reason abstractly and quantitatively.&#10;3. Construct viable arguments and critique the reasoning of others.&#10;4. Model with mathematics.&#10;5. Use appropriate tools strategically.&#10;6. Attend to precision.&#10;7. Look for and make use of structure.&#10;8. Look for and express regularity in repeated reason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800" y="2362200"/>
            <a:ext cx="3352800" cy="35864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p:txBody>
          <a:bodyPr rtlCol="0">
            <a:normAutofit fontScale="90000"/>
          </a:bodyPr>
          <a:lstStyle/>
          <a:p>
            <a:pPr algn="ctr" eaLnBrk="1" fontAlgn="auto" hangingPunct="1">
              <a:spcAft>
                <a:spcPts val="0"/>
              </a:spcAft>
              <a:defRPr/>
            </a:pPr>
            <a:r>
              <a:rPr lang="en-US" sz="3600" dirty="0" smtClean="0"/>
              <a:t>Visual Models in the New Standards, </a:t>
            </a:r>
            <a:br>
              <a:rPr lang="en-US" sz="3600" dirty="0" smtClean="0"/>
            </a:br>
            <a:r>
              <a:rPr lang="en-US" sz="3600" dirty="0" smtClean="0"/>
              <a:t>an Example </a:t>
            </a:r>
          </a:p>
        </p:txBody>
      </p:sp>
      <p:sp>
        <p:nvSpPr>
          <p:cNvPr id="63490" name="Rectangle 3"/>
          <p:cNvSpPr>
            <a:spLocks noGrp="1"/>
          </p:cNvSpPr>
          <p:nvPr>
            <p:ph type="body" idx="1"/>
          </p:nvPr>
        </p:nvSpPr>
        <p:spPr/>
        <p:txBody>
          <a:bodyPr/>
          <a:lstStyle/>
          <a:p>
            <a:pPr eaLnBrk="1" hangingPunct="1">
              <a:lnSpc>
                <a:spcPct val="90000"/>
              </a:lnSpc>
              <a:buFont typeface="Wingdings 2" pitchFamily="18" charset="2"/>
              <a:buNone/>
            </a:pPr>
            <a:r>
              <a:rPr lang="en-US" sz="2400" dirty="0" smtClean="0"/>
              <a:t>4.NF.1  Explain why a fraction a/b is equivalent to a fraction (n × a)/(n × b) by using </a:t>
            </a:r>
            <a:r>
              <a:rPr lang="en-US" sz="2400" b="1" dirty="0" smtClean="0"/>
              <a:t>visual fraction models</a:t>
            </a:r>
            <a:r>
              <a:rPr lang="en-US" sz="2400" dirty="0" smtClean="0"/>
              <a:t>, with attention to how the number and size of the parts differ even though the two fractions themselves are the same size. Use this principle to recognize and generate equivalent fractions. </a:t>
            </a:r>
          </a:p>
        </p:txBody>
      </p:sp>
      <p:sp>
        <p:nvSpPr>
          <p:cNvPr id="5" name="Slide Number Placeholder 4"/>
          <p:cNvSpPr txBox="1">
            <a:spLocks noGrp="1"/>
          </p:cNvSpPr>
          <p:nvPr/>
        </p:nvSpPr>
        <p:spPr>
          <a:xfrm>
            <a:off x="8486775" y="5257800"/>
            <a:ext cx="533400" cy="457200"/>
          </a:xfrm>
          <a:prstGeom prst="rect">
            <a:avLst/>
          </a:prstGeom>
          <a:noFill/>
        </p:spPr>
        <p:txBody>
          <a:bodyPr anchor="ctr"/>
          <a:lstStyle/>
          <a:p>
            <a:pPr algn="ctr" fontAlgn="auto">
              <a:spcBef>
                <a:spcPts val="0"/>
              </a:spcBef>
              <a:spcAft>
                <a:spcPts val="0"/>
              </a:spcAft>
              <a:defRPr/>
            </a:pPr>
            <a:fld id="{705267C2-1EE3-41D4-844C-F6E464807263}" type="slidenum">
              <a:rPr lang="en-US" sz="1600">
                <a:solidFill>
                  <a:schemeClr val="tx1">
                    <a:tint val="75000"/>
                  </a:schemeClr>
                </a:solidFill>
                <a:latin typeface="+mj-lt"/>
                <a:cs typeface="+mn-cs"/>
              </a:rPr>
              <a:pPr algn="ctr" fontAlgn="auto">
                <a:spcBef>
                  <a:spcPts val="0"/>
                </a:spcBef>
                <a:spcAft>
                  <a:spcPts val="0"/>
                </a:spcAft>
                <a:defRPr/>
              </a:pPr>
              <a:t>11</a:t>
            </a:fld>
            <a:endParaRPr lang="en-US" sz="1600" dirty="0">
              <a:solidFill>
                <a:schemeClr val="tx1">
                  <a:tint val="75000"/>
                </a:schemeClr>
              </a:solidFill>
              <a:latin typeface="+mj-lt"/>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p:cNvSpPr>
          <p:nvPr>
            <p:ph type="title"/>
          </p:nvPr>
        </p:nvSpPr>
        <p:spPr/>
        <p:txBody>
          <a:bodyPr/>
          <a:lstStyle/>
          <a:p>
            <a:pPr algn="ctr" eaLnBrk="1" hangingPunct="1"/>
            <a:r>
              <a:rPr lang="en-US" sz="3600" smtClean="0"/>
              <a:t>Visual Models in the New Standards</a:t>
            </a:r>
          </a:p>
        </p:txBody>
      </p:sp>
      <p:graphicFrame>
        <p:nvGraphicFramePr>
          <p:cNvPr id="61443" name="Group 3"/>
          <p:cNvGraphicFramePr>
            <a:graphicFrameLocks noGrp="1"/>
          </p:cNvGraphicFramePr>
          <p:nvPr>
            <p:ph idx="1"/>
          </p:nvPr>
        </p:nvGraphicFramePr>
        <p:xfrm>
          <a:off x="533400" y="1219200"/>
          <a:ext cx="8229600" cy="5029200"/>
        </p:xfrm>
        <a:graphic>
          <a:graphicData uri="http://schemas.openxmlformats.org/drawingml/2006/table">
            <a:tbl>
              <a:tblPr/>
              <a:tblGrid>
                <a:gridCol w="4114800"/>
                <a:gridCol w="4114800"/>
              </a:tblGrid>
              <a:tr h="257175">
                <a:tc>
                  <a:txBody>
                    <a:bodyPr/>
                    <a:lstStyle/>
                    <a:p>
                      <a:pPr marL="342900" marR="0" lvl="0" indent="-342900" algn="l" defTabSz="914400" rtl="0" eaLnBrk="1" fontAlgn="t" latinLnBrk="0" hangingPunct="1">
                        <a:lnSpc>
                          <a:spcPct val="100000"/>
                        </a:lnSpc>
                        <a:spcBef>
                          <a:spcPct val="0"/>
                        </a:spcBef>
                        <a:spcAft>
                          <a:spcPct val="0"/>
                        </a:spcAft>
                        <a:buClr>
                          <a:schemeClr val="accent1"/>
                        </a:buClr>
                        <a:buSzTx/>
                        <a:buFont typeface="Wingdings 2" pitchFamily="18" charset="2"/>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3.NF1. </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
                          <a:schemeClr val="accent1"/>
                        </a:buClr>
                        <a:buSzTx/>
                        <a:buFont typeface="Wingdings 2" pitchFamily="18" charset="2"/>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4.NF 5.</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60350">
                <a:tc>
                  <a:txBody>
                    <a:bodyPr/>
                    <a:lstStyle/>
                    <a:p>
                      <a:pPr marL="342900" marR="0" lvl="0" indent="-342900" algn="l" defTabSz="914400" rtl="0" eaLnBrk="1" fontAlgn="t" latinLnBrk="0" hangingPunct="1">
                        <a:lnSpc>
                          <a:spcPct val="100000"/>
                        </a:lnSpc>
                        <a:spcBef>
                          <a:spcPct val="0"/>
                        </a:spcBef>
                        <a:spcAft>
                          <a:spcPct val="0"/>
                        </a:spcAft>
                        <a:buClr>
                          <a:schemeClr val="accent1"/>
                        </a:buClr>
                        <a:buSzTx/>
                        <a:buFont typeface="Wingdings 2" pitchFamily="18" charset="2"/>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3.NF2 a. number line diagram</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
                          <a:schemeClr val="accent1"/>
                        </a:buClr>
                        <a:buSzTx/>
                        <a:buFont typeface="Wingdings 2" pitchFamily="18" charset="2"/>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4.NF 6. </a:t>
                      </a:r>
                      <a:r>
                        <a:rPr kumimoji="0" lang="en-US" sz="1200" b="0" i="1" u="none" strike="noStrike" cap="none" normalizeH="0" baseline="0" dirty="0" smtClean="0">
                          <a:ln>
                            <a:noFill/>
                          </a:ln>
                          <a:solidFill>
                            <a:schemeClr val="tx1"/>
                          </a:solidFill>
                          <a:effectLst/>
                          <a:latin typeface="Times New Roman" pitchFamily="18" charset="0"/>
                          <a:cs typeface="Times New Roman" pitchFamily="18" charset="0"/>
                        </a:rPr>
                        <a:t>For example</a:t>
                      </a:r>
                      <a:r>
                        <a:rPr kumimoji="0" lang="en-US" sz="1200" b="0" i="1" u="none" strike="noStrike" cap="none" normalizeH="0" baseline="0" dirty="0" smtClean="0">
                          <a:ln>
                            <a:noFill/>
                          </a:ln>
                          <a:solidFill>
                            <a:schemeClr val="tx1"/>
                          </a:solidFill>
                          <a:effectLst/>
                          <a:latin typeface="Tahoma"/>
                          <a:cs typeface="Times New Roman" pitchFamily="18" charset="0"/>
                        </a:rPr>
                        <a:t>…</a:t>
                      </a:r>
                      <a:r>
                        <a:rPr kumimoji="0" lang="en-US" sz="1200" b="0" i="1" u="none" strike="noStrike" cap="none" normalizeH="0" baseline="0" dirty="0" smtClean="0">
                          <a:ln>
                            <a:noFill/>
                          </a:ln>
                          <a:solidFill>
                            <a:schemeClr val="tx1"/>
                          </a:solidFill>
                          <a:effectLst/>
                          <a:latin typeface="Times New Roman" pitchFamily="18" charset="0"/>
                          <a:cs typeface="Times New Roman" pitchFamily="18" charset="0"/>
                        </a:rPr>
                        <a:t> a number line diagram.</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57175">
                <a:tc>
                  <a:txBody>
                    <a:bodyPr/>
                    <a:lstStyle/>
                    <a:p>
                      <a:pPr marL="342900" marR="0" lvl="0" indent="-342900" algn="l" defTabSz="914400" rtl="0" eaLnBrk="1" fontAlgn="t" latinLnBrk="0" hangingPunct="1">
                        <a:lnSpc>
                          <a:spcPct val="100000"/>
                        </a:lnSpc>
                        <a:spcBef>
                          <a:spcPct val="0"/>
                        </a:spcBef>
                        <a:spcAft>
                          <a:spcPct val="0"/>
                        </a:spcAft>
                        <a:buClr>
                          <a:schemeClr val="accent1"/>
                        </a:buClr>
                        <a:buSzTx/>
                        <a:buFont typeface="Wingdings 2" pitchFamily="18" charset="2"/>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3.NF2 b. number line diagram</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
                          <a:schemeClr val="accent1"/>
                        </a:buClr>
                        <a:buSzTx/>
                        <a:buFont typeface="Wingdings 2" pitchFamily="18" charset="2"/>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4.NF 7. </a:t>
                      </a:r>
                      <a:r>
                        <a:rPr kumimoji="0" lang="en-US" sz="1200" b="0" i="1" u="none" strike="noStrike" cap="none" normalizeH="0" baseline="0" dirty="0" smtClean="0">
                          <a:ln>
                            <a:noFill/>
                          </a:ln>
                          <a:solidFill>
                            <a:schemeClr val="tx1"/>
                          </a:solidFill>
                          <a:effectLst/>
                          <a:latin typeface="Times New Roman" pitchFamily="18" charset="0"/>
                          <a:cs typeface="Times New Roman" pitchFamily="18" charset="0"/>
                        </a:rPr>
                        <a:t>e.g., by using a visual model</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55588">
                <a:tc>
                  <a:txBody>
                    <a:bodyPr/>
                    <a:lstStyle/>
                    <a:p>
                      <a:pPr marL="342900" marR="0" lvl="0" indent="-342900" algn="l" defTabSz="914400" rtl="0" eaLnBrk="1" fontAlgn="t" latinLnBrk="0" hangingPunct="1">
                        <a:lnSpc>
                          <a:spcPct val="100000"/>
                        </a:lnSpc>
                        <a:spcBef>
                          <a:spcPct val="0"/>
                        </a:spcBef>
                        <a:spcAft>
                          <a:spcPct val="0"/>
                        </a:spcAft>
                        <a:buClr>
                          <a:schemeClr val="accent1"/>
                        </a:buClr>
                        <a:buSzTx/>
                        <a:buFont typeface="Wingdings 2" pitchFamily="18" charset="2"/>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3.NF3. a. number line</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
                          <a:schemeClr val="accent1"/>
                        </a:buClr>
                        <a:buSzTx/>
                        <a:buFont typeface="Wingdings 2" pitchFamily="18" charset="2"/>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Number and Operations</a:t>
                      </a:r>
                      <a:r>
                        <a:rPr kumimoji="0" lang="en-US" sz="1200" b="0" i="0" u="none" strike="noStrike" cap="none" normalizeH="0" baseline="0" dirty="0" smtClean="0">
                          <a:ln>
                            <a:noFill/>
                          </a:ln>
                          <a:solidFill>
                            <a:schemeClr val="tx1"/>
                          </a:solidFill>
                          <a:effectLst/>
                          <a:latin typeface="Tahoma"/>
                          <a:cs typeface="Times New Roman" pitchFamily="18" charset="0"/>
                        </a:rPr>
                        <a:t>—</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Fractions 5.NF</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57175">
                <a:tc>
                  <a:txBody>
                    <a:bodyPr/>
                    <a:lstStyle/>
                    <a:p>
                      <a:pPr marL="342900" marR="0" lvl="0" indent="-342900" algn="l" defTabSz="914400" rtl="0" eaLnBrk="1" fontAlgn="t" latinLnBrk="0" hangingPunct="1">
                        <a:lnSpc>
                          <a:spcPct val="100000"/>
                        </a:lnSpc>
                        <a:spcBef>
                          <a:spcPct val="0"/>
                        </a:spcBef>
                        <a:spcAft>
                          <a:spcPct val="0"/>
                        </a:spcAft>
                        <a:buClr>
                          <a:schemeClr val="accent1"/>
                        </a:buClr>
                        <a:buSzTx/>
                        <a:buFont typeface="Wingdings 2" pitchFamily="18" charset="2"/>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3.NF3. b. by using a visual fraction model</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
                          <a:schemeClr val="accent1"/>
                        </a:buClr>
                        <a:buSzTx/>
                        <a:buFont typeface="Wingdings 2" pitchFamily="18" charset="2"/>
                        <a:buNone/>
                        <a:tabLst/>
                      </a:pPr>
                      <a:r>
                        <a:rPr kumimoji="0" lang="en-US" sz="1200" b="0" i="0" u="none" strike="noStrike" cap="none" normalizeH="0" baseline="0" dirty="0" smtClean="0">
                          <a:ln>
                            <a:noFill/>
                          </a:ln>
                          <a:solidFill>
                            <a:schemeClr val="tx1"/>
                          </a:solidFill>
                          <a:effectLst/>
                          <a:latin typeface="Tahoma"/>
                          <a:cs typeface="Times New Roman" pitchFamily="18" charset="0"/>
                        </a:rPr>
                        <a:t> </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55588">
                <a:tc>
                  <a:txBody>
                    <a:bodyPr/>
                    <a:lstStyle/>
                    <a:p>
                      <a:pPr marL="342900" marR="0" lvl="0" indent="-342900" algn="l" defTabSz="914400" rtl="0" eaLnBrk="1" fontAlgn="t" latinLnBrk="0" hangingPunct="1">
                        <a:lnSpc>
                          <a:spcPct val="100000"/>
                        </a:lnSpc>
                        <a:spcBef>
                          <a:spcPct val="0"/>
                        </a:spcBef>
                        <a:spcAft>
                          <a:spcPct val="0"/>
                        </a:spcAft>
                        <a:buClr>
                          <a:schemeClr val="accent1"/>
                        </a:buClr>
                        <a:buSzTx/>
                        <a:buFont typeface="Wingdings 2" pitchFamily="18" charset="2"/>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3.NF3. c. </a:t>
                      </a:r>
                      <a:r>
                        <a:rPr kumimoji="0" lang="en-US" sz="1200" b="0" i="1" u="none" strike="noStrike" cap="none" normalizeH="0" baseline="0" dirty="0" smtClean="0">
                          <a:ln>
                            <a:noFill/>
                          </a:ln>
                          <a:solidFill>
                            <a:schemeClr val="tx1"/>
                          </a:solidFill>
                          <a:effectLst/>
                          <a:latin typeface="Times New Roman" pitchFamily="18" charset="0"/>
                          <a:cs typeface="Times New Roman" pitchFamily="18" charset="0"/>
                        </a:rPr>
                        <a:t>Examples: number line diagram.</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
                          <a:schemeClr val="accent1"/>
                        </a:buClr>
                        <a:buSzTx/>
                        <a:buFont typeface="Wingdings 2" pitchFamily="18" charset="2"/>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5.NF 1.</a:t>
                      </a:r>
                      <a:endParaRPr kumimoji="0" lang="en-US" sz="1800" b="0" i="0" u="none" strike="noStrike" cap="none" normalizeH="0" baseline="0" smtClean="0">
                        <a:ln>
                          <a:noFill/>
                        </a:ln>
                        <a:solidFill>
                          <a:schemeClr val="tx1"/>
                        </a:solidFill>
                        <a:effectLst/>
                        <a:latin typeface="Arial"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57175">
                <a:tc>
                  <a:txBody>
                    <a:bodyPr/>
                    <a:lstStyle/>
                    <a:p>
                      <a:pPr marL="342900" marR="0" lvl="0" indent="-342900" algn="l" defTabSz="914400" rtl="0" eaLnBrk="1" fontAlgn="t" latinLnBrk="0" hangingPunct="1">
                        <a:lnSpc>
                          <a:spcPct val="100000"/>
                        </a:lnSpc>
                        <a:spcBef>
                          <a:spcPct val="0"/>
                        </a:spcBef>
                        <a:spcAft>
                          <a:spcPct val="0"/>
                        </a:spcAft>
                        <a:buClr>
                          <a:schemeClr val="accent1"/>
                        </a:buClr>
                        <a:buSzTx/>
                        <a:buFont typeface="Wingdings 2" pitchFamily="18" charset="2"/>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3.NF3. d. </a:t>
                      </a:r>
                      <a:r>
                        <a:rPr kumimoji="0" lang="en-US" sz="1200" b="0" i="1" u="none" strike="noStrike" cap="none" normalizeH="0" baseline="0" dirty="0" smtClean="0">
                          <a:ln>
                            <a:noFill/>
                          </a:ln>
                          <a:solidFill>
                            <a:schemeClr val="tx1"/>
                          </a:solidFill>
                          <a:effectLst/>
                          <a:latin typeface="Times New Roman" pitchFamily="18" charset="0"/>
                          <a:cs typeface="Times New Roman" pitchFamily="18" charset="0"/>
                        </a:rPr>
                        <a:t>e.g., by using a visual fraction model</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
                          <a:schemeClr val="accent1"/>
                        </a:buClr>
                        <a:buSzTx/>
                        <a:buFont typeface="Wingdings 2" pitchFamily="18" charset="2"/>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5.NF 2. </a:t>
                      </a:r>
                      <a:r>
                        <a:rPr kumimoji="0" lang="en-US" sz="1200" b="0" i="1" u="none" strike="noStrike" cap="none" normalizeH="0" baseline="0" smtClean="0">
                          <a:ln>
                            <a:noFill/>
                          </a:ln>
                          <a:solidFill>
                            <a:schemeClr val="tx1"/>
                          </a:solidFill>
                          <a:effectLst/>
                          <a:latin typeface="Times New Roman" pitchFamily="18" charset="0"/>
                          <a:cs typeface="Times New Roman" pitchFamily="18" charset="0"/>
                        </a:rPr>
                        <a:t>e.g., by using visual fraction models</a:t>
                      </a:r>
                      <a:endParaRPr kumimoji="0" lang="en-US" sz="1800" b="0" i="1" u="none" strike="noStrike" cap="none" normalizeH="0" baseline="0" smtClean="0">
                        <a:ln>
                          <a:noFill/>
                        </a:ln>
                        <a:solidFill>
                          <a:schemeClr val="tx1"/>
                        </a:solidFill>
                        <a:effectLst/>
                        <a:latin typeface="Arial"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55588">
                <a:tc>
                  <a:txBody>
                    <a:bodyPr/>
                    <a:lstStyle/>
                    <a:p>
                      <a:pPr marL="342900" marR="0" lvl="0" indent="-342900" algn="l" defTabSz="914400" rtl="0" eaLnBrk="1" fontAlgn="t" latinLnBrk="0" hangingPunct="1">
                        <a:lnSpc>
                          <a:spcPct val="100000"/>
                        </a:lnSpc>
                        <a:spcBef>
                          <a:spcPct val="0"/>
                        </a:spcBef>
                        <a:spcAft>
                          <a:spcPct val="0"/>
                        </a:spcAft>
                        <a:buClr>
                          <a:schemeClr val="accent1"/>
                        </a:buClr>
                        <a:buSzTx/>
                        <a:buFont typeface="Wingdings 2" pitchFamily="18" charset="2"/>
                        <a:buNone/>
                        <a:tabLst/>
                      </a:pPr>
                      <a:r>
                        <a:rPr kumimoji="0" lang="en-US" sz="1200" b="0" i="0" u="none" strike="noStrike" cap="none" normalizeH="0" baseline="0" smtClean="0">
                          <a:ln>
                            <a:noFill/>
                          </a:ln>
                          <a:solidFill>
                            <a:schemeClr val="tx1"/>
                          </a:solidFill>
                          <a:effectLst/>
                          <a:latin typeface="Tahoma"/>
                          <a:cs typeface="Times New Roman" pitchFamily="18" charset="0"/>
                        </a:rPr>
                        <a:t> </a:t>
                      </a:r>
                      <a:endParaRPr kumimoji="0" lang="en-US" sz="1800" b="0" i="0" u="none" strike="noStrike" cap="none" normalizeH="0" baseline="0" smtClean="0">
                        <a:ln>
                          <a:noFill/>
                        </a:ln>
                        <a:solidFill>
                          <a:schemeClr val="tx1"/>
                        </a:solidFill>
                        <a:effectLst/>
                        <a:latin typeface="Arial"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
                          <a:schemeClr val="accent1"/>
                        </a:buClr>
                        <a:buSzTx/>
                        <a:buFont typeface="Wingdings 2" pitchFamily="18" charset="2"/>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5.NF 3. </a:t>
                      </a:r>
                      <a:r>
                        <a:rPr kumimoji="0" lang="en-US" sz="1200" b="0" i="1" u="none" strike="noStrike" cap="none" normalizeH="0" baseline="0" dirty="0" smtClean="0">
                          <a:ln>
                            <a:noFill/>
                          </a:ln>
                          <a:solidFill>
                            <a:schemeClr val="tx1"/>
                          </a:solidFill>
                          <a:effectLst/>
                          <a:latin typeface="Times New Roman" pitchFamily="18" charset="0"/>
                          <a:cs typeface="Times New Roman" pitchFamily="18" charset="0"/>
                        </a:rPr>
                        <a:t>e.g., by using visual fraction models</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57175">
                <a:tc>
                  <a:txBody>
                    <a:bodyPr/>
                    <a:lstStyle/>
                    <a:p>
                      <a:pPr marL="342900" marR="0" lvl="0" indent="-342900" algn="l" defTabSz="914400" rtl="0" eaLnBrk="1" fontAlgn="t" latinLnBrk="0" hangingPunct="1">
                        <a:lnSpc>
                          <a:spcPct val="100000"/>
                        </a:lnSpc>
                        <a:spcBef>
                          <a:spcPct val="0"/>
                        </a:spcBef>
                        <a:spcAft>
                          <a:spcPct val="0"/>
                        </a:spcAft>
                        <a:buClr>
                          <a:schemeClr val="accent1"/>
                        </a:buClr>
                        <a:buSzTx/>
                        <a:buFont typeface="Wingdings 2" pitchFamily="18" charset="2"/>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4.NF 1. by using visual fraction models</a:t>
                      </a:r>
                      <a:endParaRPr kumimoji="0" lang="en-US" sz="1800" b="0" i="0" u="none" strike="noStrike" cap="none" normalizeH="0" baseline="0" smtClean="0">
                        <a:ln>
                          <a:noFill/>
                        </a:ln>
                        <a:solidFill>
                          <a:schemeClr val="tx1"/>
                        </a:solidFill>
                        <a:effectLst/>
                        <a:latin typeface="Arial"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
                          <a:schemeClr val="accent1"/>
                        </a:buClr>
                        <a:buSzTx/>
                        <a:buFont typeface="Wingdings 2" pitchFamily="18" charset="2"/>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5.NF 4. a. </a:t>
                      </a:r>
                      <a:r>
                        <a:rPr kumimoji="0" lang="en-US" sz="1200" b="0" i="1" u="none" strike="noStrike" cap="none" normalizeH="0" baseline="0" dirty="0" smtClean="0">
                          <a:ln>
                            <a:noFill/>
                          </a:ln>
                          <a:solidFill>
                            <a:schemeClr val="tx1"/>
                          </a:solidFill>
                          <a:effectLst/>
                          <a:latin typeface="Times New Roman" pitchFamily="18" charset="0"/>
                          <a:cs typeface="Times New Roman" pitchFamily="18" charset="0"/>
                        </a:rPr>
                        <a:t>For example, use a visual fraction model </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00050">
                <a:tc>
                  <a:txBody>
                    <a:bodyPr/>
                    <a:lstStyle/>
                    <a:p>
                      <a:pPr marL="342900" marR="0" lvl="0" indent="-342900" algn="l" defTabSz="914400" rtl="0" eaLnBrk="1" fontAlgn="t" latinLnBrk="0" hangingPunct="1">
                        <a:lnSpc>
                          <a:spcPct val="100000"/>
                        </a:lnSpc>
                        <a:spcBef>
                          <a:spcPct val="0"/>
                        </a:spcBef>
                        <a:spcAft>
                          <a:spcPct val="0"/>
                        </a:spcAft>
                        <a:buClr>
                          <a:schemeClr val="accent1"/>
                        </a:buClr>
                        <a:buSzTx/>
                        <a:buFont typeface="Wingdings 2" pitchFamily="18" charset="2"/>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4.NF 2. </a:t>
                      </a:r>
                      <a:r>
                        <a:rPr kumimoji="0" lang="en-US" sz="1200" b="0" i="1" u="none" strike="noStrike" cap="none" normalizeH="0" baseline="0" dirty="0" smtClean="0">
                          <a:ln>
                            <a:noFill/>
                          </a:ln>
                          <a:solidFill>
                            <a:schemeClr val="tx1"/>
                          </a:solidFill>
                          <a:effectLst/>
                          <a:latin typeface="Times New Roman" pitchFamily="18" charset="0"/>
                          <a:cs typeface="Times New Roman" pitchFamily="18" charset="0"/>
                        </a:rPr>
                        <a:t>e.g., by using a visual fraction model.</a:t>
                      </a:r>
                      <a:endParaRPr kumimoji="0" lang="en-US" sz="1800" b="0" i="1" u="none" strike="noStrike" cap="none" normalizeH="0" baseline="0" dirty="0" smtClean="0">
                        <a:ln>
                          <a:noFill/>
                        </a:ln>
                        <a:solidFill>
                          <a:schemeClr val="tx1"/>
                        </a:solidFill>
                        <a:effectLst/>
                        <a:latin typeface="Arial"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
                          <a:schemeClr val="accent1"/>
                        </a:buClr>
                        <a:buSzTx/>
                        <a:buFont typeface="Wingdings 2" pitchFamily="18" charset="2"/>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5.NF 4. b. Find the area of a rectangle with fractional side lengths by tiling it with unit squares </a:t>
                      </a:r>
                    </a:p>
                    <a:p>
                      <a:pPr marL="342900" marR="0" lvl="0" indent="-342900" algn="l" defTabSz="914400" rtl="0" eaLnBrk="1" fontAlgn="t" latinLnBrk="0" hangingPunct="1">
                        <a:lnSpc>
                          <a:spcPct val="100000"/>
                        </a:lnSpc>
                        <a:spcBef>
                          <a:spcPct val="0"/>
                        </a:spcBef>
                        <a:spcAft>
                          <a:spcPct val="0"/>
                        </a:spcAft>
                        <a:buClr>
                          <a:schemeClr val="accent1"/>
                        </a:buClr>
                        <a:buSzTx/>
                        <a:buFont typeface="Wingdings 2" pitchFamily="18" charset="2"/>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5.NF 5. a.</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57175">
                <a:tc>
                  <a:txBody>
                    <a:bodyPr/>
                    <a:lstStyle/>
                    <a:p>
                      <a:pPr marL="342900" marR="0" lvl="0" indent="-342900" algn="l" defTabSz="914400" rtl="0" eaLnBrk="1" fontAlgn="t" latinLnBrk="0" hangingPunct="1">
                        <a:lnSpc>
                          <a:spcPct val="100000"/>
                        </a:lnSpc>
                        <a:spcBef>
                          <a:spcPct val="0"/>
                        </a:spcBef>
                        <a:spcAft>
                          <a:spcPct val="0"/>
                        </a:spcAft>
                        <a:buClr>
                          <a:schemeClr val="accent1"/>
                        </a:buClr>
                        <a:buSzTx/>
                        <a:buFont typeface="Wingdings 2" pitchFamily="18" charset="2"/>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4.NF 3. a.</a:t>
                      </a:r>
                      <a:endParaRPr kumimoji="0" lang="en-US" sz="1800" b="0" i="0" u="none" strike="noStrike" cap="none" normalizeH="0" baseline="0" smtClean="0">
                        <a:ln>
                          <a:noFill/>
                        </a:ln>
                        <a:solidFill>
                          <a:schemeClr val="tx1"/>
                        </a:solidFill>
                        <a:effectLst/>
                        <a:latin typeface="Arial"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
                          <a:schemeClr val="accent1"/>
                        </a:buClr>
                        <a:buSzTx/>
                        <a:buFont typeface="Wingdings 2" pitchFamily="18" charset="2"/>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5.NF 5. b.</a:t>
                      </a:r>
                      <a:endParaRPr kumimoji="0" lang="en-US" sz="1800" b="0" i="0" u="none" strike="noStrike" cap="none" normalizeH="0" baseline="0" smtClean="0">
                        <a:ln>
                          <a:noFill/>
                        </a:ln>
                        <a:solidFill>
                          <a:schemeClr val="tx1"/>
                        </a:solidFill>
                        <a:effectLst/>
                        <a:latin typeface="Arial"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55588">
                <a:tc>
                  <a:txBody>
                    <a:bodyPr/>
                    <a:lstStyle/>
                    <a:p>
                      <a:pPr marL="342900" marR="0" lvl="0" indent="-342900" algn="l" defTabSz="914400" rtl="0" eaLnBrk="1" fontAlgn="t" latinLnBrk="0" hangingPunct="1">
                        <a:lnSpc>
                          <a:spcPct val="100000"/>
                        </a:lnSpc>
                        <a:spcBef>
                          <a:spcPct val="0"/>
                        </a:spcBef>
                        <a:spcAft>
                          <a:spcPct val="0"/>
                        </a:spcAft>
                        <a:buClr>
                          <a:schemeClr val="accent1"/>
                        </a:buClr>
                        <a:buSzTx/>
                        <a:buFont typeface="Wingdings 2" pitchFamily="18" charset="2"/>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4.NF 3. b. </a:t>
                      </a:r>
                      <a:r>
                        <a:rPr kumimoji="0" lang="en-US" sz="1200" b="0" i="1" u="none" strike="noStrike" cap="none" normalizeH="0" baseline="0" smtClean="0">
                          <a:ln>
                            <a:noFill/>
                          </a:ln>
                          <a:solidFill>
                            <a:schemeClr val="tx1"/>
                          </a:solidFill>
                          <a:effectLst/>
                          <a:latin typeface="Times New Roman" pitchFamily="18" charset="0"/>
                          <a:cs typeface="Times New Roman" pitchFamily="18" charset="0"/>
                        </a:rPr>
                        <a:t>e.g., by using a visual fraction model. </a:t>
                      </a:r>
                      <a:endParaRPr kumimoji="0" lang="en-US" sz="1800" b="0" i="1" u="none" strike="noStrike" cap="none" normalizeH="0" baseline="0" smtClean="0">
                        <a:ln>
                          <a:noFill/>
                        </a:ln>
                        <a:solidFill>
                          <a:schemeClr val="tx1"/>
                        </a:solidFill>
                        <a:effectLst/>
                        <a:latin typeface="Arial"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
                          <a:schemeClr val="accent1"/>
                        </a:buClr>
                        <a:buSzTx/>
                        <a:buFont typeface="Wingdings 2" pitchFamily="18" charset="2"/>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5.NF 6. </a:t>
                      </a:r>
                      <a:r>
                        <a:rPr kumimoji="0" lang="en-US" sz="1200" b="0" i="1" u="none" strike="noStrike" cap="none" normalizeH="0" baseline="0" dirty="0" smtClean="0">
                          <a:ln>
                            <a:noFill/>
                          </a:ln>
                          <a:solidFill>
                            <a:schemeClr val="tx1"/>
                          </a:solidFill>
                          <a:effectLst/>
                          <a:latin typeface="Times New Roman" pitchFamily="18" charset="0"/>
                          <a:cs typeface="Times New Roman" pitchFamily="18" charset="0"/>
                        </a:rPr>
                        <a:t>e.g., by using visual fraction models</a:t>
                      </a:r>
                      <a:endParaRPr kumimoji="0" lang="en-US" sz="1800" b="0" i="1" u="none" strike="noStrike" cap="none" normalizeH="0" baseline="0" dirty="0" smtClean="0">
                        <a:ln>
                          <a:noFill/>
                        </a:ln>
                        <a:solidFill>
                          <a:schemeClr val="tx1"/>
                        </a:solidFill>
                        <a:effectLst/>
                        <a:latin typeface="Arial"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57175">
                <a:tc>
                  <a:txBody>
                    <a:bodyPr/>
                    <a:lstStyle/>
                    <a:p>
                      <a:pPr marL="342900" marR="0" lvl="0" indent="-342900" algn="l" defTabSz="914400" rtl="0" eaLnBrk="1" fontAlgn="t" latinLnBrk="0" hangingPunct="1">
                        <a:lnSpc>
                          <a:spcPct val="100000"/>
                        </a:lnSpc>
                        <a:spcBef>
                          <a:spcPct val="0"/>
                        </a:spcBef>
                        <a:spcAft>
                          <a:spcPct val="0"/>
                        </a:spcAft>
                        <a:buClr>
                          <a:schemeClr val="accent1"/>
                        </a:buClr>
                        <a:buSzTx/>
                        <a:buFont typeface="Wingdings 2" pitchFamily="18" charset="2"/>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4.NF 3. c.</a:t>
                      </a:r>
                      <a:endParaRPr kumimoji="0" lang="en-US" sz="1800" b="0" i="0" u="none" strike="noStrike" cap="none" normalizeH="0" baseline="0" smtClean="0">
                        <a:ln>
                          <a:noFill/>
                        </a:ln>
                        <a:solidFill>
                          <a:schemeClr val="tx1"/>
                        </a:solidFill>
                        <a:effectLst/>
                        <a:latin typeface="Arial"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
                          <a:schemeClr val="accent1"/>
                        </a:buClr>
                        <a:buSzTx/>
                        <a:buFont typeface="Wingdings 2" pitchFamily="18" charset="2"/>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5.NF 7. a. </a:t>
                      </a:r>
                      <a:r>
                        <a:rPr kumimoji="0" lang="en-US" sz="1200" b="0" i="1" u="none" strike="noStrike" cap="none" normalizeH="0" baseline="0" dirty="0" smtClean="0">
                          <a:ln>
                            <a:noFill/>
                          </a:ln>
                          <a:solidFill>
                            <a:schemeClr val="tx1"/>
                          </a:solidFill>
                          <a:effectLst/>
                          <a:latin typeface="Times New Roman" pitchFamily="18" charset="0"/>
                          <a:cs typeface="Times New Roman" pitchFamily="18" charset="0"/>
                        </a:rPr>
                        <a:t>For example</a:t>
                      </a:r>
                      <a:r>
                        <a:rPr kumimoji="0" lang="en-US" sz="1200" b="0" i="1" u="none" strike="noStrike" cap="none" normalizeH="0" baseline="0" dirty="0" smtClean="0">
                          <a:ln>
                            <a:noFill/>
                          </a:ln>
                          <a:solidFill>
                            <a:schemeClr val="tx1"/>
                          </a:solidFill>
                          <a:effectLst/>
                          <a:latin typeface="Tahoma"/>
                          <a:cs typeface="Times New Roman" pitchFamily="18" charset="0"/>
                        </a:rPr>
                        <a:t>…</a:t>
                      </a:r>
                      <a:r>
                        <a:rPr kumimoji="0" lang="en-US" sz="1200" b="0" i="1" u="none" strike="noStrike" cap="none" normalizeH="0" baseline="0" dirty="0" smtClean="0">
                          <a:ln>
                            <a:noFill/>
                          </a:ln>
                          <a:solidFill>
                            <a:schemeClr val="tx1"/>
                          </a:solidFill>
                          <a:effectLst/>
                          <a:latin typeface="Times New Roman" pitchFamily="18" charset="0"/>
                          <a:cs typeface="Times New Roman" pitchFamily="18" charset="0"/>
                        </a:rPr>
                        <a:t>use a visual fraction model </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55588">
                <a:tc>
                  <a:txBody>
                    <a:bodyPr/>
                    <a:lstStyle/>
                    <a:p>
                      <a:pPr marL="342900" marR="0" lvl="0" indent="-342900" algn="l" defTabSz="914400" rtl="0" eaLnBrk="1" fontAlgn="t" latinLnBrk="0" hangingPunct="1">
                        <a:lnSpc>
                          <a:spcPct val="100000"/>
                        </a:lnSpc>
                        <a:spcBef>
                          <a:spcPct val="0"/>
                        </a:spcBef>
                        <a:spcAft>
                          <a:spcPct val="0"/>
                        </a:spcAft>
                        <a:buClr>
                          <a:schemeClr val="accent1"/>
                        </a:buClr>
                        <a:buSzTx/>
                        <a:buFont typeface="Wingdings 2" pitchFamily="18" charset="2"/>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4.NF 3. d. </a:t>
                      </a:r>
                      <a:r>
                        <a:rPr kumimoji="0" lang="en-US" sz="1200" b="0" i="1" u="none" strike="noStrike" cap="none" normalizeH="0" baseline="0" dirty="0" smtClean="0">
                          <a:ln>
                            <a:noFill/>
                          </a:ln>
                          <a:solidFill>
                            <a:schemeClr val="tx1"/>
                          </a:solidFill>
                          <a:effectLst/>
                          <a:latin typeface="Times New Roman" pitchFamily="18" charset="0"/>
                          <a:cs typeface="Times New Roman" pitchFamily="18" charset="0"/>
                        </a:rPr>
                        <a:t>e.g., by using visual fraction models</a:t>
                      </a:r>
                      <a:endParaRPr kumimoji="0" lang="en-US" sz="1800" b="0" i="1" u="none" strike="noStrike" cap="none" normalizeH="0" baseline="0" dirty="0" smtClean="0">
                        <a:ln>
                          <a:noFill/>
                        </a:ln>
                        <a:solidFill>
                          <a:schemeClr val="tx1"/>
                        </a:solidFill>
                        <a:effectLst/>
                        <a:latin typeface="Arial"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
                          <a:schemeClr val="accent1"/>
                        </a:buClr>
                        <a:buSzTx/>
                        <a:buFont typeface="Wingdings 2" pitchFamily="18" charset="2"/>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5.NF 7. b.</a:t>
                      </a:r>
                      <a:r>
                        <a:rPr kumimoji="0" lang="en-US" sz="1200" b="0" i="1" u="none" strike="noStrike" cap="none" normalizeH="0" baseline="0" smtClean="0">
                          <a:ln>
                            <a:noFill/>
                          </a:ln>
                          <a:solidFill>
                            <a:schemeClr val="tx1"/>
                          </a:solidFill>
                          <a:effectLst/>
                          <a:latin typeface="Times New Roman" pitchFamily="18" charset="0"/>
                          <a:cs typeface="Times New Roman" pitchFamily="18" charset="0"/>
                        </a:rPr>
                        <a:t>For example</a:t>
                      </a:r>
                      <a:r>
                        <a:rPr kumimoji="0" lang="en-US" sz="1200" b="0" i="1" u="none" strike="noStrike" cap="none" normalizeH="0" baseline="0" smtClean="0">
                          <a:ln>
                            <a:noFill/>
                          </a:ln>
                          <a:solidFill>
                            <a:schemeClr val="tx1"/>
                          </a:solidFill>
                          <a:effectLst/>
                          <a:latin typeface="Tahoma"/>
                          <a:cs typeface="Times New Roman" pitchFamily="18" charset="0"/>
                        </a:rPr>
                        <a:t>…</a:t>
                      </a:r>
                      <a:r>
                        <a:rPr kumimoji="0" lang="en-US" sz="1200" b="0" i="1" u="none" strike="noStrike" cap="none" normalizeH="0" baseline="0" smtClean="0">
                          <a:ln>
                            <a:noFill/>
                          </a:ln>
                          <a:solidFill>
                            <a:schemeClr val="tx1"/>
                          </a:solidFill>
                          <a:effectLst/>
                          <a:latin typeface="Times New Roman" pitchFamily="18" charset="0"/>
                          <a:cs typeface="Times New Roman" pitchFamily="18" charset="0"/>
                        </a:rPr>
                        <a:t> use a visual fraction </a:t>
                      </a:r>
                      <a:endParaRPr kumimoji="0" lang="en-US" sz="1800" b="0" i="0" u="none" strike="noStrike" cap="none" normalizeH="0" baseline="0" smtClean="0">
                        <a:ln>
                          <a:noFill/>
                        </a:ln>
                        <a:solidFill>
                          <a:schemeClr val="tx1"/>
                        </a:solidFill>
                        <a:effectLst/>
                        <a:latin typeface="Arial"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57175">
                <a:tc>
                  <a:txBody>
                    <a:bodyPr/>
                    <a:lstStyle/>
                    <a:p>
                      <a:pPr marL="342900" marR="0" lvl="0" indent="-342900" algn="l" defTabSz="914400" rtl="0" eaLnBrk="1" fontAlgn="t" latinLnBrk="0" hangingPunct="1">
                        <a:lnSpc>
                          <a:spcPct val="100000"/>
                        </a:lnSpc>
                        <a:spcBef>
                          <a:spcPct val="0"/>
                        </a:spcBef>
                        <a:spcAft>
                          <a:spcPct val="0"/>
                        </a:spcAft>
                        <a:buClr>
                          <a:schemeClr val="accent1"/>
                        </a:buClr>
                        <a:buSzTx/>
                        <a:buFont typeface="Wingdings 2" pitchFamily="18" charset="2"/>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4.NF 4. a. </a:t>
                      </a:r>
                      <a:r>
                        <a:rPr kumimoji="0" lang="en-US" sz="1200" b="0" i="1" u="none" strike="noStrike" cap="none" normalizeH="0" baseline="0" smtClean="0">
                          <a:ln>
                            <a:noFill/>
                          </a:ln>
                          <a:solidFill>
                            <a:schemeClr val="tx1"/>
                          </a:solidFill>
                          <a:effectLst/>
                          <a:latin typeface="Times New Roman" pitchFamily="18" charset="0"/>
                          <a:cs typeface="Times New Roman" pitchFamily="18" charset="0"/>
                        </a:rPr>
                        <a:t>For example, use a visual fraction model </a:t>
                      </a:r>
                      <a:endParaRPr kumimoji="0" lang="en-US" sz="1800" b="0" i="0" u="none" strike="noStrike" cap="none" normalizeH="0" baseline="0" smtClean="0">
                        <a:ln>
                          <a:noFill/>
                        </a:ln>
                        <a:solidFill>
                          <a:schemeClr val="tx1"/>
                        </a:solidFill>
                        <a:effectLst/>
                        <a:latin typeface="Arial"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
                          <a:schemeClr val="accent1"/>
                        </a:buClr>
                        <a:buSzTx/>
                        <a:buFont typeface="Wingdings 2" pitchFamily="18" charset="2"/>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5.NF 7. </a:t>
                      </a:r>
                      <a:r>
                        <a:rPr kumimoji="0" lang="en-US" sz="1200" b="0" i="1" u="none" strike="noStrike" cap="none" normalizeH="0" baseline="0" smtClean="0">
                          <a:ln>
                            <a:noFill/>
                          </a:ln>
                          <a:solidFill>
                            <a:schemeClr val="tx1"/>
                          </a:solidFill>
                          <a:effectLst/>
                          <a:latin typeface="Times New Roman" pitchFamily="18" charset="0"/>
                          <a:cs typeface="Times New Roman" pitchFamily="18" charset="0"/>
                        </a:rPr>
                        <a:t>c.e.g., by using visual fraction models</a:t>
                      </a:r>
                      <a:endParaRPr kumimoji="0" lang="en-US" sz="1800" b="0" i="1" u="none" strike="noStrike" cap="none" normalizeH="0" baseline="0" smtClean="0">
                        <a:ln>
                          <a:noFill/>
                        </a:ln>
                        <a:solidFill>
                          <a:schemeClr val="tx1"/>
                        </a:solidFill>
                        <a:effectLst/>
                        <a:latin typeface="Arial"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44475">
                <a:tc>
                  <a:txBody>
                    <a:bodyPr/>
                    <a:lstStyle/>
                    <a:p>
                      <a:pPr marL="342900" marR="0" lvl="0" indent="-342900" algn="l" defTabSz="914400" rtl="0" eaLnBrk="1" fontAlgn="t" latinLnBrk="0" hangingPunct="1">
                        <a:lnSpc>
                          <a:spcPct val="100000"/>
                        </a:lnSpc>
                        <a:spcBef>
                          <a:spcPct val="0"/>
                        </a:spcBef>
                        <a:spcAft>
                          <a:spcPct val="0"/>
                        </a:spcAft>
                        <a:buClr>
                          <a:schemeClr val="accent1"/>
                        </a:buClr>
                        <a:buSzTx/>
                        <a:buFont typeface="Wingdings 2" pitchFamily="18" charset="2"/>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4.NF 4. b. </a:t>
                      </a:r>
                      <a:r>
                        <a:rPr kumimoji="0" lang="en-US" sz="1200" b="0" i="1" u="none" strike="noStrike" cap="none" normalizeH="0" baseline="0" smtClean="0">
                          <a:ln>
                            <a:noFill/>
                          </a:ln>
                          <a:solidFill>
                            <a:schemeClr val="tx1"/>
                          </a:solidFill>
                          <a:effectLst/>
                          <a:latin typeface="Times New Roman" pitchFamily="18" charset="0"/>
                          <a:cs typeface="Times New Roman" pitchFamily="18" charset="0"/>
                        </a:rPr>
                        <a:t>For example, use a visual fraction model </a:t>
                      </a:r>
                      <a:endParaRPr kumimoji="0" lang="en-US" sz="1800" b="0" i="0" u="none" strike="noStrike" cap="none" normalizeH="0" baseline="0" smtClean="0">
                        <a:ln>
                          <a:noFill/>
                        </a:ln>
                        <a:solidFill>
                          <a:schemeClr val="tx1"/>
                        </a:solidFill>
                        <a:effectLst/>
                        <a:latin typeface="Arial"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
                          <a:schemeClr val="accent1"/>
                        </a:buClr>
                        <a:buSzTx/>
                        <a:buFont typeface="Wingdings 2" pitchFamily="18" charset="2"/>
                        <a:buNone/>
                        <a:tabLst/>
                      </a:pPr>
                      <a:r>
                        <a:rPr kumimoji="0" lang="en-US" sz="1000" b="0" i="0" u="none" strike="noStrike" cap="none" normalizeH="0" baseline="0" smtClean="0">
                          <a:ln>
                            <a:noFill/>
                          </a:ln>
                          <a:solidFill>
                            <a:schemeClr val="tx1"/>
                          </a:solidFill>
                          <a:effectLst/>
                          <a:latin typeface="Tahoma"/>
                          <a:cs typeface="Arial" charset="0"/>
                        </a:rPr>
                        <a:t> </a:t>
                      </a:r>
                      <a:endParaRPr kumimoji="0" lang="en-US" sz="1800" b="0" i="0" u="none" strike="noStrike" cap="none" normalizeH="0" baseline="0" smtClean="0">
                        <a:ln>
                          <a:noFill/>
                        </a:ln>
                        <a:solidFill>
                          <a:schemeClr val="tx1"/>
                        </a:solidFill>
                        <a:effectLst/>
                        <a:latin typeface="Arial"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44475">
                <a:tc>
                  <a:txBody>
                    <a:bodyPr/>
                    <a:lstStyle/>
                    <a:p>
                      <a:pPr marL="342900" marR="0" lvl="0" indent="-342900" algn="l" defTabSz="914400" rtl="0" eaLnBrk="1" fontAlgn="t" latinLnBrk="0" hangingPunct="1">
                        <a:lnSpc>
                          <a:spcPct val="100000"/>
                        </a:lnSpc>
                        <a:spcBef>
                          <a:spcPct val="0"/>
                        </a:spcBef>
                        <a:spcAft>
                          <a:spcPct val="0"/>
                        </a:spcAft>
                        <a:buClr>
                          <a:schemeClr val="accent1"/>
                        </a:buClr>
                        <a:buSzTx/>
                        <a:buFont typeface="Wingdings 2" pitchFamily="18" charset="2"/>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4.NF 4. c. </a:t>
                      </a:r>
                      <a:r>
                        <a:rPr kumimoji="0" lang="en-US" sz="1200" b="0" i="1" u="none" strike="noStrike" cap="none" normalizeH="0" baseline="0" dirty="0" smtClean="0">
                          <a:ln>
                            <a:noFill/>
                          </a:ln>
                          <a:solidFill>
                            <a:schemeClr val="tx1"/>
                          </a:solidFill>
                          <a:effectLst/>
                          <a:latin typeface="Times New Roman" pitchFamily="18" charset="0"/>
                          <a:cs typeface="Times New Roman" pitchFamily="18" charset="0"/>
                        </a:rPr>
                        <a:t>e.g., by using visual fraction models</a:t>
                      </a:r>
                      <a:endParaRPr kumimoji="0" lang="en-US" sz="1800" b="0" i="1" u="none" strike="noStrike" cap="none" normalizeH="0" baseline="0" dirty="0" smtClean="0">
                        <a:ln>
                          <a:noFill/>
                        </a:ln>
                        <a:solidFill>
                          <a:schemeClr val="tx1"/>
                        </a:solidFill>
                        <a:effectLst/>
                        <a:latin typeface="Arial"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
                          <a:schemeClr val="accent1"/>
                        </a:buClr>
                        <a:buSzTx/>
                        <a:buFont typeface="Wingdings 2" pitchFamily="18" charset="2"/>
                        <a:buNone/>
                        <a:tabLst/>
                      </a:pPr>
                      <a:r>
                        <a:rPr kumimoji="0" lang="en-US" sz="1000" b="0" i="0" u="none" strike="noStrike" cap="none" normalizeH="0" baseline="0" dirty="0" smtClean="0">
                          <a:ln>
                            <a:noFill/>
                          </a:ln>
                          <a:solidFill>
                            <a:schemeClr val="tx1"/>
                          </a:solidFill>
                          <a:effectLst/>
                          <a:latin typeface="Tahoma"/>
                          <a:cs typeface="Arial" charset="0"/>
                        </a:rPr>
                        <a:t> </a:t>
                      </a:r>
                      <a:endParaRPr kumimoji="0" lang="en-US" sz="1800" b="0" i="0" u="none" strike="noStrike" cap="none" normalizeH="0" baseline="0" dirty="0" smtClean="0">
                        <a:ln>
                          <a:noFill/>
                        </a:ln>
                        <a:solidFill>
                          <a:schemeClr val="tx1"/>
                        </a:solidFill>
                        <a:effectLst/>
                        <a:latin typeface="Arial"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Slide Number Placeholder 4"/>
          <p:cNvSpPr txBox="1">
            <a:spLocks noGrp="1"/>
          </p:cNvSpPr>
          <p:nvPr/>
        </p:nvSpPr>
        <p:spPr>
          <a:xfrm>
            <a:off x="8486775" y="5257800"/>
            <a:ext cx="533400" cy="457200"/>
          </a:xfrm>
          <a:prstGeom prst="rect">
            <a:avLst/>
          </a:prstGeom>
          <a:noFill/>
        </p:spPr>
        <p:txBody>
          <a:bodyPr anchor="ctr"/>
          <a:lstStyle/>
          <a:p>
            <a:pPr algn="ctr" fontAlgn="auto">
              <a:spcBef>
                <a:spcPts val="0"/>
              </a:spcBef>
              <a:spcAft>
                <a:spcPts val="0"/>
              </a:spcAft>
              <a:defRPr/>
            </a:pPr>
            <a:fld id="{61C6BDEF-A6B9-4DBA-BB50-2D318BF021AF}" type="slidenum">
              <a:rPr lang="en-US" sz="1600">
                <a:solidFill>
                  <a:schemeClr val="tx1">
                    <a:tint val="75000"/>
                  </a:schemeClr>
                </a:solidFill>
                <a:latin typeface="+mj-lt"/>
                <a:cs typeface="+mn-cs"/>
              </a:rPr>
              <a:pPr algn="ctr" fontAlgn="auto">
                <a:spcBef>
                  <a:spcPts val="0"/>
                </a:spcBef>
                <a:spcAft>
                  <a:spcPts val="0"/>
                </a:spcAft>
                <a:defRPr/>
              </a:pPr>
              <a:t>12</a:t>
            </a:fld>
            <a:endParaRPr lang="en-US" sz="1600" dirty="0">
              <a:solidFill>
                <a:schemeClr val="tx1">
                  <a:tint val="75000"/>
                </a:schemeClr>
              </a:solidFill>
              <a:latin typeface="+mj-lt"/>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1143000"/>
            <a:ext cx="7924800" cy="2743200"/>
          </a:xfrm>
        </p:spPr>
        <p:txBody>
          <a:bodyPr/>
          <a:lstStyle/>
          <a:p>
            <a:pPr algn="ctr"/>
            <a:r>
              <a:rPr lang="en-US" dirty="0" smtClean="0"/>
              <a:t>III. Grades One and Two: Partition Shapes</a:t>
            </a:r>
            <a:endParaRPr lang="en-US" dirty="0"/>
          </a:p>
        </p:txBody>
      </p:sp>
      <p:sp>
        <p:nvSpPr>
          <p:cNvPr id="4" name="Footer Placeholder 3"/>
          <p:cNvSpPr>
            <a:spLocks noGrp="1"/>
          </p:cNvSpPr>
          <p:nvPr>
            <p:ph type="ftr" sz="quarter" idx="11"/>
          </p:nvPr>
        </p:nvSpPr>
        <p:spPr/>
        <p:txBody>
          <a:bodyPr/>
          <a:lstStyle/>
          <a:p>
            <a:pPr>
              <a:defRPr/>
            </a:pPr>
            <a:r>
              <a:rPr lang="en-US"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pPr>
              <a:defRPr/>
            </a:pPr>
            <a:fld id="{6D081FBC-36B8-4A59-9C02-EBB60AF7A457}"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Fraction Language in 1</a:t>
            </a:r>
            <a:r>
              <a:rPr lang="en-US" baseline="30000" dirty="0" smtClean="0"/>
              <a:t>st</a:t>
            </a:r>
            <a:r>
              <a:rPr lang="en-US" dirty="0" smtClean="0"/>
              <a:t> Grade</a:t>
            </a:r>
            <a:endParaRPr lang="en-US" dirty="0"/>
          </a:p>
        </p:txBody>
      </p:sp>
      <p:sp>
        <p:nvSpPr>
          <p:cNvPr id="4" name="Footer Placeholder 3"/>
          <p:cNvSpPr>
            <a:spLocks noGrp="1"/>
          </p:cNvSpPr>
          <p:nvPr>
            <p:ph type="ftr" sz="quarter" idx="11"/>
          </p:nvPr>
        </p:nvSpPr>
        <p:spPr/>
        <p:txBody>
          <a:bodyPr/>
          <a:lstStyle/>
          <a:p>
            <a:pPr>
              <a:defRPr/>
            </a:pPr>
            <a:r>
              <a:rPr lang="en-US"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pPr>
              <a:defRPr/>
            </a:pPr>
            <a:fld id="{6D081FBC-36B8-4A59-9C02-EBB60AF7A457}" type="slidenum">
              <a:rPr lang="en-US" smtClean="0"/>
              <a:pPr>
                <a:defRPr/>
              </a:pPr>
              <a:t>14</a:t>
            </a:fld>
            <a:endParaRPr lang="en-US" dirty="0"/>
          </a:p>
        </p:txBody>
      </p:sp>
      <p:sp>
        <p:nvSpPr>
          <p:cNvPr id="7" name="TextBox 6"/>
          <p:cNvSpPr txBox="1"/>
          <p:nvPr/>
        </p:nvSpPr>
        <p:spPr>
          <a:xfrm>
            <a:off x="304800" y="1524000"/>
            <a:ext cx="8458200" cy="1477328"/>
          </a:xfrm>
          <a:prstGeom prst="rect">
            <a:avLst/>
          </a:prstGeom>
          <a:noFill/>
        </p:spPr>
        <p:txBody>
          <a:bodyPr wrap="square" rtlCol="0">
            <a:spAutoFit/>
          </a:bodyPr>
          <a:lstStyle/>
          <a:p>
            <a:r>
              <a:rPr lang="en-US" b="1" dirty="0" smtClean="0"/>
              <a:t>1.G.3</a:t>
            </a:r>
            <a:r>
              <a:rPr lang="en-US" dirty="0" smtClean="0"/>
              <a:t> Partition circles and rectangles into two and four equal shares, describe the shares using the words </a:t>
            </a:r>
            <a:r>
              <a:rPr lang="en-US" i="1" dirty="0" smtClean="0"/>
              <a:t>halves, fourths, and quarters, and use the phrases half of, fourth of, and quarter of. Describe the whole as two of, or four of the shares. Understand for these examples that decomposing into more equal shares creates smaller shares. </a:t>
            </a:r>
            <a:endParaRPr lang="en-US" dirty="0"/>
          </a:p>
        </p:txBody>
      </p:sp>
      <p:sp>
        <p:nvSpPr>
          <p:cNvPr id="39" name="TextBox 38"/>
          <p:cNvSpPr txBox="1"/>
          <p:nvPr/>
        </p:nvSpPr>
        <p:spPr>
          <a:xfrm>
            <a:off x="4953000" y="4572000"/>
            <a:ext cx="3352800" cy="923330"/>
          </a:xfrm>
          <a:prstGeom prst="rect">
            <a:avLst/>
          </a:prstGeom>
          <a:noFill/>
        </p:spPr>
        <p:txBody>
          <a:bodyPr wrap="square" rtlCol="0">
            <a:spAutoFit/>
          </a:bodyPr>
          <a:lstStyle/>
          <a:p>
            <a:r>
              <a:rPr lang="en-US" dirty="0" smtClean="0"/>
              <a:t>“The circle is composed of 4 fourths or 4 quarters or 4 equal shares.”</a:t>
            </a:r>
            <a:endParaRPr lang="en-US" dirty="0"/>
          </a:p>
        </p:txBody>
      </p:sp>
      <p:sp>
        <p:nvSpPr>
          <p:cNvPr id="41" name="TextBox 40"/>
          <p:cNvSpPr txBox="1"/>
          <p:nvPr/>
        </p:nvSpPr>
        <p:spPr>
          <a:xfrm>
            <a:off x="1143000" y="4724400"/>
            <a:ext cx="2437229" cy="646331"/>
          </a:xfrm>
          <a:prstGeom prst="rect">
            <a:avLst/>
          </a:prstGeom>
          <a:noFill/>
        </p:spPr>
        <p:txBody>
          <a:bodyPr wrap="square" rtlCol="0">
            <a:spAutoFit/>
          </a:bodyPr>
          <a:lstStyle/>
          <a:p>
            <a:r>
              <a:rPr lang="en-US" dirty="0" smtClean="0"/>
              <a:t>“Half of the rectangle is blue.” </a:t>
            </a:r>
            <a:endParaRPr lang="en-US" dirty="0"/>
          </a:p>
        </p:txBody>
      </p:sp>
      <p:grpSp>
        <p:nvGrpSpPr>
          <p:cNvPr id="21" name="Group 20" descr="A rectangle with half of it colored in blue and a circle divided into equal one-fourths "/>
          <p:cNvGrpSpPr/>
          <p:nvPr/>
        </p:nvGrpSpPr>
        <p:grpSpPr>
          <a:xfrm>
            <a:off x="990600" y="3048000"/>
            <a:ext cx="6172200" cy="1524000"/>
            <a:chOff x="990600" y="3048000"/>
            <a:chExt cx="6172200" cy="1524000"/>
          </a:xfrm>
        </p:grpSpPr>
        <p:grpSp>
          <p:nvGrpSpPr>
            <p:cNvPr id="16" name="Group 15" descr="Rectangle divided in half.  One half is yellow the other half is blue."/>
            <p:cNvGrpSpPr/>
            <p:nvPr/>
          </p:nvGrpSpPr>
          <p:grpSpPr>
            <a:xfrm>
              <a:off x="990600" y="3208421"/>
              <a:ext cx="2690446" cy="1363579"/>
              <a:chOff x="1219200" y="3276600"/>
              <a:chExt cx="2590800" cy="1295400"/>
            </a:xfrm>
          </p:grpSpPr>
          <p:sp>
            <p:nvSpPr>
              <p:cNvPr id="9" name="Rectangle 8" descr="Rectangle shaded in two colors to show 1/2 ; circle divided into 1/4s"/>
              <p:cNvSpPr/>
              <p:nvPr/>
            </p:nvSpPr>
            <p:spPr>
              <a:xfrm>
                <a:off x="1219200" y="3276600"/>
                <a:ext cx="2590800" cy="1295400"/>
              </a:xfrm>
              <a:prstGeom prst="rect">
                <a:avLst/>
              </a:prstGeom>
              <a:solidFill>
                <a:srgbClr val="0070C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descr="Rectangle shaded in two colors to show 1/2 ; circle divided into 1/4s"/>
              <p:cNvSpPr/>
              <p:nvPr/>
            </p:nvSpPr>
            <p:spPr>
              <a:xfrm>
                <a:off x="1219200" y="3276600"/>
                <a:ext cx="2590800" cy="685800"/>
              </a:xfrm>
              <a:prstGeom prst="rect">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descr="Circle divided into fourths."/>
            <p:cNvGrpSpPr/>
            <p:nvPr/>
          </p:nvGrpSpPr>
          <p:grpSpPr>
            <a:xfrm>
              <a:off x="5817577" y="3048000"/>
              <a:ext cx="1345223" cy="1363579"/>
              <a:chOff x="5867400" y="3124200"/>
              <a:chExt cx="1295400" cy="1295400"/>
            </a:xfrm>
          </p:grpSpPr>
          <p:sp>
            <p:nvSpPr>
              <p:cNvPr id="8" name="Oval 7" descr="Rectangle shaded in two colors to show 1/2 ; circle divided into 1/4s"/>
              <p:cNvSpPr/>
              <p:nvPr/>
            </p:nvSpPr>
            <p:spPr>
              <a:xfrm>
                <a:off x="5867400" y="3124200"/>
                <a:ext cx="1295400" cy="1295400"/>
              </a:xfrm>
              <a:prstGeom prst="ellipse">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stCxn id="8" idx="0"/>
                <a:endCxn id="8" idx="4"/>
              </p:cNvCxnSpPr>
              <p:nvPr/>
            </p:nvCxnSpPr>
            <p:spPr>
              <a:xfrm>
                <a:off x="6515100" y="3124200"/>
                <a:ext cx="0" cy="129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8" idx="0"/>
                <a:endCxn id="8" idx="4"/>
              </p:cNvCxnSpPr>
              <p:nvPr/>
            </p:nvCxnSpPr>
            <p:spPr>
              <a:xfrm>
                <a:off x="6515100" y="3124200"/>
                <a:ext cx="0" cy="12954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8" idx="2"/>
                <a:endCxn id="8" idx="6"/>
              </p:cNvCxnSpPr>
              <p:nvPr/>
            </p:nvCxnSpPr>
            <p:spPr>
              <a:xfrm>
                <a:off x="5867400" y="3771900"/>
                <a:ext cx="12954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360" dirty="0" smtClean="0"/>
              <a:t>Building Fraction Language in 2</a:t>
            </a:r>
            <a:r>
              <a:rPr lang="en-US" sz="4360" baseline="30000" dirty="0" smtClean="0"/>
              <a:t>nd</a:t>
            </a:r>
            <a:r>
              <a:rPr lang="en-US" sz="4360" dirty="0" smtClean="0"/>
              <a:t> Grade</a:t>
            </a:r>
            <a:endParaRPr lang="en-US" sz="4360" dirty="0"/>
          </a:p>
        </p:txBody>
      </p:sp>
      <p:sp>
        <p:nvSpPr>
          <p:cNvPr id="4" name="Footer Placeholder 3"/>
          <p:cNvSpPr>
            <a:spLocks noGrp="1"/>
          </p:cNvSpPr>
          <p:nvPr>
            <p:ph type="ftr" sz="quarter" idx="11"/>
          </p:nvPr>
        </p:nvSpPr>
        <p:spPr/>
        <p:txBody>
          <a:bodyPr/>
          <a:lstStyle/>
          <a:p>
            <a:pPr>
              <a:defRPr/>
            </a:pPr>
            <a:r>
              <a:rPr lang="en-US"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pPr>
              <a:defRPr/>
            </a:pPr>
            <a:fld id="{6D081FBC-36B8-4A59-9C02-EBB60AF7A457}" type="slidenum">
              <a:rPr lang="en-US" smtClean="0"/>
              <a:pPr>
                <a:defRPr/>
              </a:pPr>
              <a:t>15</a:t>
            </a:fld>
            <a:endParaRPr lang="en-US" dirty="0"/>
          </a:p>
        </p:txBody>
      </p:sp>
      <p:sp>
        <p:nvSpPr>
          <p:cNvPr id="6" name="TextBox 5"/>
          <p:cNvSpPr txBox="1"/>
          <p:nvPr/>
        </p:nvSpPr>
        <p:spPr>
          <a:xfrm>
            <a:off x="609600" y="1752600"/>
            <a:ext cx="7772400" cy="1200329"/>
          </a:xfrm>
          <a:prstGeom prst="rect">
            <a:avLst/>
          </a:prstGeom>
          <a:noFill/>
        </p:spPr>
        <p:txBody>
          <a:bodyPr wrap="square" rtlCol="0">
            <a:spAutoFit/>
          </a:bodyPr>
          <a:lstStyle/>
          <a:p>
            <a:r>
              <a:rPr lang="en-US" b="1" dirty="0" smtClean="0"/>
              <a:t>2.G.3</a:t>
            </a:r>
            <a:r>
              <a:rPr lang="en-US" dirty="0" smtClean="0"/>
              <a:t> Partition circles and rectangles into two, three, or four equal shares, describe the shares using the words </a:t>
            </a:r>
            <a:r>
              <a:rPr lang="en-US" i="1" dirty="0" smtClean="0"/>
              <a:t>halves, thirds, half of, a third of, etc., and describe the whole as two halves, three thirds, four fourths. Recognize that equal shares of identical wholes need not have the same shape. </a:t>
            </a:r>
            <a:endParaRPr lang="en-US" dirty="0"/>
          </a:p>
        </p:txBody>
      </p:sp>
      <p:sp>
        <p:nvSpPr>
          <p:cNvPr id="26" name="Rectangle 25"/>
          <p:cNvSpPr/>
          <p:nvPr/>
        </p:nvSpPr>
        <p:spPr>
          <a:xfrm>
            <a:off x="3505200" y="4876800"/>
            <a:ext cx="4572000" cy="646331"/>
          </a:xfrm>
          <a:prstGeom prst="rect">
            <a:avLst/>
          </a:prstGeom>
        </p:spPr>
        <p:txBody>
          <a:bodyPr>
            <a:spAutoFit/>
          </a:bodyPr>
          <a:lstStyle/>
          <a:p>
            <a:r>
              <a:rPr lang="en-US" dirty="0" smtClean="0"/>
              <a:t>“These squares are all composed of 4 fourths, but the fourths look different.” </a:t>
            </a:r>
            <a:endParaRPr lang="en-US" dirty="0"/>
          </a:p>
        </p:txBody>
      </p:sp>
      <p:grpSp>
        <p:nvGrpSpPr>
          <p:cNvPr id="42" name="Group 41" descr="A circle partitioned into thirds&#10;Three squares each partitioned into fourths but in different ways"/>
          <p:cNvGrpSpPr/>
          <p:nvPr/>
        </p:nvGrpSpPr>
        <p:grpSpPr>
          <a:xfrm>
            <a:off x="990600" y="3200400"/>
            <a:ext cx="7162800" cy="2286000"/>
            <a:chOff x="990600" y="3200400"/>
            <a:chExt cx="7162800" cy="2286000"/>
          </a:xfrm>
        </p:grpSpPr>
        <p:sp>
          <p:nvSpPr>
            <p:cNvPr id="9" name="Rectangle 8" descr="Circle divided into 1/3s, square divided into 4 rectangles, square divided into triangles"/>
            <p:cNvSpPr/>
            <p:nvPr/>
          </p:nvSpPr>
          <p:spPr>
            <a:xfrm>
              <a:off x="5333999" y="3200400"/>
              <a:ext cx="1219200" cy="1219200"/>
            </a:xfrm>
            <a:prstGeom prst="rect">
              <a:avLst/>
            </a:prstGeom>
            <a:solidFill>
              <a:schemeClr val="accent5">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descr="Circle divided into 1/3s, square divided into 4 rectangles, square divided into triangles"/>
            <p:cNvCxnSpPr>
              <a:stCxn id="9" idx="0"/>
              <a:endCxn id="9" idx="2"/>
            </p:cNvCxnSpPr>
            <p:nvPr/>
          </p:nvCxnSpPr>
          <p:spPr>
            <a:xfrm>
              <a:off x="5943599" y="3200400"/>
              <a:ext cx="0" cy="12192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descr="Circle partitioned into 1/3s; three rectangles one partitioned into 4 squars, one into 4 rectangles and one into 4 triangles"/>
            <p:cNvCxnSpPr/>
            <p:nvPr/>
          </p:nvCxnSpPr>
          <p:spPr>
            <a:xfrm>
              <a:off x="5638799" y="3200400"/>
              <a:ext cx="0" cy="12192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descr="Circle partitioned into 1/3s; three rectangles one partitioned into 4 squars, one into 4 rectangles and one into 4 triangles"/>
            <p:cNvCxnSpPr/>
            <p:nvPr/>
          </p:nvCxnSpPr>
          <p:spPr>
            <a:xfrm>
              <a:off x="6248399" y="3200400"/>
              <a:ext cx="0" cy="12192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3" name="Group 12" descr="Circle divided into 1/3s, square divided into 4 rectangles, square divided into triangles"/>
            <p:cNvGrpSpPr/>
            <p:nvPr/>
          </p:nvGrpSpPr>
          <p:grpSpPr>
            <a:xfrm>
              <a:off x="990600" y="3505200"/>
              <a:ext cx="1981200" cy="1981200"/>
              <a:chOff x="990600" y="3505200"/>
              <a:chExt cx="1981200" cy="1981200"/>
            </a:xfrm>
          </p:grpSpPr>
          <p:sp>
            <p:nvSpPr>
              <p:cNvPr id="14" name="Oval 13" descr="Circle partitioned into 1/3s; three rectangles one partitioned into 4 squars, one into 4 rectangles and one into 4 triangles"/>
              <p:cNvSpPr/>
              <p:nvPr/>
            </p:nvSpPr>
            <p:spPr>
              <a:xfrm>
                <a:off x="990600" y="3505200"/>
                <a:ext cx="1981200" cy="1981200"/>
              </a:xfrm>
              <a:prstGeom prst="ellips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descr="Circle partitioned into 1/3s; three rectangles one partitioned into 4 squars, one into 4 rectangles and one into 4 triangles"/>
              <p:cNvCxnSpPr>
                <a:endCxn id="14" idx="0"/>
              </p:cNvCxnSpPr>
              <p:nvPr/>
            </p:nvCxnSpPr>
            <p:spPr>
              <a:xfrm flipV="1">
                <a:off x="1981200" y="3505200"/>
                <a:ext cx="0" cy="9906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1981200" y="4495800"/>
                <a:ext cx="838200" cy="4572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143000" y="4495800"/>
                <a:ext cx="838200" cy="4572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219200" y="3886201"/>
                <a:ext cx="914400" cy="646331"/>
              </a:xfrm>
              <a:prstGeom prst="rect">
                <a:avLst/>
              </a:prstGeom>
              <a:noFill/>
              <a:ln>
                <a:noFill/>
              </a:ln>
            </p:spPr>
            <p:txBody>
              <a:bodyPr wrap="square" rtlCol="0">
                <a:spAutoFit/>
              </a:bodyPr>
              <a:lstStyle/>
              <a:p>
                <a:r>
                  <a:rPr lang="en-US" b="1" dirty="0" smtClean="0">
                    <a:solidFill>
                      <a:srgbClr val="000000"/>
                    </a:solidFill>
                  </a:rPr>
                  <a:t>one third</a:t>
                </a:r>
                <a:endParaRPr lang="en-US" b="1" dirty="0">
                  <a:solidFill>
                    <a:srgbClr val="000000"/>
                  </a:solidFill>
                </a:endParaRPr>
              </a:p>
            </p:txBody>
          </p:sp>
          <p:sp>
            <p:nvSpPr>
              <p:cNvPr id="19" name="TextBox 18" descr="Circle partitioned into 1/3s; three rectangles one partitioned into 4 squars, one into 4 rectangles and one into 4 triangles"/>
              <p:cNvSpPr txBox="1"/>
              <p:nvPr/>
            </p:nvSpPr>
            <p:spPr>
              <a:xfrm>
                <a:off x="2057400" y="3886200"/>
                <a:ext cx="914400" cy="646331"/>
              </a:xfrm>
              <a:prstGeom prst="rect">
                <a:avLst/>
              </a:prstGeom>
              <a:noFill/>
              <a:ln>
                <a:noFill/>
              </a:ln>
            </p:spPr>
            <p:txBody>
              <a:bodyPr wrap="square" rtlCol="0">
                <a:spAutoFit/>
              </a:bodyPr>
              <a:lstStyle/>
              <a:p>
                <a:r>
                  <a:rPr lang="en-US" b="1" dirty="0" smtClean="0">
                    <a:solidFill>
                      <a:srgbClr val="000000"/>
                    </a:solidFill>
                  </a:rPr>
                  <a:t>one third</a:t>
                </a:r>
                <a:endParaRPr lang="en-US" b="1" dirty="0">
                  <a:solidFill>
                    <a:srgbClr val="000000"/>
                  </a:solidFill>
                </a:endParaRPr>
              </a:p>
            </p:txBody>
          </p:sp>
          <p:sp>
            <p:nvSpPr>
              <p:cNvPr id="20" name="TextBox 19"/>
              <p:cNvSpPr txBox="1"/>
              <p:nvPr/>
            </p:nvSpPr>
            <p:spPr>
              <a:xfrm>
                <a:off x="1600200" y="4724400"/>
                <a:ext cx="914400" cy="646331"/>
              </a:xfrm>
              <a:prstGeom prst="rect">
                <a:avLst/>
              </a:prstGeom>
              <a:noFill/>
              <a:ln>
                <a:noFill/>
              </a:ln>
            </p:spPr>
            <p:txBody>
              <a:bodyPr wrap="square" rtlCol="0">
                <a:spAutoFit/>
              </a:bodyPr>
              <a:lstStyle/>
              <a:p>
                <a:r>
                  <a:rPr lang="en-US" b="1" dirty="0" smtClean="0">
                    <a:solidFill>
                      <a:srgbClr val="000000"/>
                    </a:solidFill>
                  </a:rPr>
                  <a:t>one third</a:t>
                </a:r>
                <a:endParaRPr lang="en-US" b="1" dirty="0">
                  <a:solidFill>
                    <a:srgbClr val="000000"/>
                  </a:solidFill>
                </a:endParaRPr>
              </a:p>
            </p:txBody>
          </p:sp>
        </p:grpSp>
        <p:sp>
          <p:nvSpPr>
            <p:cNvPr id="21" name="Rectangle 20" descr="Circle partitioned into 1/3s; three rectangles one partitioned into 4 squares, one into 4 rectangles and one into 4 triangles"/>
            <p:cNvSpPr/>
            <p:nvPr/>
          </p:nvSpPr>
          <p:spPr>
            <a:xfrm>
              <a:off x="6934200" y="3200400"/>
              <a:ext cx="1219200" cy="121920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cxnSp>
          <p:nvCxnSpPr>
            <p:cNvPr id="23" name="Straight Connector 22"/>
            <p:cNvCxnSpPr/>
            <p:nvPr/>
          </p:nvCxnSpPr>
          <p:spPr>
            <a:xfrm flipV="1">
              <a:off x="7010400" y="3200400"/>
              <a:ext cx="1066800" cy="12192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6934200" y="3200400"/>
              <a:ext cx="1219200" cy="12192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Rectangle 32" descr="Circle divided into 1/3s, square divided into 4 rectangles, square divided into triangles"/>
            <p:cNvSpPr/>
            <p:nvPr/>
          </p:nvSpPr>
          <p:spPr>
            <a:xfrm>
              <a:off x="3733800" y="3200400"/>
              <a:ext cx="1219200" cy="1219200"/>
            </a:xfrm>
            <a:prstGeom prst="rect">
              <a:avLst/>
            </a:prstGeom>
            <a:solidFill>
              <a:schemeClr val="accent4">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cxnSp>
          <p:nvCxnSpPr>
            <p:cNvPr id="35" name="Straight Connector 34"/>
            <p:cNvCxnSpPr>
              <a:stCxn id="33" idx="0"/>
              <a:endCxn id="33" idx="2"/>
            </p:cNvCxnSpPr>
            <p:nvPr/>
          </p:nvCxnSpPr>
          <p:spPr>
            <a:xfrm>
              <a:off x="4343400" y="3200400"/>
              <a:ext cx="0" cy="12192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3" idx="1"/>
              <a:endCxn id="33" idx="3"/>
            </p:cNvCxnSpPr>
            <p:nvPr/>
          </p:nvCxnSpPr>
          <p:spPr>
            <a:xfrm>
              <a:off x="3733800" y="3810000"/>
              <a:ext cx="12192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2133600"/>
            <a:ext cx="7924800" cy="1143000"/>
          </a:xfrm>
        </p:spPr>
        <p:txBody>
          <a:bodyPr/>
          <a:lstStyle/>
          <a:p>
            <a:pPr marL="571500" indent="-571500" eaLnBrk="1" fontAlgn="auto" hangingPunct="1">
              <a:spcAft>
                <a:spcPts val="0"/>
              </a:spcAft>
              <a:defRPr/>
            </a:pPr>
            <a:r>
              <a:rPr lang="en-US" dirty="0" smtClean="0"/>
              <a:t>IV. Grades Three through Five: Fractions are Critical Areas in these Grades</a:t>
            </a:r>
          </a:p>
        </p:txBody>
      </p:sp>
      <p:sp>
        <p:nvSpPr>
          <p:cNvPr id="4" name="Footer Placeholder 3"/>
          <p:cNvSpPr>
            <a:spLocks noGrp="1"/>
          </p:cNvSpPr>
          <p:nvPr>
            <p:ph type="ftr" sz="quarter" idx="11"/>
          </p:nvPr>
        </p:nvSpPr>
        <p:spPr/>
        <p:txBody>
          <a:bodyPr/>
          <a:lstStyle/>
          <a:p>
            <a:pPr>
              <a:defRPr/>
            </a:pPr>
            <a:r>
              <a:rPr lang="en-US"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pPr>
              <a:defRPr/>
            </a:pPr>
            <a:fld id="{475AD591-8AF9-46C6-AB9B-972F174C9F82}"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p:cNvSpPr>
          <p:nvPr>
            <p:ph type="title"/>
          </p:nvPr>
        </p:nvSpPr>
        <p:spPr/>
        <p:txBody>
          <a:bodyPr/>
          <a:lstStyle/>
          <a:p>
            <a:pPr algn="ctr" eaLnBrk="1" hangingPunct="1"/>
            <a:r>
              <a:rPr lang="en-US" dirty="0" smtClean="0"/>
              <a:t>Third Grade Fraction Critical Area #2</a:t>
            </a:r>
          </a:p>
        </p:txBody>
      </p:sp>
      <p:sp>
        <p:nvSpPr>
          <p:cNvPr id="67586" name="Rectangle 3"/>
          <p:cNvSpPr>
            <a:spLocks noGrp="1"/>
          </p:cNvSpPr>
          <p:nvPr>
            <p:ph type="body" idx="1"/>
          </p:nvPr>
        </p:nvSpPr>
        <p:spPr/>
        <p:txBody>
          <a:bodyPr/>
          <a:lstStyle/>
          <a:p>
            <a:pPr eaLnBrk="1" hangingPunct="1">
              <a:lnSpc>
                <a:spcPct val="90000"/>
              </a:lnSpc>
              <a:buFont typeface="Wingdings 2" pitchFamily="18" charset="2"/>
              <a:buNone/>
            </a:pPr>
            <a:r>
              <a:rPr lang="en-US" sz="2400" dirty="0" smtClean="0"/>
              <a:t>(2) Students develop an understanding of fractions, beginning with </a:t>
            </a:r>
            <a:r>
              <a:rPr lang="en-US" sz="2400" b="1" dirty="0" smtClean="0"/>
              <a:t>unit fractions</a:t>
            </a:r>
            <a:r>
              <a:rPr lang="en-US" sz="2400" dirty="0" smtClean="0"/>
              <a:t>. Students view fractions in general as being built out of unit fractions, and they use fractions along with </a:t>
            </a:r>
            <a:r>
              <a:rPr lang="en-US" sz="2400" b="1" dirty="0" smtClean="0"/>
              <a:t>visual fraction models</a:t>
            </a:r>
            <a:r>
              <a:rPr lang="en-US" sz="2400" dirty="0" smtClean="0"/>
              <a:t> to represent parts of a whole. Students understand that the size of a fractional part is relative to the </a:t>
            </a:r>
            <a:r>
              <a:rPr lang="en-US" sz="2400" b="1" dirty="0" smtClean="0"/>
              <a:t>size of the whole</a:t>
            </a:r>
            <a:r>
              <a:rPr lang="en-US" sz="2400" dirty="0" smtClean="0"/>
              <a:t>. They solve problems that involve </a:t>
            </a:r>
            <a:r>
              <a:rPr lang="en-US" sz="2400" b="1" dirty="0" smtClean="0"/>
              <a:t>comparing fractions</a:t>
            </a:r>
            <a:r>
              <a:rPr lang="en-US" sz="2400" dirty="0" smtClean="0"/>
              <a:t> by using visual fraction models and strategies based on noticing equal numerators or denominators. </a:t>
            </a:r>
          </a:p>
          <a:p>
            <a:pPr eaLnBrk="1" hangingPunct="1">
              <a:lnSpc>
                <a:spcPct val="90000"/>
              </a:lnSpc>
              <a:buFont typeface="Wingdings 2" pitchFamily="18" charset="2"/>
              <a:buNone/>
            </a:pPr>
            <a:endParaRPr lang="en-US" sz="2400" dirty="0" smtClean="0"/>
          </a:p>
          <a:p>
            <a:pPr eaLnBrk="1" hangingPunct="1">
              <a:lnSpc>
                <a:spcPct val="90000"/>
              </a:lnSpc>
              <a:buFont typeface="Wingdings 2" pitchFamily="18" charset="2"/>
              <a:buNone/>
            </a:pPr>
            <a:endParaRPr lang="en-US" sz="1600" dirty="0" smtClean="0"/>
          </a:p>
          <a:p>
            <a:pPr eaLnBrk="1" hangingPunct="1">
              <a:lnSpc>
                <a:spcPct val="90000"/>
              </a:lnSpc>
              <a:buFont typeface="Wingdings 2" pitchFamily="18" charset="2"/>
              <a:buNone/>
            </a:pPr>
            <a:r>
              <a:rPr lang="en-US" sz="1600" dirty="0" smtClean="0"/>
              <a:t>Page 38, Massachusetts Curriculum Framework for Mathematics, March 2011</a:t>
            </a:r>
          </a:p>
          <a:p>
            <a:pPr eaLnBrk="1" hangingPunct="1">
              <a:lnSpc>
                <a:spcPct val="90000"/>
              </a:lnSpc>
              <a:buFont typeface="Wingdings 2" pitchFamily="18" charset="2"/>
              <a:buNone/>
            </a:pPr>
            <a:r>
              <a:rPr lang="en-US" sz="1600" b="1" dirty="0" smtClean="0"/>
              <a:t>(bolded for emphasis)</a:t>
            </a:r>
            <a:r>
              <a:rPr lang="en-US" sz="1600" dirty="0" smtClean="0"/>
              <a:t> </a:t>
            </a:r>
          </a:p>
        </p:txBody>
      </p:sp>
      <p:sp>
        <p:nvSpPr>
          <p:cNvPr id="5" name="Slide Number Placeholder 4"/>
          <p:cNvSpPr txBox="1">
            <a:spLocks noGrp="1"/>
          </p:cNvSpPr>
          <p:nvPr/>
        </p:nvSpPr>
        <p:spPr>
          <a:xfrm>
            <a:off x="8486775" y="5257800"/>
            <a:ext cx="533400" cy="457200"/>
          </a:xfrm>
          <a:prstGeom prst="rect">
            <a:avLst/>
          </a:prstGeom>
          <a:noFill/>
        </p:spPr>
        <p:txBody>
          <a:bodyPr anchor="ctr"/>
          <a:lstStyle/>
          <a:p>
            <a:pPr algn="ctr" fontAlgn="auto">
              <a:spcBef>
                <a:spcPts val="0"/>
              </a:spcBef>
              <a:spcAft>
                <a:spcPts val="0"/>
              </a:spcAft>
              <a:defRPr/>
            </a:pPr>
            <a:fld id="{363EDA08-E0AF-44B3-A8A7-713E58C2ECB1}" type="slidenum">
              <a:rPr lang="en-US" sz="1600">
                <a:solidFill>
                  <a:schemeClr val="tx1">
                    <a:tint val="75000"/>
                  </a:schemeClr>
                </a:solidFill>
                <a:latin typeface="+mj-lt"/>
                <a:cs typeface="+mn-cs"/>
              </a:rPr>
              <a:pPr algn="ctr" fontAlgn="auto">
                <a:spcBef>
                  <a:spcPts val="0"/>
                </a:spcBef>
                <a:spcAft>
                  <a:spcPts val="0"/>
                </a:spcAft>
                <a:defRPr/>
              </a:pPr>
              <a:t>17</a:t>
            </a:fld>
            <a:endParaRPr lang="en-US" sz="1600" dirty="0">
              <a:solidFill>
                <a:schemeClr val="tx1">
                  <a:tint val="75000"/>
                </a:schemeClr>
              </a:solidFill>
              <a:latin typeface="+mj-lt"/>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Rectangle 2"/>
          <p:cNvSpPr>
            <a:spLocks noGrp="1"/>
          </p:cNvSpPr>
          <p:nvPr>
            <p:ph type="title"/>
          </p:nvPr>
        </p:nvSpPr>
        <p:spPr>
          <a:xfrm>
            <a:off x="457200" y="304800"/>
            <a:ext cx="8229600" cy="1143000"/>
          </a:xfrm>
        </p:spPr>
        <p:txBody>
          <a:bodyPr rtlCol="0">
            <a:normAutofit fontScale="90000"/>
          </a:bodyPr>
          <a:lstStyle/>
          <a:p>
            <a:pPr algn="ctr" eaLnBrk="1" fontAlgn="auto" hangingPunct="1">
              <a:spcAft>
                <a:spcPts val="0"/>
              </a:spcAft>
              <a:defRPr/>
            </a:pPr>
            <a:r>
              <a:rPr lang="en-US" sz="4000" dirty="0" smtClean="0"/>
              <a:t>3</a:t>
            </a:r>
            <a:r>
              <a:rPr lang="en-US" sz="4000" baseline="30000" dirty="0" smtClean="0"/>
              <a:t>rd</a:t>
            </a:r>
            <a:r>
              <a:rPr lang="en-US" sz="4000" dirty="0" smtClean="0"/>
              <a:t> Grade: Fractions are Composed of Unit Fractions</a:t>
            </a:r>
          </a:p>
        </p:txBody>
      </p:sp>
      <p:pic>
        <p:nvPicPr>
          <p:cNvPr id="69656" name="Picture 32" descr="1/8 + 1/8 + 1/8 + 1/8 + 1/8 + 1/8 + 1/8 = 7/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4343400"/>
            <a:ext cx="5181600" cy="755650"/>
          </a:xfrm>
          <a:prstGeom prst="rect">
            <a:avLst/>
          </a:prstGeom>
          <a:noFill/>
          <a:ln w="9525">
            <a:noFill/>
            <a:miter lim="800000"/>
            <a:headEnd/>
            <a:tailEnd/>
          </a:ln>
        </p:spPr>
      </p:pic>
      <p:pic>
        <p:nvPicPr>
          <p:cNvPr id="69657" name="Picture 33" descr="7/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67600" y="4419600"/>
            <a:ext cx="533400" cy="755650"/>
          </a:xfrm>
          <a:prstGeom prst="rect">
            <a:avLst/>
          </a:prstGeom>
          <a:noFill/>
          <a:ln w="9525">
            <a:noFill/>
            <a:miter lim="800000"/>
            <a:headEnd/>
            <a:tailEnd/>
          </a:ln>
        </p:spPr>
      </p:pic>
      <p:sp>
        <p:nvSpPr>
          <p:cNvPr id="20" name="Slide Number Placeholder 4"/>
          <p:cNvSpPr txBox="1">
            <a:spLocks noGrp="1"/>
          </p:cNvSpPr>
          <p:nvPr/>
        </p:nvSpPr>
        <p:spPr>
          <a:xfrm>
            <a:off x="8486775" y="5257800"/>
            <a:ext cx="533400" cy="457200"/>
          </a:xfrm>
          <a:prstGeom prst="rect">
            <a:avLst/>
          </a:prstGeom>
          <a:noFill/>
        </p:spPr>
        <p:txBody>
          <a:bodyPr anchor="ctr"/>
          <a:lstStyle/>
          <a:p>
            <a:pPr algn="ctr" fontAlgn="auto">
              <a:spcBef>
                <a:spcPts val="0"/>
              </a:spcBef>
              <a:spcAft>
                <a:spcPts val="0"/>
              </a:spcAft>
              <a:defRPr/>
            </a:pPr>
            <a:fld id="{77413F33-0779-4996-A175-026A01B059CD}" type="slidenum">
              <a:rPr lang="en-US" sz="1600">
                <a:solidFill>
                  <a:schemeClr val="tx1">
                    <a:tint val="75000"/>
                  </a:schemeClr>
                </a:solidFill>
                <a:latin typeface="+mj-lt"/>
                <a:cs typeface="+mn-cs"/>
              </a:rPr>
              <a:pPr algn="ctr" fontAlgn="auto">
                <a:spcBef>
                  <a:spcPts val="0"/>
                </a:spcBef>
                <a:spcAft>
                  <a:spcPts val="0"/>
                </a:spcAft>
                <a:defRPr/>
              </a:pPr>
              <a:t>18</a:t>
            </a:fld>
            <a:endParaRPr lang="en-US" sz="1600" dirty="0">
              <a:solidFill>
                <a:schemeClr val="tx1">
                  <a:tint val="75000"/>
                </a:schemeClr>
              </a:solidFill>
              <a:latin typeface="+mj-lt"/>
              <a:cs typeface="+mn-cs"/>
            </a:endParaRPr>
          </a:p>
        </p:txBody>
      </p:sp>
      <p:sp>
        <p:nvSpPr>
          <p:cNvPr id="21" name="Rectangle 33"/>
          <p:cNvSpPr>
            <a:spLocks noChangeArrowheads="1"/>
          </p:cNvSpPr>
          <p:nvPr/>
        </p:nvSpPr>
        <p:spPr bwMode="auto">
          <a:xfrm>
            <a:off x="228600" y="5334000"/>
            <a:ext cx="8250848" cy="338554"/>
          </a:xfrm>
          <a:prstGeom prst="rect">
            <a:avLst/>
          </a:prstGeom>
          <a:noFill/>
          <a:ln w="9525">
            <a:noFill/>
            <a:miter lim="800000"/>
            <a:headEnd/>
            <a:tailEnd/>
          </a:ln>
        </p:spPr>
        <p:txBody>
          <a:bodyPr wrap="none">
            <a:spAutoFit/>
          </a:bodyPr>
          <a:lstStyle/>
          <a:p>
            <a:r>
              <a:rPr lang="en-US" sz="1600" dirty="0" smtClean="0">
                <a:latin typeface="Calibri" pitchFamily="34" charset="0"/>
              </a:rPr>
              <a:t>3.NF.1, </a:t>
            </a:r>
            <a:r>
              <a:rPr lang="en-US" sz="1600" dirty="0">
                <a:latin typeface="Calibri" pitchFamily="34" charset="0"/>
              </a:rPr>
              <a:t>page </a:t>
            </a:r>
            <a:r>
              <a:rPr lang="en-US" sz="1600" dirty="0" smtClean="0">
                <a:latin typeface="Calibri" pitchFamily="34" charset="0"/>
              </a:rPr>
              <a:t>41, MP 3, p. 15 </a:t>
            </a:r>
            <a:r>
              <a:rPr lang="en-US" sz="1600" dirty="0">
                <a:latin typeface="Calibri" pitchFamily="34" charset="0"/>
              </a:rPr>
              <a:t>Massachusetts Curriculum Framework for Mathematics, March 2011</a:t>
            </a:r>
          </a:p>
        </p:txBody>
      </p:sp>
      <p:grpSp>
        <p:nvGrpSpPr>
          <p:cNvPr id="172" name="Group 171" descr="7 circles with 1/8 of each shaded equals one full circle with 7/8 shaded "/>
          <p:cNvGrpSpPr/>
          <p:nvPr/>
        </p:nvGrpSpPr>
        <p:grpSpPr>
          <a:xfrm>
            <a:off x="914400" y="1981200"/>
            <a:ext cx="7086601" cy="1854200"/>
            <a:chOff x="914400" y="1981200"/>
            <a:chExt cx="7086601" cy="1854200"/>
          </a:xfrm>
        </p:grpSpPr>
        <p:sp>
          <p:nvSpPr>
            <p:cNvPr id="154" name="AutoShape 18" descr="arrow"/>
            <p:cNvSpPr>
              <a:spLocks noChangeArrowheads="1"/>
            </p:cNvSpPr>
            <p:nvPr/>
          </p:nvSpPr>
          <p:spPr bwMode="auto">
            <a:xfrm>
              <a:off x="5181600" y="2743200"/>
              <a:ext cx="990600" cy="611499"/>
            </a:xfrm>
            <a:prstGeom prst="rightArrow">
              <a:avLst>
                <a:gd name="adj1" fmla="val 50000"/>
                <a:gd name="adj2" fmla="val 46429"/>
              </a:avLst>
            </a:prstGeom>
            <a:solidFill>
              <a:schemeClr val="tx2"/>
            </a:solidFill>
            <a:ln w="9525">
              <a:solidFill>
                <a:schemeClr val="tx1"/>
              </a:solidFill>
              <a:miter lim="800000"/>
              <a:headEnd/>
              <a:tailEnd/>
            </a:ln>
          </p:spPr>
          <p:txBody>
            <a:bodyPr wrap="none" anchor="ctr"/>
            <a:lstStyle/>
            <a:p>
              <a:endParaRPr lang="en-US">
                <a:latin typeface="Calibri" pitchFamily="34" charset="0"/>
              </a:endParaRPr>
            </a:p>
          </p:txBody>
        </p:sp>
        <p:pic>
          <p:nvPicPr>
            <p:cNvPr id="155" name="Picture 1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00800" y="1981200"/>
              <a:ext cx="1600201" cy="1537856"/>
            </a:xfrm>
            <a:prstGeom prst="rect">
              <a:avLst/>
            </a:prstGeom>
            <a:noFill/>
            <a:ln w="9525">
              <a:noFill/>
              <a:miter lim="800000"/>
              <a:headEnd/>
              <a:tailEnd/>
            </a:ln>
          </p:spPr>
        </p:pic>
        <p:pic>
          <p:nvPicPr>
            <p:cNvPr id="156" name="Picture 4" descr="one eighth"/>
            <p:cNvPicPr>
              <a:picLocks noChangeAspect="1" noChangeArrowheads="1"/>
            </p:cNvPicPr>
            <p:nvPr/>
          </p:nvPicPr>
          <p:blipFill>
            <a:blip r:embed="rId6" cstate="print"/>
            <a:srcRect/>
            <a:stretch>
              <a:fillRect/>
            </a:stretch>
          </p:blipFill>
          <p:spPr bwMode="auto">
            <a:xfrm>
              <a:off x="1143000" y="3048000"/>
              <a:ext cx="768096" cy="787400"/>
            </a:xfrm>
            <a:prstGeom prst="rect">
              <a:avLst/>
            </a:prstGeom>
            <a:noFill/>
            <a:ln w="9525">
              <a:noFill/>
              <a:miter lim="800000"/>
              <a:headEnd/>
              <a:tailEnd/>
            </a:ln>
          </p:spPr>
        </p:pic>
        <p:pic>
          <p:nvPicPr>
            <p:cNvPr id="157" name="Picture 5" descr="one eighth"/>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14400" y="2057400"/>
              <a:ext cx="769875" cy="786795"/>
            </a:xfrm>
            <a:prstGeom prst="rect">
              <a:avLst/>
            </a:prstGeom>
            <a:noFill/>
            <a:ln w="9525">
              <a:noFill/>
              <a:miter lim="800000"/>
              <a:headEnd/>
              <a:tailEnd/>
            </a:ln>
          </p:spPr>
        </p:pic>
        <p:pic>
          <p:nvPicPr>
            <p:cNvPr id="158" name="Picture 6" descr="one eighth"/>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905000" y="2057400"/>
              <a:ext cx="769875" cy="786795"/>
            </a:xfrm>
            <a:prstGeom prst="rect">
              <a:avLst/>
            </a:prstGeom>
            <a:noFill/>
            <a:ln w="9525">
              <a:noFill/>
              <a:miter lim="800000"/>
              <a:headEnd/>
              <a:tailEnd/>
            </a:ln>
          </p:spPr>
        </p:pic>
        <p:pic>
          <p:nvPicPr>
            <p:cNvPr id="159" name="Picture 10" descr="one eighth"/>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95600" y="2971800"/>
              <a:ext cx="769875" cy="786795"/>
            </a:xfrm>
            <a:prstGeom prst="rect">
              <a:avLst/>
            </a:prstGeom>
            <a:noFill/>
            <a:ln w="9525">
              <a:noFill/>
              <a:miter lim="800000"/>
              <a:headEnd/>
              <a:tailEnd/>
            </a:ln>
          </p:spPr>
        </p:pic>
        <p:pic>
          <p:nvPicPr>
            <p:cNvPr id="160" name="Picture 7" descr="one eighth"/>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95600" y="1981200"/>
              <a:ext cx="769875" cy="786795"/>
            </a:xfrm>
            <a:prstGeom prst="rect">
              <a:avLst/>
            </a:prstGeom>
            <a:noFill/>
            <a:ln w="9525">
              <a:noFill/>
              <a:miter lim="800000"/>
              <a:headEnd/>
              <a:tailEnd/>
            </a:ln>
          </p:spPr>
        </p:pic>
        <p:pic>
          <p:nvPicPr>
            <p:cNvPr id="161" name="Picture 8" descr="one eighth"/>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905000" y="3048000"/>
              <a:ext cx="769875" cy="786795"/>
            </a:xfrm>
            <a:prstGeom prst="rect">
              <a:avLst/>
            </a:prstGeom>
            <a:noFill/>
            <a:ln w="9525">
              <a:noFill/>
              <a:miter lim="800000"/>
              <a:headEnd/>
              <a:tailEnd/>
            </a:ln>
          </p:spPr>
        </p:pic>
        <p:pic>
          <p:nvPicPr>
            <p:cNvPr id="171" name="Picture 170" descr="one eighth"/>
            <p:cNvPicPr/>
            <p:nvPr/>
          </p:nvPicPr>
          <p:blipFill>
            <a:blip r:embed="rId7" cstate="email">
              <a:extLst>
                <a:ext uri="{28A0092B-C50C-407E-A947-70E740481C1C}">
                  <a14:useLocalDpi xmlns:a14="http://schemas.microsoft.com/office/drawing/2010/main"/>
                </a:ext>
              </a:extLst>
            </a:blip>
            <a:srcRect/>
            <a:stretch>
              <a:fillRect/>
            </a:stretch>
          </p:blipFill>
          <p:spPr bwMode="auto">
            <a:xfrm>
              <a:off x="3810000" y="2362200"/>
              <a:ext cx="769875" cy="78679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p:txBody>
          <a:bodyPr rtlCol="0">
            <a:normAutofit fontScale="90000"/>
          </a:bodyPr>
          <a:lstStyle/>
          <a:p>
            <a:pPr algn="ctr" eaLnBrk="1" fontAlgn="auto" hangingPunct="1">
              <a:spcAft>
                <a:spcPts val="0"/>
              </a:spcAft>
              <a:defRPr/>
            </a:pPr>
            <a:r>
              <a:rPr lang="en-US" dirty="0" smtClean="0"/>
              <a:t>3</a:t>
            </a:r>
            <a:r>
              <a:rPr lang="en-US" baseline="30000" dirty="0" smtClean="0"/>
              <a:t>rd</a:t>
            </a:r>
            <a:r>
              <a:rPr lang="en-US" dirty="0" smtClean="0"/>
              <a:t> Grade: Fractions are Composed of Unit Fractions</a:t>
            </a:r>
          </a:p>
        </p:txBody>
      </p:sp>
      <p:grpSp>
        <p:nvGrpSpPr>
          <p:cNvPr id="75778" name="Group 42" descr="Number line model showing 5 hops of 1/4 each."/>
          <p:cNvGrpSpPr>
            <a:grpSpLocks/>
          </p:cNvGrpSpPr>
          <p:nvPr/>
        </p:nvGrpSpPr>
        <p:grpSpPr bwMode="auto">
          <a:xfrm>
            <a:off x="609600" y="1905001"/>
            <a:ext cx="7696200" cy="1905001"/>
            <a:chOff x="336" y="1248"/>
            <a:chExt cx="4848" cy="1200"/>
          </a:xfrm>
        </p:grpSpPr>
        <p:sp>
          <p:nvSpPr>
            <p:cNvPr id="75793" name="Line 3"/>
            <p:cNvSpPr>
              <a:spLocks noChangeShapeType="1"/>
            </p:cNvSpPr>
            <p:nvPr/>
          </p:nvSpPr>
          <p:spPr bwMode="auto">
            <a:xfrm>
              <a:off x="528" y="1824"/>
              <a:ext cx="4368" cy="0"/>
            </a:xfrm>
            <a:prstGeom prst="line">
              <a:avLst/>
            </a:prstGeom>
            <a:noFill/>
            <a:ln w="9525">
              <a:solidFill>
                <a:schemeClr val="tx1"/>
              </a:solidFill>
              <a:round/>
              <a:headEnd/>
              <a:tailEnd/>
            </a:ln>
          </p:spPr>
          <p:txBody>
            <a:bodyPr wrap="none" anchor="ctr"/>
            <a:lstStyle/>
            <a:p>
              <a:endParaRPr lang="en-US"/>
            </a:p>
          </p:txBody>
        </p:sp>
        <p:sp>
          <p:nvSpPr>
            <p:cNvPr id="75794" name="Line 4"/>
            <p:cNvSpPr>
              <a:spLocks noChangeShapeType="1"/>
            </p:cNvSpPr>
            <p:nvPr/>
          </p:nvSpPr>
          <p:spPr bwMode="auto">
            <a:xfrm>
              <a:off x="2688" y="1824"/>
              <a:ext cx="0" cy="144"/>
            </a:xfrm>
            <a:prstGeom prst="line">
              <a:avLst/>
            </a:prstGeom>
            <a:noFill/>
            <a:ln w="9525">
              <a:solidFill>
                <a:schemeClr val="tx1"/>
              </a:solidFill>
              <a:round/>
              <a:headEnd/>
              <a:tailEnd/>
            </a:ln>
          </p:spPr>
          <p:txBody>
            <a:bodyPr wrap="none" anchor="ctr"/>
            <a:lstStyle/>
            <a:p>
              <a:endParaRPr lang="en-US"/>
            </a:p>
          </p:txBody>
        </p:sp>
        <p:sp>
          <p:nvSpPr>
            <p:cNvPr id="75795" name="Line 5"/>
            <p:cNvSpPr>
              <a:spLocks noChangeShapeType="1"/>
            </p:cNvSpPr>
            <p:nvPr/>
          </p:nvSpPr>
          <p:spPr bwMode="auto">
            <a:xfrm>
              <a:off x="528" y="1824"/>
              <a:ext cx="0" cy="144"/>
            </a:xfrm>
            <a:prstGeom prst="line">
              <a:avLst/>
            </a:prstGeom>
            <a:noFill/>
            <a:ln w="9525">
              <a:solidFill>
                <a:schemeClr val="tx1"/>
              </a:solidFill>
              <a:round/>
              <a:headEnd/>
              <a:tailEnd/>
            </a:ln>
          </p:spPr>
          <p:txBody>
            <a:bodyPr wrap="none" anchor="ctr"/>
            <a:lstStyle/>
            <a:p>
              <a:endParaRPr lang="en-US"/>
            </a:p>
          </p:txBody>
        </p:sp>
        <p:sp>
          <p:nvSpPr>
            <p:cNvPr id="75796" name="Line 6"/>
            <p:cNvSpPr>
              <a:spLocks noChangeShapeType="1"/>
            </p:cNvSpPr>
            <p:nvPr/>
          </p:nvSpPr>
          <p:spPr bwMode="auto">
            <a:xfrm>
              <a:off x="4896" y="1824"/>
              <a:ext cx="0" cy="144"/>
            </a:xfrm>
            <a:prstGeom prst="line">
              <a:avLst/>
            </a:prstGeom>
            <a:noFill/>
            <a:ln w="9525">
              <a:solidFill>
                <a:schemeClr val="tx1"/>
              </a:solidFill>
              <a:round/>
              <a:headEnd/>
              <a:tailEnd/>
            </a:ln>
          </p:spPr>
          <p:txBody>
            <a:bodyPr wrap="none" anchor="ctr"/>
            <a:lstStyle/>
            <a:p>
              <a:endParaRPr lang="en-US"/>
            </a:p>
          </p:txBody>
        </p:sp>
        <p:sp>
          <p:nvSpPr>
            <p:cNvPr id="75797" name="Line 7"/>
            <p:cNvSpPr>
              <a:spLocks noChangeShapeType="1"/>
            </p:cNvSpPr>
            <p:nvPr/>
          </p:nvSpPr>
          <p:spPr bwMode="auto">
            <a:xfrm>
              <a:off x="1632" y="1824"/>
              <a:ext cx="0" cy="144"/>
            </a:xfrm>
            <a:prstGeom prst="line">
              <a:avLst/>
            </a:prstGeom>
            <a:noFill/>
            <a:ln w="9525">
              <a:solidFill>
                <a:schemeClr val="tx1"/>
              </a:solidFill>
              <a:round/>
              <a:headEnd/>
              <a:tailEnd/>
            </a:ln>
          </p:spPr>
          <p:txBody>
            <a:bodyPr wrap="none" anchor="ctr"/>
            <a:lstStyle/>
            <a:p>
              <a:endParaRPr lang="en-US"/>
            </a:p>
          </p:txBody>
        </p:sp>
        <p:sp>
          <p:nvSpPr>
            <p:cNvPr id="75798" name="Line 8"/>
            <p:cNvSpPr>
              <a:spLocks noChangeShapeType="1"/>
            </p:cNvSpPr>
            <p:nvPr/>
          </p:nvSpPr>
          <p:spPr bwMode="auto">
            <a:xfrm>
              <a:off x="3792" y="1824"/>
              <a:ext cx="0" cy="144"/>
            </a:xfrm>
            <a:prstGeom prst="line">
              <a:avLst/>
            </a:prstGeom>
            <a:noFill/>
            <a:ln w="9525">
              <a:solidFill>
                <a:schemeClr val="tx1"/>
              </a:solidFill>
              <a:round/>
              <a:headEnd/>
              <a:tailEnd/>
            </a:ln>
          </p:spPr>
          <p:txBody>
            <a:bodyPr wrap="none" anchor="ctr"/>
            <a:lstStyle/>
            <a:p>
              <a:endParaRPr lang="en-US"/>
            </a:p>
          </p:txBody>
        </p:sp>
        <p:sp>
          <p:nvSpPr>
            <p:cNvPr id="75799" name="Line 9"/>
            <p:cNvSpPr>
              <a:spLocks noChangeShapeType="1"/>
            </p:cNvSpPr>
            <p:nvPr/>
          </p:nvSpPr>
          <p:spPr bwMode="auto">
            <a:xfrm>
              <a:off x="1056" y="1824"/>
              <a:ext cx="0" cy="144"/>
            </a:xfrm>
            <a:prstGeom prst="line">
              <a:avLst/>
            </a:prstGeom>
            <a:noFill/>
            <a:ln w="9525">
              <a:solidFill>
                <a:schemeClr val="tx1"/>
              </a:solidFill>
              <a:round/>
              <a:headEnd/>
              <a:tailEnd/>
            </a:ln>
          </p:spPr>
          <p:txBody>
            <a:bodyPr wrap="none" anchor="ctr"/>
            <a:lstStyle/>
            <a:p>
              <a:endParaRPr lang="en-US"/>
            </a:p>
          </p:txBody>
        </p:sp>
        <p:sp>
          <p:nvSpPr>
            <p:cNvPr id="75800" name="Line 10"/>
            <p:cNvSpPr>
              <a:spLocks noChangeShapeType="1"/>
            </p:cNvSpPr>
            <p:nvPr/>
          </p:nvSpPr>
          <p:spPr bwMode="auto">
            <a:xfrm>
              <a:off x="2160" y="1824"/>
              <a:ext cx="0" cy="144"/>
            </a:xfrm>
            <a:prstGeom prst="line">
              <a:avLst/>
            </a:prstGeom>
            <a:noFill/>
            <a:ln w="9525">
              <a:solidFill>
                <a:schemeClr val="tx1"/>
              </a:solidFill>
              <a:round/>
              <a:headEnd/>
              <a:tailEnd/>
            </a:ln>
          </p:spPr>
          <p:txBody>
            <a:bodyPr wrap="none" anchor="ctr"/>
            <a:lstStyle/>
            <a:p>
              <a:endParaRPr lang="en-US"/>
            </a:p>
          </p:txBody>
        </p:sp>
        <p:sp>
          <p:nvSpPr>
            <p:cNvPr id="75801" name="Line 11"/>
            <p:cNvSpPr>
              <a:spLocks noChangeShapeType="1"/>
            </p:cNvSpPr>
            <p:nvPr/>
          </p:nvSpPr>
          <p:spPr bwMode="auto">
            <a:xfrm>
              <a:off x="3216" y="1824"/>
              <a:ext cx="0" cy="144"/>
            </a:xfrm>
            <a:prstGeom prst="line">
              <a:avLst/>
            </a:prstGeom>
            <a:noFill/>
            <a:ln w="9525">
              <a:solidFill>
                <a:schemeClr val="tx1"/>
              </a:solidFill>
              <a:round/>
              <a:headEnd/>
              <a:tailEnd/>
            </a:ln>
          </p:spPr>
          <p:txBody>
            <a:bodyPr wrap="none" anchor="ctr"/>
            <a:lstStyle/>
            <a:p>
              <a:endParaRPr lang="en-US"/>
            </a:p>
          </p:txBody>
        </p:sp>
        <p:sp>
          <p:nvSpPr>
            <p:cNvPr id="75802" name="Line 12"/>
            <p:cNvSpPr>
              <a:spLocks noChangeShapeType="1"/>
            </p:cNvSpPr>
            <p:nvPr/>
          </p:nvSpPr>
          <p:spPr bwMode="auto">
            <a:xfrm>
              <a:off x="4368" y="1824"/>
              <a:ext cx="0" cy="144"/>
            </a:xfrm>
            <a:prstGeom prst="line">
              <a:avLst/>
            </a:prstGeom>
            <a:noFill/>
            <a:ln w="9525">
              <a:solidFill>
                <a:schemeClr val="tx1"/>
              </a:solidFill>
              <a:round/>
              <a:headEnd/>
              <a:tailEnd/>
            </a:ln>
          </p:spPr>
          <p:txBody>
            <a:bodyPr wrap="none" anchor="ctr"/>
            <a:lstStyle/>
            <a:p>
              <a:endParaRPr lang="en-US"/>
            </a:p>
          </p:txBody>
        </p:sp>
        <p:sp>
          <p:nvSpPr>
            <p:cNvPr id="75803" name="Text Box 13"/>
            <p:cNvSpPr txBox="1">
              <a:spLocks noChangeArrowheads="1"/>
            </p:cNvSpPr>
            <p:nvPr/>
          </p:nvSpPr>
          <p:spPr bwMode="auto">
            <a:xfrm>
              <a:off x="336" y="1968"/>
              <a:ext cx="4848" cy="288"/>
            </a:xfrm>
            <a:prstGeom prst="rect">
              <a:avLst/>
            </a:prstGeom>
            <a:noFill/>
            <a:ln w="9525">
              <a:noFill/>
              <a:miter lim="800000"/>
              <a:headEnd/>
              <a:tailEnd/>
            </a:ln>
          </p:spPr>
          <p:txBody>
            <a:bodyPr>
              <a:spAutoFit/>
            </a:bodyPr>
            <a:lstStyle/>
            <a:p>
              <a:r>
                <a:rPr lang="en-US" sz="2400">
                  <a:latin typeface="Calibri" pitchFamily="34" charset="0"/>
                </a:rPr>
                <a:t> </a:t>
              </a:r>
              <a:r>
                <a:rPr lang="en-US" sz="1200">
                  <a:latin typeface="Calibri" pitchFamily="34" charset="0"/>
                </a:rPr>
                <a:t> </a:t>
              </a:r>
            </a:p>
          </p:txBody>
        </p:sp>
        <p:sp>
          <p:nvSpPr>
            <p:cNvPr id="75804" name="Text Box 14" descr="Number line model showing 5 hops of 1/4 each."/>
            <p:cNvSpPr txBox="1">
              <a:spLocks noChangeArrowheads="1"/>
            </p:cNvSpPr>
            <p:nvPr/>
          </p:nvSpPr>
          <p:spPr bwMode="auto">
            <a:xfrm>
              <a:off x="384" y="2160"/>
              <a:ext cx="4800" cy="288"/>
            </a:xfrm>
            <a:prstGeom prst="rect">
              <a:avLst/>
            </a:prstGeom>
            <a:noFill/>
            <a:ln w="9525">
              <a:noFill/>
              <a:miter lim="800000"/>
              <a:headEnd/>
              <a:tailEnd/>
            </a:ln>
          </p:spPr>
          <p:txBody>
            <a:bodyPr>
              <a:spAutoFit/>
            </a:bodyPr>
            <a:lstStyle/>
            <a:p>
              <a:r>
                <a:rPr lang="en-US" sz="2400" dirty="0">
                  <a:latin typeface="Calibri" pitchFamily="34" charset="0"/>
                </a:rPr>
                <a:t> 0                                                1                                                  2</a:t>
              </a:r>
            </a:p>
          </p:txBody>
        </p:sp>
        <p:sp>
          <p:nvSpPr>
            <p:cNvPr id="75805" name="Line 15"/>
            <p:cNvSpPr>
              <a:spLocks noChangeShapeType="1"/>
            </p:cNvSpPr>
            <p:nvPr/>
          </p:nvSpPr>
          <p:spPr bwMode="auto">
            <a:xfrm>
              <a:off x="528" y="1824"/>
              <a:ext cx="528" cy="0"/>
            </a:xfrm>
            <a:prstGeom prst="line">
              <a:avLst/>
            </a:prstGeom>
            <a:noFill/>
            <a:ln w="28575">
              <a:solidFill>
                <a:srgbClr val="FF0000"/>
              </a:solidFill>
              <a:round/>
              <a:headEnd/>
              <a:tailEnd/>
            </a:ln>
          </p:spPr>
          <p:txBody>
            <a:bodyPr wrap="none" anchor="ctr"/>
            <a:lstStyle/>
            <a:p>
              <a:endParaRPr lang="en-US"/>
            </a:p>
          </p:txBody>
        </p:sp>
        <p:sp>
          <p:nvSpPr>
            <p:cNvPr id="75806" name="Line 16"/>
            <p:cNvSpPr>
              <a:spLocks noChangeShapeType="1"/>
            </p:cNvSpPr>
            <p:nvPr/>
          </p:nvSpPr>
          <p:spPr bwMode="auto">
            <a:xfrm>
              <a:off x="1056" y="1824"/>
              <a:ext cx="576" cy="0"/>
            </a:xfrm>
            <a:prstGeom prst="line">
              <a:avLst/>
            </a:prstGeom>
            <a:noFill/>
            <a:ln w="28575">
              <a:solidFill>
                <a:srgbClr val="0000CC"/>
              </a:solidFill>
              <a:round/>
              <a:headEnd/>
              <a:tailEnd/>
            </a:ln>
          </p:spPr>
          <p:txBody>
            <a:bodyPr wrap="none" anchor="ctr"/>
            <a:lstStyle/>
            <a:p>
              <a:endParaRPr lang="en-US"/>
            </a:p>
          </p:txBody>
        </p:sp>
        <p:sp>
          <p:nvSpPr>
            <p:cNvPr id="75807" name="Line 17"/>
            <p:cNvSpPr>
              <a:spLocks noChangeShapeType="1"/>
            </p:cNvSpPr>
            <p:nvPr/>
          </p:nvSpPr>
          <p:spPr bwMode="auto">
            <a:xfrm>
              <a:off x="1632" y="1824"/>
              <a:ext cx="528" cy="0"/>
            </a:xfrm>
            <a:prstGeom prst="line">
              <a:avLst/>
            </a:prstGeom>
            <a:noFill/>
            <a:ln w="28575">
              <a:solidFill>
                <a:srgbClr val="FF0000"/>
              </a:solidFill>
              <a:round/>
              <a:headEnd/>
              <a:tailEnd/>
            </a:ln>
          </p:spPr>
          <p:txBody>
            <a:bodyPr wrap="none" anchor="ctr"/>
            <a:lstStyle/>
            <a:p>
              <a:endParaRPr lang="en-US"/>
            </a:p>
          </p:txBody>
        </p:sp>
        <p:sp>
          <p:nvSpPr>
            <p:cNvPr id="75808" name="Line 18"/>
            <p:cNvSpPr>
              <a:spLocks noChangeShapeType="1"/>
            </p:cNvSpPr>
            <p:nvPr/>
          </p:nvSpPr>
          <p:spPr bwMode="auto">
            <a:xfrm>
              <a:off x="2160" y="1824"/>
              <a:ext cx="528" cy="0"/>
            </a:xfrm>
            <a:prstGeom prst="line">
              <a:avLst/>
            </a:prstGeom>
            <a:noFill/>
            <a:ln w="28575">
              <a:solidFill>
                <a:srgbClr val="0000CC"/>
              </a:solidFill>
              <a:round/>
              <a:headEnd/>
              <a:tailEnd/>
            </a:ln>
          </p:spPr>
          <p:txBody>
            <a:bodyPr wrap="none" anchor="ctr"/>
            <a:lstStyle/>
            <a:p>
              <a:endParaRPr lang="en-US"/>
            </a:p>
          </p:txBody>
        </p:sp>
        <p:sp>
          <p:nvSpPr>
            <p:cNvPr id="75809" name="Line 19"/>
            <p:cNvSpPr>
              <a:spLocks noChangeShapeType="1"/>
            </p:cNvSpPr>
            <p:nvPr/>
          </p:nvSpPr>
          <p:spPr bwMode="auto">
            <a:xfrm>
              <a:off x="2688" y="1824"/>
              <a:ext cx="528" cy="0"/>
            </a:xfrm>
            <a:prstGeom prst="line">
              <a:avLst/>
            </a:prstGeom>
            <a:noFill/>
            <a:ln w="28575">
              <a:solidFill>
                <a:srgbClr val="FF0000"/>
              </a:solidFill>
              <a:round/>
              <a:headEnd/>
              <a:tailEnd/>
            </a:ln>
          </p:spPr>
          <p:txBody>
            <a:bodyPr wrap="none" anchor="ctr"/>
            <a:lstStyle/>
            <a:p>
              <a:endParaRPr lang="en-US"/>
            </a:p>
          </p:txBody>
        </p:sp>
        <p:sp>
          <p:nvSpPr>
            <p:cNvPr id="75810" name="Text Box 20"/>
            <p:cNvSpPr txBox="1">
              <a:spLocks noChangeArrowheads="1"/>
            </p:cNvSpPr>
            <p:nvPr/>
          </p:nvSpPr>
          <p:spPr bwMode="auto">
            <a:xfrm>
              <a:off x="384" y="1879"/>
              <a:ext cx="4608" cy="250"/>
            </a:xfrm>
            <a:prstGeom prst="rect">
              <a:avLst/>
            </a:prstGeom>
            <a:noFill/>
            <a:ln w="9525">
              <a:noFill/>
              <a:miter lim="800000"/>
              <a:headEnd/>
              <a:tailEnd/>
            </a:ln>
          </p:spPr>
          <p:txBody>
            <a:bodyPr>
              <a:spAutoFit/>
            </a:bodyPr>
            <a:lstStyle/>
            <a:p>
              <a:r>
                <a:rPr lang="en-US" sz="2000" dirty="0">
                  <a:latin typeface="Calibri" pitchFamily="34" charset="0"/>
                </a:rPr>
                <a:t> </a:t>
              </a:r>
              <a:r>
                <a:rPr lang="en-US" sz="1600" baseline="30000" dirty="0">
                  <a:latin typeface="Calibri" pitchFamily="34" charset="0"/>
                </a:rPr>
                <a:t>0</a:t>
              </a:r>
              <a:r>
                <a:rPr lang="en-US" sz="2000" dirty="0">
                  <a:latin typeface="Calibri" pitchFamily="34" charset="0"/>
                </a:rPr>
                <a:t>/</a:t>
              </a:r>
              <a:r>
                <a:rPr lang="en-US" sz="1200" dirty="0">
                  <a:latin typeface="Calibri" pitchFamily="34" charset="0"/>
                </a:rPr>
                <a:t>4              </a:t>
              </a:r>
              <a:r>
                <a:rPr lang="en-US" sz="1600" baseline="30000" dirty="0">
                  <a:latin typeface="Calibri" pitchFamily="34" charset="0"/>
                </a:rPr>
                <a:t>1</a:t>
              </a:r>
              <a:r>
                <a:rPr lang="en-US" sz="2000" dirty="0">
                  <a:latin typeface="Calibri" pitchFamily="34" charset="0"/>
                </a:rPr>
                <a:t>/</a:t>
              </a:r>
              <a:r>
                <a:rPr lang="en-US" sz="1200" dirty="0">
                  <a:latin typeface="Calibri" pitchFamily="34" charset="0"/>
                </a:rPr>
                <a:t>4                     </a:t>
              </a:r>
              <a:r>
                <a:rPr lang="en-US" sz="1600" baseline="30000" dirty="0">
                  <a:latin typeface="Calibri" pitchFamily="34" charset="0"/>
                </a:rPr>
                <a:t>2</a:t>
              </a:r>
              <a:r>
                <a:rPr lang="en-US" sz="2000" dirty="0">
                  <a:latin typeface="Calibri" pitchFamily="34" charset="0"/>
                </a:rPr>
                <a:t>/</a:t>
              </a:r>
              <a:r>
                <a:rPr lang="en-US" sz="1200" dirty="0">
                  <a:latin typeface="Calibri" pitchFamily="34" charset="0"/>
                </a:rPr>
                <a:t>4                 </a:t>
              </a:r>
              <a:r>
                <a:rPr lang="en-US" sz="1600" baseline="30000" dirty="0">
                  <a:latin typeface="Calibri" pitchFamily="34" charset="0"/>
                </a:rPr>
                <a:t>3</a:t>
              </a:r>
              <a:r>
                <a:rPr lang="en-US" sz="2000" dirty="0">
                  <a:latin typeface="Calibri" pitchFamily="34" charset="0"/>
                </a:rPr>
                <a:t>/</a:t>
              </a:r>
              <a:r>
                <a:rPr lang="en-US" sz="1200" dirty="0">
                  <a:latin typeface="Calibri" pitchFamily="34" charset="0"/>
                </a:rPr>
                <a:t>4                 </a:t>
              </a:r>
              <a:r>
                <a:rPr lang="en-US" sz="1600" baseline="30000" dirty="0">
                  <a:latin typeface="Calibri" pitchFamily="34" charset="0"/>
                </a:rPr>
                <a:t>4</a:t>
              </a:r>
              <a:r>
                <a:rPr lang="en-US" sz="2000" dirty="0">
                  <a:latin typeface="Calibri" pitchFamily="34" charset="0"/>
                </a:rPr>
                <a:t>/</a:t>
              </a:r>
              <a:r>
                <a:rPr lang="en-US" sz="1200" dirty="0">
                  <a:latin typeface="Calibri" pitchFamily="34" charset="0"/>
                </a:rPr>
                <a:t>4                  </a:t>
              </a:r>
              <a:r>
                <a:rPr lang="en-US" sz="1600" baseline="30000" dirty="0">
                  <a:latin typeface="Calibri" pitchFamily="34" charset="0"/>
                </a:rPr>
                <a:t>5</a:t>
              </a:r>
              <a:r>
                <a:rPr lang="en-US" sz="2000" dirty="0">
                  <a:latin typeface="Calibri" pitchFamily="34" charset="0"/>
                </a:rPr>
                <a:t>/</a:t>
              </a:r>
              <a:r>
                <a:rPr lang="en-US" sz="1200" dirty="0">
                  <a:latin typeface="Calibri" pitchFamily="34" charset="0"/>
                </a:rPr>
                <a:t>4                 </a:t>
              </a:r>
            </a:p>
          </p:txBody>
        </p:sp>
        <p:sp>
          <p:nvSpPr>
            <p:cNvPr id="75811" name="AutoShape 21" descr="Number line model showing 5 hops of 1/4 each."/>
            <p:cNvSpPr>
              <a:spLocks noChangeArrowheads="1"/>
            </p:cNvSpPr>
            <p:nvPr/>
          </p:nvSpPr>
          <p:spPr bwMode="auto">
            <a:xfrm>
              <a:off x="528" y="1248"/>
              <a:ext cx="576" cy="576"/>
            </a:xfrm>
            <a:prstGeom prst="curvedDownArrow">
              <a:avLst>
                <a:gd name="adj1" fmla="val 593"/>
                <a:gd name="adj2" fmla="val 20593"/>
                <a:gd name="adj3" fmla="val 35069"/>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75812" name="AutoShape 22" descr="Number line model showing 5 hops of 1/4 each."/>
            <p:cNvSpPr>
              <a:spLocks noChangeArrowheads="1"/>
            </p:cNvSpPr>
            <p:nvPr/>
          </p:nvSpPr>
          <p:spPr bwMode="auto">
            <a:xfrm>
              <a:off x="1056" y="1248"/>
              <a:ext cx="624" cy="576"/>
            </a:xfrm>
            <a:prstGeom prst="curvedDownArrow">
              <a:avLst>
                <a:gd name="adj1" fmla="val 642"/>
                <a:gd name="adj2" fmla="val 22309"/>
                <a:gd name="adj3" fmla="val 35069"/>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75813" name="AutoShape 23" descr="Number line model showing five fourths divided into fourths. "/>
            <p:cNvSpPr>
              <a:spLocks noChangeArrowheads="1"/>
            </p:cNvSpPr>
            <p:nvPr/>
          </p:nvSpPr>
          <p:spPr bwMode="auto">
            <a:xfrm>
              <a:off x="1632" y="1248"/>
              <a:ext cx="576" cy="576"/>
            </a:xfrm>
            <a:prstGeom prst="curvedDownArrow">
              <a:avLst>
                <a:gd name="adj1" fmla="val 593"/>
                <a:gd name="adj2" fmla="val 20593"/>
                <a:gd name="adj3" fmla="val 35069"/>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75814" name="AutoShape 24" descr="Number line model showing 5 hops of 1/4 each."/>
            <p:cNvSpPr>
              <a:spLocks noChangeArrowheads="1"/>
            </p:cNvSpPr>
            <p:nvPr/>
          </p:nvSpPr>
          <p:spPr bwMode="auto">
            <a:xfrm>
              <a:off x="2160" y="1248"/>
              <a:ext cx="576" cy="576"/>
            </a:xfrm>
            <a:prstGeom prst="curvedDownArrow">
              <a:avLst>
                <a:gd name="adj1" fmla="val 593"/>
                <a:gd name="adj2" fmla="val 20593"/>
                <a:gd name="adj3" fmla="val 35069"/>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75815" name="AutoShape 25"/>
            <p:cNvSpPr>
              <a:spLocks noChangeArrowheads="1"/>
            </p:cNvSpPr>
            <p:nvPr/>
          </p:nvSpPr>
          <p:spPr bwMode="auto">
            <a:xfrm>
              <a:off x="2688" y="1248"/>
              <a:ext cx="576" cy="576"/>
            </a:xfrm>
            <a:prstGeom prst="curvedDownArrow">
              <a:avLst>
                <a:gd name="adj1" fmla="val 593"/>
                <a:gd name="adj2" fmla="val 20593"/>
                <a:gd name="adj3" fmla="val 35069"/>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pic>
        <p:nvPicPr>
          <p:cNvPr id="75791" name="Picture 39" descr="1/4 + 1/4 + 1/4 + 1/4 + 1/4 = 5/4"/>
          <p:cNvPicPr>
            <a:picLocks noChangeAspect="1" noChangeArrowheads="1"/>
          </p:cNvPicPr>
          <p:nvPr/>
        </p:nvPicPr>
        <p:blipFill>
          <a:blip r:embed="rId3" cstate="print"/>
          <a:srcRect/>
          <a:stretch>
            <a:fillRect/>
          </a:stretch>
        </p:blipFill>
        <p:spPr bwMode="auto">
          <a:xfrm>
            <a:off x="838200" y="4038600"/>
            <a:ext cx="4800600" cy="1054100"/>
          </a:xfrm>
          <a:prstGeom prst="rect">
            <a:avLst/>
          </a:prstGeom>
          <a:noFill/>
          <a:ln w="9525">
            <a:noFill/>
            <a:miter lim="800000"/>
            <a:headEnd/>
            <a:tailEnd/>
          </a:ln>
        </p:spPr>
      </p:pic>
      <p:sp>
        <p:nvSpPr>
          <p:cNvPr id="29" name="Slide Number Placeholder 4"/>
          <p:cNvSpPr txBox="1">
            <a:spLocks noGrp="1"/>
          </p:cNvSpPr>
          <p:nvPr/>
        </p:nvSpPr>
        <p:spPr>
          <a:xfrm>
            <a:off x="8486775" y="5257800"/>
            <a:ext cx="533400" cy="457200"/>
          </a:xfrm>
          <a:prstGeom prst="rect">
            <a:avLst/>
          </a:prstGeom>
          <a:noFill/>
        </p:spPr>
        <p:txBody>
          <a:bodyPr anchor="ctr"/>
          <a:lstStyle/>
          <a:p>
            <a:pPr algn="ctr" fontAlgn="auto">
              <a:spcBef>
                <a:spcPts val="0"/>
              </a:spcBef>
              <a:spcAft>
                <a:spcPts val="0"/>
              </a:spcAft>
              <a:defRPr/>
            </a:pPr>
            <a:fld id="{AD0CD06E-CE88-4A92-AD32-1A7503A9D3AE}" type="slidenum">
              <a:rPr lang="en-US" sz="1600">
                <a:solidFill>
                  <a:schemeClr val="tx1">
                    <a:tint val="75000"/>
                  </a:schemeClr>
                </a:solidFill>
                <a:latin typeface="+mj-lt"/>
                <a:cs typeface="+mn-cs"/>
              </a:rPr>
              <a:pPr algn="ctr" fontAlgn="auto">
                <a:spcBef>
                  <a:spcPts val="0"/>
                </a:spcBef>
                <a:spcAft>
                  <a:spcPts val="0"/>
                </a:spcAft>
                <a:defRPr/>
              </a:pPr>
              <a:t>19</a:t>
            </a:fld>
            <a:endParaRPr lang="en-US" sz="1600" dirty="0">
              <a:solidFill>
                <a:schemeClr val="tx1">
                  <a:tint val="75000"/>
                </a:schemeClr>
              </a:solidFill>
              <a:latin typeface="+mj-lt"/>
              <a:cs typeface="+mn-cs"/>
            </a:endParaRPr>
          </a:p>
        </p:txBody>
      </p:sp>
      <p:sp>
        <p:nvSpPr>
          <p:cNvPr id="30" name="Rectangle 33"/>
          <p:cNvSpPr>
            <a:spLocks noChangeArrowheads="1"/>
          </p:cNvSpPr>
          <p:nvPr/>
        </p:nvSpPr>
        <p:spPr bwMode="auto">
          <a:xfrm>
            <a:off x="381000" y="5562600"/>
            <a:ext cx="7369197" cy="338554"/>
          </a:xfrm>
          <a:prstGeom prst="rect">
            <a:avLst/>
          </a:prstGeom>
          <a:noFill/>
          <a:ln w="9525">
            <a:noFill/>
            <a:miter lim="800000"/>
            <a:headEnd/>
            <a:tailEnd/>
          </a:ln>
        </p:spPr>
        <p:txBody>
          <a:bodyPr wrap="none">
            <a:spAutoFit/>
          </a:bodyPr>
          <a:lstStyle/>
          <a:p>
            <a:r>
              <a:rPr lang="en-US" sz="1600" dirty="0" smtClean="0">
                <a:latin typeface="Calibri" pitchFamily="34" charset="0"/>
              </a:rPr>
              <a:t>3.NF.2.b., </a:t>
            </a:r>
            <a:r>
              <a:rPr lang="en-US" sz="1600" dirty="0">
                <a:latin typeface="Calibri" pitchFamily="34" charset="0"/>
              </a:rPr>
              <a:t>page </a:t>
            </a:r>
            <a:r>
              <a:rPr lang="en-US" sz="1600" dirty="0" smtClean="0">
                <a:latin typeface="Calibri" pitchFamily="34" charset="0"/>
              </a:rPr>
              <a:t>41 </a:t>
            </a:r>
            <a:r>
              <a:rPr lang="en-US" sz="1600" dirty="0">
                <a:latin typeface="Calibri" pitchFamily="34" charset="0"/>
              </a:rPr>
              <a:t>Massachusetts Curriculum Framework for Mathematics, March 2011</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dirty="0" smtClean="0"/>
              <a:t>Session Goal</a:t>
            </a:r>
          </a:p>
        </p:txBody>
      </p:sp>
      <p:sp>
        <p:nvSpPr>
          <p:cNvPr id="3" name="Content Placeholder 2"/>
          <p:cNvSpPr>
            <a:spLocks noGrp="1"/>
          </p:cNvSpPr>
          <p:nvPr>
            <p:ph idx="1"/>
          </p:nvPr>
        </p:nvSpPr>
        <p:spPr/>
        <p:txBody>
          <a:bodyPr rtlCol="0">
            <a:normAutofit/>
          </a:bodyPr>
          <a:lstStyle/>
          <a:p>
            <a:pPr marL="571500" indent="-571500" eaLnBrk="1" fontAlgn="auto" hangingPunct="1">
              <a:spcAft>
                <a:spcPts val="0"/>
              </a:spcAft>
              <a:buNone/>
              <a:defRPr/>
            </a:pPr>
            <a:r>
              <a:rPr lang="en-US" b="1" dirty="0" smtClean="0"/>
              <a:t>We will </a:t>
            </a:r>
            <a:r>
              <a:rPr lang="en-US" b="1" dirty="0" smtClean="0">
                <a:solidFill>
                  <a:schemeClr val="tx1">
                    <a:lumMod val="60000"/>
                    <a:lumOff val="40000"/>
                  </a:schemeClr>
                </a:solidFill>
              </a:rPr>
              <a:t>explore:</a:t>
            </a:r>
          </a:p>
          <a:p>
            <a:pPr marL="571500" indent="-571500" eaLnBrk="1" fontAlgn="auto" hangingPunct="1">
              <a:spcAft>
                <a:spcPts val="0"/>
              </a:spcAft>
              <a:defRPr/>
            </a:pPr>
            <a:r>
              <a:rPr lang="en-US" b="1" dirty="0" smtClean="0"/>
              <a:t>how the shifts in the 2011 Mathematics Curriculum Frameworks help to build conceptual knowledge of fractions</a:t>
            </a:r>
          </a:p>
          <a:p>
            <a:pPr marL="571500" indent="-571500" eaLnBrk="1" fontAlgn="auto" hangingPunct="1">
              <a:spcAft>
                <a:spcPts val="0"/>
              </a:spcAft>
              <a:defRPr/>
            </a:pPr>
            <a:r>
              <a:rPr lang="en-US" b="1" dirty="0" smtClean="0"/>
              <a:t>how these fraction concepts progress through the grades.</a:t>
            </a:r>
          </a:p>
        </p:txBody>
      </p:sp>
      <p:sp>
        <p:nvSpPr>
          <p:cNvPr id="4" name="Footer Placeholder 3"/>
          <p:cNvSpPr>
            <a:spLocks noGrp="1"/>
          </p:cNvSpPr>
          <p:nvPr>
            <p:ph type="ftr" sz="quarter" idx="11"/>
          </p:nvPr>
        </p:nvSpPr>
        <p:spPr/>
        <p:txBody>
          <a:bodyPr/>
          <a:lstStyle/>
          <a:p>
            <a:pPr>
              <a:defRPr/>
            </a:pPr>
            <a:r>
              <a:rPr lang="en-US"/>
              <a:t>Massachusetts Department of Elementary and Secondary Education</a:t>
            </a:r>
          </a:p>
        </p:txBody>
      </p:sp>
      <p:sp>
        <p:nvSpPr>
          <p:cNvPr id="5" name="Slide Number Placeholder 4"/>
          <p:cNvSpPr>
            <a:spLocks noGrp="1"/>
          </p:cNvSpPr>
          <p:nvPr>
            <p:ph type="sldNum" sz="quarter" idx="12"/>
          </p:nvPr>
        </p:nvSpPr>
        <p:spPr/>
        <p:txBody>
          <a:bodyPr/>
          <a:lstStyle/>
          <a:p>
            <a:pPr>
              <a:defRPr/>
            </a:pPr>
            <a:fld id="{9D284634-ED75-4C3C-9A76-1BAB9C5F517D}" type="slidenum">
              <a:rPr lang="en-US"/>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p:txBody>
          <a:bodyPr rtlCol="0">
            <a:normAutofit fontScale="90000"/>
          </a:bodyPr>
          <a:lstStyle/>
          <a:p>
            <a:pPr algn="ctr" eaLnBrk="1" fontAlgn="auto" hangingPunct="1">
              <a:spcAft>
                <a:spcPts val="0"/>
              </a:spcAft>
              <a:defRPr/>
            </a:pPr>
            <a:r>
              <a:rPr lang="en-US" sz="4000" dirty="0" smtClean="0"/>
              <a:t>3</a:t>
            </a:r>
            <a:r>
              <a:rPr lang="en-US" sz="4000" baseline="30000" dirty="0" smtClean="0"/>
              <a:t>rd</a:t>
            </a:r>
            <a:r>
              <a:rPr lang="en-US" sz="4000" dirty="0" smtClean="0"/>
              <a:t> Grade: The Importance of Specifying the Size of the Whole</a:t>
            </a:r>
          </a:p>
        </p:txBody>
      </p:sp>
      <p:grpSp>
        <p:nvGrpSpPr>
          <p:cNvPr id="2" name="Group 41" descr="Rectangle divided in half.  The half on the left is yellow.  Half of the half on the right is orange.  What fraction is represented by the yellow area?"/>
          <p:cNvGrpSpPr>
            <a:grpSpLocks/>
          </p:cNvGrpSpPr>
          <p:nvPr/>
        </p:nvGrpSpPr>
        <p:grpSpPr bwMode="auto">
          <a:xfrm>
            <a:off x="228600" y="1600200"/>
            <a:ext cx="3886200" cy="2438400"/>
            <a:chOff x="144" y="1008"/>
            <a:chExt cx="2448" cy="1536"/>
          </a:xfrm>
        </p:grpSpPr>
        <p:grpSp>
          <p:nvGrpSpPr>
            <p:cNvPr id="3" name="Group 33"/>
            <p:cNvGrpSpPr>
              <a:grpSpLocks/>
            </p:cNvGrpSpPr>
            <p:nvPr/>
          </p:nvGrpSpPr>
          <p:grpSpPr bwMode="auto">
            <a:xfrm>
              <a:off x="480" y="1968"/>
              <a:ext cx="1152" cy="576"/>
              <a:chOff x="480" y="1968"/>
              <a:chExt cx="1152" cy="576"/>
            </a:xfrm>
          </p:grpSpPr>
          <p:sp>
            <p:nvSpPr>
              <p:cNvPr id="71705" name="Line 3"/>
              <p:cNvSpPr>
                <a:spLocks noChangeShapeType="1"/>
              </p:cNvSpPr>
              <p:nvPr/>
            </p:nvSpPr>
            <p:spPr bwMode="auto">
              <a:xfrm flipV="1">
                <a:off x="1632" y="1968"/>
                <a:ext cx="0" cy="576"/>
              </a:xfrm>
              <a:prstGeom prst="line">
                <a:avLst/>
              </a:prstGeom>
              <a:noFill/>
              <a:ln w="9525">
                <a:solidFill>
                  <a:schemeClr val="tx1"/>
                </a:solidFill>
                <a:round/>
                <a:headEnd/>
                <a:tailEnd/>
              </a:ln>
            </p:spPr>
            <p:txBody>
              <a:bodyPr wrap="none" anchor="ctr"/>
              <a:lstStyle/>
              <a:p>
                <a:endParaRPr lang="en-US"/>
              </a:p>
            </p:txBody>
          </p:sp>
          <p:grpSp>
            <p:nvGrpSpPr>
              <p:cNvPr id="4" name="Group 4"/>
              <p:cNvGrpSpPr>
                <a:grpSpLocks/>
              </p:cNvGrpSpPr>
              <p:nvPr/>
            </p:nvGrpSpPr>
            <p:grpSpPr bwMode="auto">
              <a:xfrm>
                <a:off x="480" y="1968"/>
                <a:ext cx="1152" cy="576"/>
                <a:chOff x="192" y="816"/>
                <a:chExt cx="1152" cy="576"/>
              </a:xfrm>
            </p:grpSpPr>
            <p:sp>
              <p:nvSpPr>
                <p:cNvPr id="71712" name="Rectangle 5"/>
                <p:cNvSpPr>
                  <a:spLocks noChangeArrowheads="1"/>
                </p:cNvSpPr>
                <p:nvPr/>
              </p:nvSpPr>
              <p:spPr bwMode="auto">
                <a:xfrm>
                  <a:off x="192" y="816"/>
                  <a:ext cx="288" cy="576"/>
                </a:xfrm>
                <a:prstGeom prst="rect">
                  <a:avLst/>
                </a:prstGeom>
                <a:solidFill>
                  <a:srgbClr val="FFFF00"/>
                </a:solidFill>
                <a:ln w="9525">
                  <a:solidFill>
                    <a:schemeClr val="tx1"/>
                  </a:solidFill>
                  <a:miter lim="800000"/>
                  <a:headEnd/>
                  <a:tailEnd/>
                </a:ln>
              </p:spPr>
              <p:txBody>
                <a:bodyPr wrap="none" anchor="ctr"/>
                <a:lstStyle/>
                <a:p>
                  <a:endParaRPr lang="en-US">
                    <a:latin typeface="Calibri" pitchFamily="34" charset="0"/>
                  </a:endParaRPr>
                </a:p>
              </p:txBody>
            </p:sp>
            <p:sp>
              <p:nvSpPr>
                <p:cNvPr id="71713" name="Rectangle 6"/>
                <p:cNvSpPr>
                  <a:spLocks noChangeArrowheads="1"/>
                </p:cNvSpPr>
                <p:nvPr/>
              </p:nvSpPr>
              <p:spPr bwMode="auto">
                <a:xfrm>
                  <a:off x="480" y="816"/>
                  <a:ext cx="288" cy="576"/>
                </a:xfrm>
                <a:prstGeom prst="rect">
                  <a:avLst/>
                </a:prstGeom>
                <a:solidFill>
                  <a:srgbClr val="FFFF00"/>
                </a:solidFill>
                <a:ln w="9525">
                  <a:noFill/>
                  <a:miter lim="800000"/>
                  <a:headEnd/>
                  <a:tailEnd/>
                </a:ln>
              </p:spPr>
              <p:txBody>
                <a:bodyPr wrap="none" anchor="ctr"/>
                <a:lstStyle/>
                <a:p>
                  <a:endParaRPr lang="en-US">
                    <a:latin typeface="Calibri" pitchFamily="34" charset="0"/>
                  </a:endParaRPr>
                </a:p>
              </p:txBody>
            </p:sp>
            <p:sp>
              <p:nvSpPr>
                <p:cNvPr id="71714" name="Rectangle 7"/>
                <p:cNvSpPr>
                  <a:spLocks noChangeArrowheads="1"/>
                </p:cNvSpPr>
                <p:nvPr/>
              </p:nvSpPr>
              <p:spPr bwMode="auto">
                <a:xfrm>
                  <a:off x="768" y="816"/>
                  <a:ext cx="288" cy="576"/>
                </a:xfrm>
                <a:prstGeom prst="rect">
                  <a:avLst/>
                </a:prstGeom>
                <a:solidFill>
                  <a:srgbClr val="FFFF00"/>
                </a:solidFill>
                <a:ln w="9525">
                  <a:noFill/>
                  <a:miter lim="800000"/>
                  <a:headEnd/>
                  <a:tailEnd/>
                </a:ln>
              </p:spPr>
              <p:txBody>
                <a:bodyPr wrap="none" anchor="ctr"/>
                <a:lstStyle/>
                <a:p>
                  <a:endParaRPr lang="en-US">
                    <a:latin typeface="Calibri" pitchFamily="34" charset="0"/>
                  </a:endParaRPr>
                </a:p>
              </p:txBody>
            </p:sp>
            <p:sp>
              <p:nvSpPr>
                <p:cNvPr id="71715" name="Rectangle 8"/>
                <p:cNvSpPr>
                  <a:spLocks noChangeArrowheads="1"/>
                </p:cNvSpPr>
                <p:nvPr/>
              </p:nvSpPr>
              <p:spPr bwMode="auto">
                <a:xfrm>
                  <a:off x="1056" y="816"/>
                  <a:ext cx="288" cy="576"/>
                </a:xfrm>
                <a:prstGeom prst="rect">
                  <a:avLst/>
                </a:prstGeom>
                <a:solidFill>
                  <a:schemeClr val="accent1"/>
                </a:solidFill>
                <a:ln w="9525">
                  <a:noFill/>
                  <a:miter lim="800000"/>
                  <a:headEnd/>
                  <a:tailEnd/>
                </a:ln>
              </p:spPr>
              <p:txBody>
                <a:bodyPr wrap="none" anchor="ctr"/>
                <a:lstStyle/>
                <a:p>
                  <a:endParaRPr lang="en-US">
                    <a:latin typeface="Calibri" pitchFamily="34" charset="0"/>
                  </a:endParaRPr>
                </a:p>
              </p:txBody>
            </p:sp>
          </p:grpSp>
          <p:sp>
            <p:nvSpPr>
              <p:cNvPr id="71707" name="Line 9"/>
              <p:cNvSpPr>
                <a:spLocks noChangeShapeType="1"/>
              </p:cNvSpPr>
              <p:nvPr/>
            </p:nvSpPr>
            <p:spPr bwMode="auto">
              <a:xfrm flipV="1">
                <a:off x="480" y="1968"/>
                <a:ext cx="0" cy="576"/>
              </a:xfrm>
              <a:prstGeom prst="line">
                <a:avLst/>
              </a:prstGeom>
              <a:noFill/>
              <a:ln w="9525">
                <a:solidFill>
                  <a:schemeClr val="tx1"/>
                </a:solidFill>
                <a:round/>
                <a:headEnd/>
                <a:tailEnd/>
              </a:ln>
            </p:spPr>
            <p:txBody>
              <a:bodyPr wrap="none" anchor="ctr"/>
              <a:lstStyle/>
              <a:p>
                <a:endParaRPr lang="en-US"/>
              </a:p>
            </p:txBody>
          </p:sp>
          <p:grpSp>
            <p:nvGrpSpPr>
              <p:cNvPr id="5" name="Group 10"/>
              <p:cNvGrpSpPr>
                <a:grpSpLocks/>
              </p:cNvGrpSpPr>
              <p:nvPr/>
            </p:nvGrpSpPr>
            <p:grpSpPr bwMode="auto">
              <a:xfrm>
                <a:off x="480" y="1968"/>
                <a:ext cx="1152" cy="576"/>
                <a:chOff x="192" y="816"/>
                <a:chExt cx="1152" cy="576"/>
              </a:xfrm>
            </p:grpSpPr>
            <p:sp>
              <p:nvSpPr>
                <p:cNvPr id="71709" name="Line 11"/>
                <p:cNvSpPr>
                  <a:spLocks noChangeShapeType="1"/>
                </p:cNvSpPr>
                <p:nvPr/>
              </p:nvSpPr>
              <p:spPr bwMode="auto">
                <a:xfrm>
                  <a:off x="192" y="1392"/>
                  <a:ext cx="1152" cy="0"/>
                </a:xfrm>
                <a:prstGeom prst="line">
                  <a:avLst/>
                </a:prstGeom>
                <a:noFill/>
                <a:ln w="9525">
                  <a:solidFill>
                    <a:schemeClr val="tx1"/>
                  </a:solidFill>
                  <a:round/>
                  <a:headEnd/>
                  <a:tailEnd/>
                </a:ln>
              </p:spPr>
              <p:txBody>
                <a:bodyPr wrap="none" anchor="ctr"/>
                <a:lstStyle/>
                <a:p>
                  <a:endParaRPr lang="en-US"/>
                </a:p>
              </p:txBody>
            </p:sp>
            <p:sp>
              <p:nvSpPr>
                <p:cNvPr id="71710" name="Line 12"/>
                <p:cNvSpPr>
                  <a:spLocks noChangeShapeType="1"/>
                </p:cNvSpPr>
                <p:nvPr/>
              </p:nvSpPr>
              <p:spPr bwMode="auto">
                <a:xfrm flipH="1">
                  <a:off x="192" y="816"/>
                  <a:ext cx="1152" cy="0"/>
                </a:xfrm>
                <a:prstGeom prst="line">
                  <a:avLst/>
                </a:prstGeom>
                <a:noFill/>
                <a:ln w="9525">
                  <a:solidFill>
                    <a:schemeClr val="tx1"/>
                  </a:solidFill>
                  <a:round/>
                  <a:headEnd/>
                  <a:tailEnd/>
                </a:ln>
              </p:spPr>
              <p:txBody>
                <a:bodyPr wrap="none" anchor="ctr"/>
                <a:lstStyle/>
                <a:p>
                  <a:endParaRPr lang="en-US"/>
                </a:p>
              </p:txBody>
            </p:sp>
            <p:sp>
              <p:nvSpPr>
                <p:cNvPr id="71711" name="Line 13"/>
                <p:cNvSpPr>
                  <a:spLocks noChangeShapeType="1"/>
                </p:cNvSpPr>
                <p:nvPr/>
              </p:nvSpPr>
              <p:spPr bwMode="auto">
                <a:xfrm flipV="1">
                  <a:off x="768" y="816"/>
                  <a:ext cx="0" cy="576"/>
                </a:xfrm>
                <a:prstGeom prst="line">
                  <a:avLst/>
                </a:prstGeom>
                <a:noFill/>
                <a:ln w="9525">
                  <a:solidFill>
                    <a:schemeClr val="tx1"/>
                  </a:solidFill>
                  <a:round/>
                  <a:headEnd/>
                  <a:tailEnd/>
                </a:ln>
              </p:spPr>
              <p:txBody>
                <a:bodyPr wrap="none" anchor="ctr"/>
                <a:lstStyle/>
                <a:p>
                  <a:endParaRPr lang="en-US"/>
                </a:p>
              </p:txBody>
            </p:sp>
          </p:grpSp>
        </p:grpSp>
        <p:sp>
          <p:nvSpPr>
            <p:cNvPr id="71704" name="Text Box 18"/>
            <p:cNvSpPr txBox="1">
              <a:spLocks noChangeArrowheads="1"/>
            </p:cNvSpPr>
            <p:nvPr/>
          </p:nvSpPr>
          <p:spPr bwMode="auto">
            <a:xfrm>
              <a:off x="144" y="1008"/>
              <a:ext cx="2448" cy="442"/>
            </a:xfrm>
            <a:prstGeom prst="rect">
              <a:avLst/>
            </a:prstGeom>
            <a:noFill/>
            <a:ln w="9525">
              <a:noFill/>
              <a:miter lim="800000"/>
              <a:headEnd/>
              <a:tailEnd/>
            </a:ln>
          </p:spPr>
          <p:txBody>
            <a:bodyPr>
              <a:spAutoFit/>
            </a:bodyPr>
            <a:lstStyle/>
            <a:p>
              <a:r>
                <a:rPr lang="en-US" sz="2000" dirty="0" smtClean="0">
                  <a:latin typeface="Calibri" pitchFamily="34" charset="0"/>
                </a:rPr>
                <a:t>Example 1: What </a:t>
              </a:r>
              <a:r>
                <a:rPr lang="en-US" sz="2000" dirty="0">
                  <a:latin typeface="Calibri" pitchFamily="34" charset="0"/>
                </a:rPr>
                <a:t>fraction is represented by the </a:t>
              </a:r>
              <a:r>
                <a:rPr lang="en-US" sz="2000" dirty="0" smtClean="0">
                  <a:latin typeface="Calibri" pitchFamily="34" charset="0"/>
                </a:rPr>
                <a:t>yellow </a:t>
              </a:r>
              <a:r>
                <a:rPr lang="en-US" sz="2000" dirty="0">
                  <a:latin typeface="Calibri" pitchFamily="34" charset="0"/>
                </a:rPr>
                <a:t>area?</a:t>
              </a:r>
            </a:p>
          </p:txBody>
        </p:sp>
      </p:grpSp>
      <p:sp>
        <p:nvSpPr>
          <p:cNvPr id="71686" name="Text Box 21"/>
          <p:cNvSpPr txBox="1">
            <a:spLocks noChangeArrowheads="1"/>
          </p:cNvSpPr>
          <p:nvPr/>
        </p:nvSpPr>
        <p:spPr bwMode="auto">
          <a:xfrm>
            <a:off x="0" y="5943600"/>
            <a:ext cx="5791200" cy="923330"/>
          </a:xfrm>
          <a:prstGeom prst="rect">
            <a:avLst/>
          </a:prstGeom>
          <a:noFill/>
          <a:ln w="9525">
            <a:noFill/>
            <a:miter lim="800000"/>
            <a:headEnd/>
            <a:tailEnd/>
          </a:ln>
        </p:spPr>
        <p:txBody>
          <a:bodyPr wrap="square">
            <a:spAutoFit/>
          </a:bodyPr>
          <a:lstStyle/>
          <a:p>
            <a:pPr algn="ctr"/>
            <a:r>
              <a:rPr lang="en-US" dirty="0">
                <a:latin typeface="Calibri" pitchFamily="34" charset="0"/>
              </a:rPr>
              <a:t>3-5 Number and Operations--Fractions </a:t>
            </a:r>
            <a:r>
              <a:rPr lang="en-US" dirty="0">
                <a:latin typeface="Calibri" pitchFamily="34" charset="0"/>
                <a:hlinkClick r:id="rId3" tooltip="http://ime.math.arizona.edu/progressions/"/>
              </a:rPr>
              <a:t>http://ime.math.arizona.edu/progressions</a:t>
            </a:r>
            <a:r>
              <a:rPr lang="en-US" dirty="0">
                <a:latin typeface="Calibri" pitchFamily="34" charset="0"/>
              </a:rPr>
              <a:t> </a:t>
            </a:r>
          </a:p>
          <a:p>
            <a:pPr algn="ctr"/>
            <a:r>
              <a:rPr lang="en-US" dirty="0">
                <a:latin typeface="Calibri" pitchFamily="34" charset="0"/>
              </a:rPr>
              <a:t>Project Director: Bill McCallum</a:t>
            </a:r>
          </a:p>
        </p:txBody>
      </p:sp>
      <p:sp>
        <p:nvSpPr>
          <p:cNvPr id="25" name="Slide Number Placeholder 4"/>
          <p:cNvSpPr txBox="1">
            <a:spLocks noGrp="1"/>
          </p:cNvSpPr>
          <p:nvPr/>
        </p:nvSpPr>
        <p:spPr>
          <a:xfrm>
            <a:off x="8486775" y="5257800"/>
            <a:ext cx="533400" cy="457200"/>
          </a:xfrm>
          <a:prstGeom prst="rect">
            <a:avLst/>
          </a:prstGeom>
          <a:noFill/>
        </p:spPr>
        <p:txBody>
          <a:bodyPr anchor="ctr"/>
          <a:lstStyle/>
          <a:p>
            <a:pPr algn="ctr" fontAlgn="auto">
              <a:spcBef>
                <a:spcPts val="0"/>
              </a:spcBef>
              <a:spcAft>
                <a:spcPts val="0"/>
              </a:spcAft>
              <a:defRPr/>
            </a:pPr>
            <a:fld id="{D53EAA30-1B1E-4FBD-8643-83AD92B17D50}" type="slidenum">
              <a:rPr lang="en-US" sz="1600">
                <a:solidFill>
                  <a:schemeClr val="tx1">
                    <a:tint val="75000"/>
                  </a:schemeClr>
                </a:solidFill>
                <a:latin typeface="+mj-lt"/>
                <a:cs typeface="+mn-cs"/>
              </a:rPr>
              <a:pPr algn="ctr" fontAlgn="auto">
                <a:spcBef>
                  <a:spcPts val="0"/>
                </a:spcBef>
                <a:spcAft>
                  <a:spcPts val="0"/>
                </a:spcAft>
                <a:defRPr/>
              </a:pPr>
              <a:t>20</a:t>
            </a:fld>
            <a:endParaRPr lang="en-US" sz="1600" dirty="0">
              <a:solidFill>
                <a:schemeClr val="tx1">
                  <a:tint val="75000"/>
                </a:schemeClr>
              </a:solidFill>
              <a:latin typeface="+mj-lt"/>
              <a:cs typeface="+mn-cs"/>
            </a:endParaRPr>
          </a:p>
        </p:txBody>
      </p:sp>
      <p:sp>
        <p:nvSpPr>
          <p:cNvPr id="26" name="Rectangle 33"/>
          <p:cNvSpPr>
            <a:spLocks noChangeArrowheads="1"/>
          </p:cNvSpPr>
          <p:nvPr/>
        </p:nvSpPr>
        <p:spPr bwMode="auto">
          <a:xfrm>
            <a:off x="381000" y="5562600"/>
            <a:ext cx="8414355" cy="338554"/>
          </a:xfrm>
          <a:prstGeom prst="rect">
            <a:avLst/>
          </a:prstGeom>
          <a:noFill/>
          <a:ln w="9525">
            <a:noFill/>
            <a:miter lim="800000"/>
            <a:headEnd/>
            <a:tailEnd/>
          </a:ln>
        </p:spPr>
        <p:txBody>
          <a:bodyPr wrap="none">
            <a:spAutoFit/>
          </a:bodyPr>
          <a:lstStyle/>
          <a:p>
            <a:r>
              <a:rPr lang="en-US" sz="1600" dirty="0" smtClean="0">
                <a:latin typeface="Calibri" pitchFamily="34" charset="0"/>
              </a:rPr>
              <a:t>3.NF.3.d., </a:t>
            </a:r>
            <a:r>
              <a:rPr lang="en-US" sz="1600" dirty="0">
                <a:latin typeface="Calibri" pitchFamily="34" charset="0"/>
              </a:rPr>
              <a:t>page </a:t>
            </a:r>
            <a:r>
              <a:rPr lang="en-US" sz="1600" dirty="0" smtClean="0">
                <a:latin typeface="Calibri" pitchFamily="34" charset="0"/>
              </a:rPr>
              <a:t>41, MP 7, p.16 </a:t>
            </a:r>
            <a:r>
              <a:rPr lang="en-US" sz="1600" dirty="0">
                <a:latin typeface="Calibri" pitchFamily="34" charset="0"/>
              </a:rPr>
              <a:t>Massachusetts Curriculum Framework for Mathematics, March 2011</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p:txBody>
          <a:bodyPr rtlCol="0">
            <a:normAutofit fontScale="90000"/>
          </a:bodyPr>
          <a:lstStyle/>
          <a:p>
            <a:pPr algn="ctr" eaLnBrk="1" fontAlgn="auto" hangingPunct="1">
              <a:spcAft>
                <a:spcPts val="0"/>
              </a:spcAft>
              <a:defRPr/>
            </a:pPr>
            <a:r>
              <a:rPr lang="en-US" sz="4000" dirty="0" smtClean="0"/>
              <a:t>3</a:t>
            </a:r>
            <a:r>
              <a:rPr lang="en-US" sz="4000" baseline="30000" dirty="0" smtClean="0"/>
              <a:t>rd</a:t>
            </a:r>
            <a:r>
              <a:rPr lang="en-US" sz="4000" dirty="0" smtClean="0"/>
              <a:t> Grade: The Importance of Specifying the Size of the Whole</a:t>
            </a:r>
          </a:p>
        </p:txBody>
      </p:sp>
      <p:sp>
        <p:nvSpPr>
          <p:cNvPr id="27654" name="Text Box 14"/>
          <p:cNvSpPr txBox="1">
            <a:spLocks noChangeArrowheads="1"/>
          </p:cNvSpPr>
          <p:nvPr/>
        </p:nvSpPr>
        <p:spPr bwMode="auto">
          <a:xfrm>
            <a:off x="457200" y="4343400"/>
            <a:ext cx="2514600" cy="457200"/>
          </a:xfrm>
          <a:prstGeom prst="rect">
            <a:avLst/>
          </a:prstGeom>
          <a:noFill/>
          <a:ln w="9525">
            <a:noFill/>
            <a:miter lim="800000"/>
            <a:headEnd/>
            <a:tailEnd/>
          </a:ln>
        </p:spPr>
        <p:txBody>
          <a:bodyPr>
            <a:spAutoFit/>
          </a:bodyPr>
          <a:lstStyle/>
          <a:p>
            <a:pPr algn="ctr"/>
            <a:r>
              <a:rPr lang="en-US" sz="2400" dirty="0">
                <a:latin typeface="Calibri" pitchFamily="34" charset="0"/>
              </a:rPr>
              <a:t>Is this ¾ or 1 ½? </a:t>
            </a:r>
          </a:p>
        </p:txBody>
      </p:sp>
      <p:grpSp>
        <p:nvGrpSpPr>
          <p:cNvPr id="2" name="Group 41" descr="Rectangle divided in half.  The half on the left is yellow.  Half of the half on the right is orange.  What fraction is represented by the yellow area?"/>
          <p:cNvGrpSpPr>
            <a:grpSpLocks/>
          </p:cNvGrpSpPr>
          <p:nvPr/>
        </p:nvGrpSpPr>
        <p:grpSpPr bwMode="auto">
          <a:xfrm>
            <a:off x="228600" y="1600200"/>
            <a:ext cx="3886200" cy="2438400"/>
            <a:chOff x="144" y="1008"/>
            <a:chExt cx="2448" cy="1536"/>
          </a:xfrm>
        </p:grpSpPr>
        <p:grpSp>
          <p:nvGrpSpPr>
            <p:cNvPr id="3" name="Group 33"/>
            <p:cNvGrpSpPr>
              <a:grpSpLocks/>
            </p:cNvGrpSpPr>
            <p:nvPr/>
          </p:nvGrpSpPr>
          <p:grpSpPr bwMode="auto">
            <a:xfrm>
              <a:off x="480" y="1968"/>
              <a:ext cx="1152" cy="576"/>
              <a:chOff x="480" y="1968"/>
              <a:chExt cx="1152" cy="576"/>
            </a:xfrm>
          </p:grpSpPr>
          <p:sp>
            <p:nvSpPr>
              <p:cNvPr id="71705" name="Line 3"/>
              <p:cNvSpPr>
                <a:spLocks noChangeShapeType="1"/>
              </p:cNvSpPr>
              <p:nvPr/>
            </p:nvSpPr>
            <p:spPr bwMode="auto">
              <a:xfrm flipV="1">
                <a:off x="1632" y="1968"/>
                <a:ext cx="0" cy="576"/>
              </a:xfrm>
              <a:prstGeom prst="line">
                <a:avLst/>
              </a:prstGeom>
              <a:noFill/>
              <a:ln w="9525">
                <a:solidFill>
                  <a:schemeClr val="tx1"/>
                </a:solidFill>
                <a:round/>
                <a:headEnd/>
                <a:tailEnd/>
              </a:ln>
            </p:spPr>
            <p:txBody>
              <a:bodyPr wrap="none" anchor="ctr"/>
              <a:lstStyle/>
              <a:p>
                <a:endParaRPr lang="en-US"/>
              </a:p>
            </p:txBody>
          </p:sp>
          <p:grpSp>
            <p:nvGrpSpPr>
              <p:cNvPr id="4" name="Group 4"/>
              <p:cNvGrpSpPr>
                <a:grpSpLocks/>
              </p:cNvGrpSpPr>
              <p:nvPr/>
            </p:nvGrpSpPr>
            <p:grpSpPr bwMode="auto">
              <a:xfrm>
                <a:off x="480" y="1968"/>
                <a:ext cx="1152" cy="576"/>
                <a:chOff x="192" y="816"/>
                <a:chExt cx="1152" cy="576"/>
              </a:xfrm>
            </p:grpSpPr>
            <p:sp>
              <p:nvSpPr>
                <p:cNvPr id="71712" name="Rectangle 5"/>
                <p:cNvSpPr>
                  <a:spLocks noChangeArrowheads="1"/>
                </p:cNvSpPr>
                <p:nvPr/>
              </p:nvSpPr>
              <p:spPr bwMode="auto">
                <a:xfrm>
                  <a:off x="192" y="816"/>
                  <a:ext cx="288" cy="576"/>
                </a:xfrm>
                <a:prstGeom prst="rect">
                  <a:avLst/>
                </a:prstGeom>
                <a:solidFill>
                  <a:srgbClr val="FFFF00"/>
                </a:solidFill>
                <a:ln w="9525">
                  <a:solidFill>
                    <a:schemeClr val="tx1"/>
                  </a:solidFill>
                  <a:miter lim="800000"/>
                  <a:headEnd/>
                  <a:tailEnd/>
                </a:ln>
              </p:spPr>
              <p:txBody>
                <a:bodyPr wrap="none" anchor="ctr"/>
                <a:lstStyle/>
                <a:p>
                  <a:endParaRPr lang="en-US">
                    <a:latin typeface="Calibri" pitchFamily="34" charset="0"/>
                  </a:endParaRPr>
                </a:p>
              </p:txBody>
            </p:sp>
            <p:sp>
              <p:nvSpPr>
                <p:cNvPr id="71713" name="Rectangle 6"/>
                <p:cNvSpPr>
                  <a:spLocks noChangeArrowheads="1"/>
                </p:cNvSpPr>
                <p:nvPr/>
              </p:nvSpPr>
              <p:spPr bwMode="auto">
                <a:xfrm>
                  <a:off x="480" y="816"/>
                  <a:ext cx="288" cy="576"/>
                </a:xfrm>
                <a:prstGeom prst="rect">
                  <a:avLst/>
                </a:prstGeom>
                <a:solidFill>
                  <a:srgbClr val="FFFF00"/>
                </a:solidFill>
                <a:ln w="9525">
                  <a:noFill/>
                  <a:miter lim="800000"/>
                  <a:headEnd/>
                  <a:tailEnd/>
                </a:ln>
              </p:spPr>
              <p:txBody>
                <a:bodyPr wrap="none" anchor="ctr"/>
                <a:lstStyle/>
                <a:p>
                  <a:endParaRPr lang="en-US">
                    <a:latin typeface="Calibri" pitchFamily="34" charset="0"/>
                  </a:endParaRPr>
                </a:p>
              </p:txBody>
            </p:sp>
            <p:sp>
              <p:nvSpPr>
                <p:cNvPr id="71714" name="Rectangle 7"/>
                <p:cNvSpPr>
                  <a:spLocks noChangeArrowheads="1"/>
                </p:cNvSpPr>
                <p:nvPr/>
              </p:nvSpPr>
              <p:spPr bwMode="auto">
                <a:xfrm>
                  <a:off x="768" y="816"/>
                  <a:ext cx="288" cy="576"/>
                </a:xfrm>
                <a:prstGeom prst="rect">
                  <a:avLst/>
                </a:prstGeom>
                <a:solidFill>
                  <a:srgbClr val="FFFF00"/>
                </a:solidFill>
                <a:ln w="9525">
                  <a:noFill/>
                  <a:miter lim="800000"/>
                  <a:headEnd/>
                  <a:tailEnd/>
                </a:ln>
              </p:spPr>
              <p:txBody>
                <a:bodyPr wrap="none" anchor="ctr"/>
                <a:lstStyle/>
                <a:p>
                  <a:endParaRPr lang="en-US">
                    <a:latin typeface="Calibri" pitchFamily="34" charset="0"/>
                  </a:endParaRPr>
                </a:p>
              </p:txBody>
            </p:sp>
            <p:sp>
              <p:nvSpPr>
                <p:cNvPr id="71715" name="Rectangle 8"/>
                <p:cNvSpPr>
                  <a:spLocks noChangeArrowheads="1"/>
                </p:cNvSpPr>
                <p:nvPr/>
              </p:nvSpPr>
              <p:spPr bwMode="auto">
                <a:xfrm>
                  <a:off x="1056" y="816"/>
                  <a:ext cx="288" cy="576"/>
                </a:xfrm>
                <a:prstGeom prst="rect">
                  <a:avLst/>
                </a:prstGeom>
                <a:solidFill>
                  <a:schemeClr val="accent1"/>
                </a:solidFill>
                <a:ln w="9525">
                  <a:noFill/>
                  <a:miter lim="800000"/>
                  <a:headEnd/>
                  <a:tailEnd/>
                </a:ln>
              </p:spPr>
              <p:txBody>
                <a:bodyPr wrap="none" anchor="ctr"/>
                <a:lstStyle/>
                <a:p>
                  <a:endParaRPr lang="en-US">
                    <a:latin typeface="Calibri" pitchFamily="34" charset="0"/>
                  </a:endParaRPr>
                </a:p>
              </p:txBody>
            </p:sp>
          </p:grpSp>
          <p:sp>
            <p:nvSpPr>
              <p:cNvPr id="71707" name="Line 9"/>
              <p:cNvSpPr>
                <a:spLocks noChangeShapeType="1"/>
              </p:cNvSpPr>
              <p:nvPr/>
            </p:nvSpPr>
            <p:spPr bwMode="auto">
              <a:xfrm flipV="1">
                <a:off x="480" y="1968"/>
                <a:ext cx="0" cy="576"/>
              </a:xfrm>
              <a:prstGeom prst="line">
                <a:avLst/>
              </a:prstGeom>
              <a:noFill/>
              <a:ln w="9525">
                <a:solidFill>
                  <a:schemeClr val="tx1"/>
                </a:solidFill>
                <a:round/>
                <a:headEnd/>
                <a:tailEnd/>
              </a:ln>
            </p:spPr>
            <p:txBody>
              <a:bodyPr wrap="none" anchor="ctr"/>
              <a:lstStyle/>
              <a:p>
                <a:endParaRPr lang="en-US"/>
              </a:p>
            </p:txBody>
          </p:sp>
          <p:grpSp>
            <p:nvGrpSpPr>
              <p:cNvPr id="5" name="Group 10"/>
              <p:cNvGrpSpPr>
                <a:grpSpLocks/>
              </p:cNvGrpSpPr>
              <p:nvPr/>
            </p:nvGrpSpPr>
            <p:grpSpPr bwMode="auto">
              <a:xfrm>
                <a:off x="480" y="1968"/>
                <a:ext cx="1152" cy="576"/>
                <a:chOff x="192" y="816"/>
                <a:chExt cx="1152" cy="576"/>
              </a:xfrm>
            </p:grpSpPr>
            <p:sp>
              <p:nvSpPr>
                <p:cNvPr id="71709" name="Line 11"/>
                <p:cNvSpPr>
                  <a:spLocks noChangeShapeType="1"/>
                </p:cNvSpPr>
                <p:nvPr/>
              </p:nvSpPr>
              <p:spPr bwMode="auto">
                <a:xfrm>
                  <a:off x="192" y="1392"/>
                  <a:ext cx="1152" cy="0"/>
                </a:xfrm>
                <a:prstGeom prst="line">
                  <a:avLst/>
                </a:prstGeom>
                <a:noFill/>
                <a:ln w="9525">
                  <a:solidFill>
                    <a:schemeClr val="tx1"/>
                  </a:solidFill>
                  <a:round/>
                  <a:headEnd/>
                  <a:tailEnd/>
                </a:ln>
              </p:spPr>
              <p:txBody>
                <a:bodyPr wrap="none" anchor="ctr"/>
                <a:lstStyle/>
                <a:p>
                  <a:endParaRPr lang="en-US"/>
                </a:p>
              </p:txBody>
            </p:sp>
            <p:sp>
              <p:nvSpPr>
                <p:cNvPr id="71710" name="Line 12"/>
                <p:cNvSpPr>
                  <a:spLocks noChangeShapeType="1"/>
                </p:cNvSpPr>
                <p:nvPr/>
              </p:nvSpPr>
              <p:spPr bwMode="auto">
                <a:xfrm flipH="1">
                  <a:off x="192" y="816"/>
                  <a:ext cx="1152" cy="0"/>
                </a:xfrm>
                <a:prstGeom prst="line">
                  <a:avLst/>
                </a:prstGeom>
                <a:noFill/>
                <a:ln w="9525">
                  <a:solidFill>
                    <a:schemeClr val="tx1"/>
                  </a:solidFill>
                  <a:round/>
                  <a:headEnd/>
                  <a:tailEnd/>
                </a:ln>
              </p:spPr>
              <p:txBody>
                <a:bodyPr wrap="none" anchor="ctr"/>
                <a:lstStyle/>
                <a:p>
                  <a:endParaRPr lang="en-US"/>
                </a:p>
              </p:txBody>
            </p:sp>
            <p:sp>
              <p:nvSpPr>
                <p:cNvPr id="71711" name="Line 13"/>
                <p:cNvSpPr>
                  <a:spLocks noChangeShapeType="1"/>
                </p:cNvSpPr>
                <p:nvPr/>
              </p:nvSpPr>
              <p:spPr bwMode="auto">
                <a:xfrm flipV="1">
                  <a:off x="768" y="816"/>
                  <a:ext cx="0" cy="576"/>
                </a:xfrm>
                <a:prstGeom prst="line">
                  <a:avLst/>
                </a:prstGeom>
                <a:noFill/>
                <a:ln w="9525">
                  <a:solidFill>
                    <a:schemeClr val="tx1"/>
                  </a:solidFill>
                  <a:round/>
                  <a:headEnd/>
                  <a:tailEnd/>
                </a:ln>
              </p:spPr>
              <p:txBody>
                <a:bodyPr wrap="none" anchor="ctr"/>
                <a:lstStyle/>
                <a:p>
                  <a:endParaRPr lang="en-US"/>
                </a:p>
              </p:txBody>
            </p:sp>
          </p:grpSp>
        </p:grpSp>
        <p:sp>
          <p:nvSpPr>
            <p:cNvPr id="71704" name="Text Box 18"/>
            <p:cNvSpPr txBox="1">
              <a:spLocks noChangeArrowheads="1"/>
            </p:cNvSpPr>
            <p:nvPr/>
          </p:nvSpPr>
          <p:spPr bwMode="auto">
            <a:xfrm>
              <a:off x="144" y="1008"/>
              <a:ext cx="2448" cy="442"/>
            </a:xfrm>
            <a:prstGeom prst="rect">
              <a:avLst/>
            </a:prstGeom>
            <a:noFill/>
            <a:ln w="9525">
              <a:noFill/>
              <a:miter lim="800000"/>
              <a:headEnd/>
              <a:tailEnd/>
            </a:ln>
          </p:spPr>
          <p:txBody>
            <a:bodyPr>
              <a:spAutoFit/>
            </a:bodyPr>
            <a:lstStyle/>
            <a:p>
              <a:r>
                <a:rPr lang="en-US" sz="2000" dirty="0" smtClean="0">
                  <a:latin typeface="Calibri" pitchFamily="34" charset="0"/>
                </a:rPr>
                <a:t>Example 1: What </a:t>
              </a:r>
              <a:r>
                <a:rPr lang="en-US" sz="2000" dirty="0">
                  <a:latin typeface="Calibri" pitchFamily="34" charset="0"/>
                </a:rPr>
                <a:t>fraction is represented by the </a:t>
              </a:r>
              <a:r>
                <a:rPr lang="en-US" sz="2000" dirty="0" smtClean="0">
                  <a:latin typeface="Calibri" pitchFamily="34" charset="0"/>
                </a:rPr>
                <a:t>yellow </a:t>
              </a:r>
              <a:r>
                <a:rPr lang="en-US" sz="2000" dirty="0">
                  <a:latin typeface="Calibri" pitchFamily="34" charset="0"/>
                </a:rPr>
                <a:t>area?</a:t>
              </a:r>
            </a:p>
          </p:txBody>
        </p:sp>
      </p:grpSp>
      <p:sp>
        <p:nvSpPr>
          <p:cNvPr id="71686" name="Text Box 21"/>
          <p:cNvSpPr txBox="1">
            <a:spLocks noChangeArrowheads="1"/>
          </p:cNvSpPr>
          <p:nvPr/>
        </p:nvSpPr>
        <p:spPr bwMode="auto">
          <a:xfrm>
            <a:off x="0" y="5943600"/>
            <a:ext cx="5791200" cy="923330"/>
          </a:xfrm>
          <a:prstGeom prst="rect">
            <a:avLst/>
          </a:prstGeom>
          <a:noFill/>
          <a:ln w="9525">
            <a:noFill/>
            <a:miter lim="800000"/>
            <a:headEnd/>
            <a:tailEnd/>
          </a:ln>
        </p:spPr>
        <p:txBody>
          <a:bodyPr wrap="square">
            <a:spAutoFit/>
          </a:bodyPr>
          <a:lstStyle/>
          <a:p>
            <a:pPr algn="ctr"/>
            <a:r>
              <a:rPr lang="en-US" dirty="0">
                <a:latin typeface="Calibri" pitchFamily="34" charset="0"/>
              </a:rPr>
              <a:t>3-5 Number and Operations--Fractions </a:t>
            </a:r>
            <a:r>
              <a:rPr lang="en-US" dirty="0">
                <a:latin typeface="Calibri" pitchFamily="34" charset="0"/>
                <a:hlinkClick r:id="rId3" tooltip="http://ime.math.arizona.edu/progressions/"/>
              </a:rPr>
              <a:t>http://ime.math.arizona.edu/progressions</a:t>
            </a:r>
            <a:r>
              <a:rPr lang="en-US" dirty="0">
                <a:latin typeface="Calibri" pitchFamily="34" charset="0"/>
              </a:rPr>
              <a:t> </a:t>
            </a:r>
          </a:p>
          <a:p>
            <a:pPr algn="ctr"/>
            <a:r>
              <a:rPr lang="en-US" dirty="0">
                <a:latin typeface="Calibri" pitchFamily="34" charset="0"/>
              </a:rPr>
              <a:t>Project Director: Bill McCallum</a:t>
            </a:r>
          </a:p>
        </p:txBody>
      </p:sp>
      <p:sp>
        <p:nvSpPr>
          <p:cNvPr id="25" name="Slide Number Placeholder 4"/>
          <p:cNvSpPr txBox="1">
            <a:spLocks noGrp="1"/>
          </p:cNvSpPr>
          <p:nvPr/>
        </p:nvSpPr>
        <p:spPr>
          <a:xfrm>
            <a:off x="8486775" y="5257800"/>
            <a:ext cx="533400" cy="457200"/>
          </a:xfrm>
          <a:prstGeom prst="rect">
            <a:avLst/>
          </a:prstGeom>
          <a:noFill/>
        </p:spPr>
        <p:txBody>
          <a:bodyPr anchor="ctr"/>
          <a:lstStyle/>
          <a:p>
            <a:pPr algn="ctr" fontAlgn="auto">
              <a:spcBef>
                <a:spcPts val="0"/>
              </a:spcBef>
              <a:spcAft>
                <a:spcPts val="0"/>
              </a:spcAft>
              <a:defRPr/>
            </a:pPr>
            <a:fld id="{D53EAA30-1B1E-4FBD-8643-83AD92B17D50}" type="slidenum">
              <a:rPr lang="en-US" sz="1600">
                <a:solidFill>
                  <a:schemeClr val="tx1">
                    <a:tint val="75000"/>
                  </a:schemeClr>
                </a:solidFill>
                <a:latin typeface="+mj-lt"/>
                <a:cs typeface="+mn-cs"/>
              </a:rPr>
              <a:pPr algn="ctr" fontAlgn="auto">
                <a:spcBef>
                  <a:spcPts val="0"/>
                </a:spcBef>
                <a:spcAft>
                  <a:spcPts val="0"/>
                </a:spcAft>
                <a:defRPr/>
              </a:pPr>
              <a:t>21</a:t>
            </a:fld>
            <a:endParaRPr lang="en-US" sz="1600" dirty="0">
              <a:solidFill>
                <a:schemeClr val="tx1">
                  <a:tint val="75000"/>
                </a:schemeClr>
              </a:solidFill>
              <a:latin typeface="+mj-lt"/>
              <a:cs typeface="+mn-cs"/>
            </a:endParaRPr>
          </a:p>
        </p:txBody>
      </p:sp>
      <p:sp>
        <p:nvSpPr>
          <p:cNvPr id="26" name="Rectangle 33"/>
          <p:cNvSpPr>
            <a:spLocks noChangeArrowheads="1"/>
          </p:cNvSpPr>
          <p:nvPr/>
        </p:nvSpPr>
        <p:spPr bwMode="auto">
          <a:xfrm>
            <a:off x="381000" y="5562600"/>
            <a:ext cx="8414355" cy="338554"/>
          </a:xfrm>
          <a:prstGeom prst="rect">
            <a:avLst/>
          </a:prstGeom>
          <a:noFill/>
          <a:ln w="9525">
            <a:noFill/>
            <a:miter lim="800000"/>
            <a:headEnd/>
            <a:tailEnd/>
          </a:ln>
        </p:spPr>
        <p:txBody>
          <a:bodyPr wrap="none">
            <a:spAutoFit/>
          </a:bodyPr>
          <a:lstStyle/>
          <a:p>
            <a:r>
              <a:rPr lang="en-US" sz="1600" dirty="0" smtClean="0">
                <a:latin typeface="Calibri" pitchFamily="34" charset="0"/>
              </a:rPr>
              <a:t>3.NF.3.d., </a:t>
            </a:r>
            <a:r>
              <a:rPr lang="en-US" sz="1600" dirty="0">
                <a:latin typeface="Calibri" pitchFamily="34" charset="0"/>
              </a:rPr>
              <a:t>page </a:t>
            </a:r>
            <a:r>
              <a:rPr lang="en-US" sz="1600" dirty="0" smtClean="0">
                <a:latin typeface="Calibri" pitchFamily="34" charset="0"/>
              </a:rPr>
              <a:t>41, MP 7, p.16 </a:t>
            </a:r>
            <a:r>
              <a:rPr lang="en-US" sz="1600" dirty="0">
                <a:latin typeface="Calibri" pitchFamily="34" charset="0"/>
              </a:rPr>
              <a:t>Massachusetts Curriculum Framework for Mathematics, March 2011</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p:txBody>
          <a:bodyPr rtlCol="0">
            <a:normAutofit fontScale="90000"/>
          </a:bodyPr>
          <a:lstStyle/>
          <a:p>
            <a:pPr algn="ctr" eaLnBrk="1" fontAlgn="auto" hangingPunct="1">
              <a:spcAft>
                <a:spcPts val="0"/>
              </a:spcAft>
              <a:defRPr/>
            </a:pPr>
            <a:r>
              <a:rPr lang="en-US" sz="4000" dirty="0" smtClean="0"/>
              <a:t>3</a:t>
            </a:r>
            <a:r>
              <a:rPr lang="en-US" sz="4000" baseline="30000" dirty="0" smtClean="0"/>
              <a:t>rd</a:t>
            </a:r>
            <a:r>
              <a:rPr lang="en-US" sz="4000" dirty="0" smtClean="0"/>
              <a:t> Grade: The Importance of Specifying the Size of the Whole</a:t>
            </a:r>
          </a:p>
        </p:txBody>
      </p:sp>
      <p:sp>
        <p:nvSpPr>
          <p:cNvPr id="27658" name="Text Box 19"/>
          <p:cNvSpPr txBox="1">
            <a:spLocks noChangeArrowheads="1"/>
          </p:cNvSpPr>
          <p:nvPr/>
        </p:nvSpPr>
        <p:spPr bwMode="auto">
          <a:xfrm>
            <a:off x="4572000" y="1676400"/>
            <a:ext cx="4038600" cy="400110"/>
          </a:xfrm>
          <a:prstGeom prst="rect">
            <a:avLst/>
          </a:prstGeom>
          <a:noFill/>
          <a:ln w="9525">
            <a:noFill/>
            <a:miter lim="800000"/>
            <a:headEnd/>
            <a:tailEnd/>
          </a:ln>
        </p:spPr>
        <p:txBody>
          <a:bodyPr wrap="square">
            <a:spAutoFit/>
          </a:bodyPr>
          <a:lstStyle/>
          <a:p>
            <a:pPr algn="ctr"/>
            <a:r>
              <a:rPr lang="en-US" sz="2000" dirty="0" smtClean="0">
                <a:latin typeface="Calibri" pitchFamily="34" charset="0"/>
              </a:rPr>
              <a:t>Example 2: Which </a:t>
            </a:r>
            <a:r>
              <a:rPr lang="en-US" sz="2000" dirty="0">
                <a:latin typeface="Calibri" pitchFamily="34" charset="0"/>
              </a:rPr>
              <a:t>is bigger: ½ or ¼?</a:t>
            </a:r>
          </a:p>
        </p:txBody>
      </p:sp>
      <p:sp>
        <p:nvSpPr>
          <p:cNvPr id="71686" name="Text Box 21"/>
          <p:cNvSpPr txBox="1">
            <a:spLocks noChangeArrowheads="1"/>
          </p:cNvSpPr>
          <p:nvPr/>
        </p:nvSpPr>
        <p:spPr bwMode="auto">
          <a:xfrm>
            <a:off x="304800" y="5486400"/>
            <a:ext cx="8229600" cy="646331"/>
          </a:xfrm>
          <a:prstGeom prst="rect">
            <a:avLst/>
          </a:prstGeom>
          <a:noFill/>
          <a:ln w="9525">
            <a:noFill/>
            <a:miter lim="800000"/>
            <a:headEnd/>
            <a:tailEnd/>
          </a:ln>
        </p:spPr>
        <p:txBody>
          <a:bodyPr wrap="square">
            <a:spAutoFit/>
          </a:bodyPr>
          <a:lstStyle/>
          <a:p>
            <a:pPr algn="ctr"/>
            <a:r>
              <a:rPr lang="en-US" dirty="0">
                <a:latin typeface="Calibri" pitchFamily="34" charset="0"/>
              </a:rPr>
              <a:t>3-5 Number and Operations--Fractions </a:t>
            </a:r>
            <a:r>
              <a:rPr lang="en-US" dirty="0">
                <a:latin typeface="Calibri" pitchFamily="34" charset="0"/>
                <a:hlinkClick r:id="rId3" tooltip="http://ime.math.arizona.edu/progressions/"/>
              </a:rPr>
              <a:t>http://ime.math.arizona.edu/progressions</a:t>
            </a:r>
            <a:r>
              <a:rPr lang="en-US" dirty="0">
                <a:latin typeface="Calibri" pitchFamily="34" charset="0"/>
              </a:rPr>
              <a:t> </a:t>
            </a:r>
          </a:p>
          <a:p>
            <a:pPr algn="ctr"/>
            <a:r>
              <a:rPr lang="en-US" dirty="0">
                <a:latin typeface="Calibri" pitchFamily="34" charset="0"/>
              </a:rPr>
              <a:t>Project Director: Bill McCallum</a:t>
            </a:r>
          </a:p>
        </p:txBody>
      </p:sp>
      <p:sp>
        <p:nvSpPr>
          <p:cNvPr id="25" name="Slide Number Placeholder 4"/>
          <p:cNvSpPr txBox="1">
            <a:spLocks noGrp="1"/>
          </p:cNvSpPr>
          <p:nvPr/>
        </p:nvSpPr>
        <p:spPr>
          <a:xfrm>
            <a:off x="8486775" y="5257800"/>
            <a:ext cx="533400" cy="457200"/>
          </a:xfrm>
          <a:prstGeom prst="rect">
            <a:avLst/>
          </a:prstGeom>
          <a:noFill/>
        </p:spPr>
        <p:txBody>
          <a:bodyPr anchor="ctr"/>
          <a:lstStyle/>
          <a:p>
            <a:pPr algn="ctr" fontAlgn="auto">
              <a:spcBef>
                <a:spcPts val="0"/>
              </a:spcBef>
              <a:spcAft>
                <a:spcPts val="0"/>
              </a:spcAft>
              <a:defRPr/>
            </a:pPr>
            <a:fld id="{D53EAA30-1B1E-4FBD-8643-83AD92B17D50}" type="slidenum">
              <a:rPr lang="en-US" sz="1600">
                <a:solidFill>
                  <a:schemeClr val="tx1">
                    <a:tint val="75000"/>
                  </a:schemeClr>
                </a:solidFill>
                <a:latin typeface="+mj-lt"/>
                <a:cs typeface="+mn-cs"/>
              </a:rPr>
              <a:pPr algn="ctr" fontAlgn="auto">
                <a:spcBef>
                  <a:spcPts val="0"/>
                </a:spcBef>
                <a:spcAft>
                  <a:spcPts val="0"/>
                </a:spcAft>
                <a:defRPr/>
              </a:pPr>
              <a:t>22</a:t>
            </a:fld>
            <a:endParaRPr lang="en-US" sz="1600" dirty="0">
              <a:solidFill>
                <a:schemeClr val="tx1">
                  <a:tint val="75000"/>
                </a:schemeClr>
              </a:solidFill>
              <a:latin typeface="+mj-lt"/>
              <a:cs typeface="+mn-cs"/>
            </a:endParaRPr>
          </a:p>
        </p:txBody>
      </p:sp>
      <p:sp>
        <p:nvSpPr>
          <p:cNvPr id="26" name="Rectangle 33"/>
          <p:cNvSpPr>
            <a:spLocks noChangeArrowheads="1"/>
          </p:cNvSpPr>
          <p:nvPr/>
        </p:nvSpPr>
        <p:spPr bwMode="auto">
          <a:xfrm>
            <a:off x="381000" y="5029200"/>
            <a:ext cx="8414355" cy="338554"/>
          </a:xfrm>
          <a:prstGeom prst="rect">
            <a:avLst/>
          </a:prstGeom>
          <a:noFill/>
          <a:ln w="9525">
            <a:noFill/>
            <a:miter lim="800000"/>
            <a:headEnd/>
            <a:tailEnd/>
          </a:ln>
        </p:spPr>
        <p:txBody>
          <a:bodyPr wrap="none">
            <a:spAutoFit/>
          </a:bodyPr>
          <a:lstStyle/>
          <a:p>
            <a:r>
              <a:rPr lang="en-US" sz="1600" dirty="0" smtClean="0">
                <a:latin typeface="Calibri" pitchFamily="34" charset="0"/>
              </a:rPr>
              <a:t>3.NF.3.d., </a:t>
            </a:r>
            <a:r>
              <a:rPr lang="en-US" sz="1600" dirty="0">
                <a:latin typeface="Calibri" pitchFamily="34" charset="0"/>
              </a:rPr>
              <a:t>page </a:t>
            </a:r>
            <a:r>
              <a:rPr lang="en-US" sz="1600" dirty="0" smtClean="0">
                <a:latin typeface="Calibri" pitchFamily="34" charset="0"/>
              </a:rPr>
              <a:t>41, MP 7, p.16 </a:t>
            </a:r>
            <a:r>
              <a:rPr lang="en-US" sz="1600" dirty="0">
                <a:latin typeface="Calibri" pitchFamily="34" charset="0"/>
              </a:rPr>
              <a:t>Massachusetts Curriculum Framework for Mathematics, March 2011</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p:txBody>
          <a:bodyPr rtlCol="0">
            <a:normAutofit fontScale="90000"/>
          </a:bodyPr>
          <a:lstStyle/>
          <a:p>
            <a:pPr algn="ctr" eaLnBrk="1" fontAlgn="auto" hangingPunct="1">
              <a:spcAft>
                <a:spcPts val="0"/>
              </a:spcAft>
              <a:defRPr/>
            </a:pPr>
            <a:r>
              <a:rPr lang="en-US" sz="4000" dirty="0" smtClean="0"/>
              <a:t>3</a:t>
            </a:r>
            <a:r>
              <a:rPr lang="en-US" sz="4000" baseline="30000" dirty="0" smtClean="0"/>
              <a:t>rd</a:t>
            </a:r>
            <a:r>
              <a:rPr lang="en-US" sz="4000" dirty="0" smtClean="0"/>
              <a:t> Grade: The Importance of Specifying the Size of the Whole</a:t>
            </a:r>
          </a:p>
        </p:txBody>
      </p:sp>
      <p:sp>
        <p:nvSpPr>
          <p:cNvPr id="27658" name="Text Box 19"/>
          <p:cNvSpPr txBox="1">
            <a:spLocks noChangeArrowheads="1"/>
          </p:cNvSpPr>
          <p:nvPr/>
        </p:nvSpPr>
        <p:spPr bwMode="auto">
          <a:xfrm>
            <a:off x="4419600" y="1447800"/>
            <a:ext cx="3733800" cy="707886"/>
          </a:xfrm>
          <a:prstGeom prst="rect">
            <a:avLst/>
          </a:prstGeom>
          <a:noFill/>
          <a:ln w="9525">
            <a:noFill/>
            <a:miter lim="800000"/>
            <a:headEnd/>
            <a:tailEnd/>
          </a:ln>
        </p:spPr>
        <p:txBody>
          <a:bodyPr wrap="square">
            <a:spAutoFit/>
          </a:bodyPr>
          <a:lstStyle/>
          <a:p>
            <a:pPr algn="ctr"/>
            <a:r>
              <a:rPr lang="en-US" sz="2000" dirty="0" smtClean="0">
                <a:latin typeface="Calibri" pitchFamily="34" charset="0"/>
              </a:rPr>
              <a:t>Example 2: Which </a:t>
            </a:r>
            <a:r>
              <a:rPr lang="en-US" sz="2000" dirty="0">
                <a:latin typeface="Calibri" pitchFamily="34" charset="0"/>
              </a:rPr>
              <a:t>is bigger: ½ or ¼?</a:t>
            </a:r>
          </a:p>
        </p:txBody>
      </p:sp>
      <p:grpSp>
        <p:nvGrpSpPr>
          <p:cNvPr id="5" name="Group 30" descr="Big circle with 1/4 colored next to small circle with half colored and a rectangle with 3/4 colored"/>
          <p:cNvGrpSpPr/>
          <p:nvPr/>
        </p:nvGrpSpPr>
        <p:grpSpPr>
          <a:xfrm>
            <a:off x="4038600" y="2362200"/>
            <a:ext cx="4343400" cy="3351212"/>
            <a:chOff x="4038600" y="2209800"/>
            <a:chExt cx="4343400" cy="3351212"/>
          </a:xfrm>
        </p:grpSpPr>
        <p:pic>
          <p:nvPicPr>
            <p:cNvPr id="71700" name="Picture 16" descr="Large circle divided into quarters.  The quarter on the large circle is bigger than the half on the smaller circle. "/>
            <p:cNvPicPr>
              <a:picLocks noChangeAspect="1" noChangeArrowheads="1"/>
            </p:cNvPicPr>
            <p:nvPr/>
          </p:nvPicPr>
          <p:blipFill>
            <a:blip r:embed="rId3" cstate="print"/>
            <a:srcRect/>
            <a:stretch>
              <a:fillRect/>
            </a:stretch>
          </p:blipFill>
          <p:spPr bwMode="auto">
            <a:xfrm>
              <a:off x="4948238" y="2209800"/>
              <a:ext cx="3132138" cy="2825750"/>
            </a:xfrm>
            <a:prstGeom prst="rect">
              <a:avLst/>
            </a:prstGeom>
            <a:noFill/>
            <a:ln w="9525">
              <a:noFill/>
              <a:miter lim="800000"/>
              <a:headEnd/>
              <a:tailEnd/>
            </a:ln>
          </p:spPr>
        </p:pic>
        <p:pic>
          <p:nvPicPr>
            <p:cNvPr id="71701" name="Picture 17" descr="Small circle divided in half.  The quarter on the large circle is larger than the  half on the small circle."/>
            <p:cNvPicPr>
              <a:picLocks noChangeAspect="1" noChangeArrowheads="1"/>
            </p:cNvPicPr>
            <p:nvPr/>
          </p:nvPicPr>
          <p:blipFill>
            <a:blip r:embed="rId4" cstate="print"/>
            <a:srcRect/>
            <a:stretch>
              <a:fillRect/>
            </a:stretch>
          </p:blipFill>
          <p:spPr bwMode="auto">
            <a:xfrm>
              <a:off x="4038600" y="2817812"/>
              <a:ext cx="806450" cy="838200"/>
            </a:xfrm>
            <a:prstGeom prst="rect">
              <a:avLst/>
            </a:prstGeom>
            <a:noFill/>
            <a:ln w="9525">
              <a:noFill/>
              <a:miter lim="800000"/>
              <a:headEnd/>
              <a:tailEnd/>
            </a:ln>
          </p:spPr>
        </p:pic>
        <p:sp>
          <p:nvSpPr>
            <p:cNvPr id="71702" name="Rectangle 20"/>
            <p:cNvSpPr>
              <a:spLocks noChangeArrowheads="1"/>
            </p:cNvSpPr>
            <p:nvPr/>
          </p:nvSpPr>
          <p:spPr bwMode="auto">
            <a:xfrm>
              <a:off x="4343400" y="5103812"/>
              <a:ext cx="4038600" cy="457200"/>
            </a:xfrm>
            <a:prstGeom prst="rect">
              <a:avLst/>
            </a:prstGeom>
            <a:noFill/>
            <a:ln w="9525">
              <a:noFill/>
              <a:miter lim="800000"/>
              <a:headEnd/>
              <a:tailEnd/>
            </a:ln>
          </p:spPr>
          <p:txBody>
            <a:bodyPr>
              <a:spAutoFit/>
            </a:bodyPr>
            <a:lstStyle/>
            <a:p>
              <a:pPr algn="ctr"/>
              <a:r>
                <a:rPr lang="en-US" sz="1200" u="sng" dirty="0">
                  <a:latin typeface="Calibri" pitchFamily="34" charset="0"/>
                </a:rPr>
                <a:t>Illuminations </a:t>
              </a:r>
            </a:p>
            <a:p>
              <a:pPr algn="ctr"/>
              <a:r>
                <a:rPr lang="en-US" sz="1200" u="sng" dirty="0">
                  <a:latin typeface="Calibri" pitchFamily="34" charset="0"/>
                  <a:hlinkClick r:id="rId5"/>
                </a:rPr>
                <a:t>http://illuminations.nctm.org/ActivityDetail.aspx?id=80</a:t>
              </a:r>
              <a:endParaRPr lang="en-US" sz="1200" u="sng" dirty="0">
                <a:latin typeface="Calibri" pitchFamily="34" charset="0"/>
              </a:endParaRPr>
            </a:p>
          </p:txBody>
        </p:sp>
      </p:grpSp>
      <p:sp>
        <p:nvSpPr>
          <p:cNvPr id="71686" name="Text Box 21"/>
          <p:cNvSpPr txBox="1">
            <a:spLocks noChangeArrowheads="1"/>
          </p:cNvSpPr>
          <p:nvPr/>
        </p:nvSpPr>
        <p:spPr bwMode="auto">
          <a:xfrm>
            <a:off x="0" y="5943600"/>
            <a:ext cx="5791200" cy="923330"/>
          </a:xfrm>
          <a:prstGeom prst="rect">
            <a:avLst/>
          </a:prstGeom>
          <a:noFill/>
          <a:ln w="9525">
            <a:noFill/>
            <a:miter lim="800000"/>
            <a:headEnd/>
            <a:tailEnd/>
          </a:ln>
        </p:spPr>
        <p:txBody>
          <a:bodyPr wrap="square">
            <a:spAutoFit/>
          </a:bodyPr>
          <a:lstStyle/>
          <a:p>
            <a:pPr algn="ctr"/>
            <a:r>
              <a:rPr lang="en-US" dirty="0">
                <a:latin typeface="Calibri" pitchFamily="34" charset="0"/>
              </a:rPr>
              <a:t>3-5 Number and Operations--Fractions </a:t>
            </a:r>
            <a:r>
              <a:rPr lang="en-US" dirty="0">
                <a:latin typeface="Calibri" pitchFamily="34" charset="0"/>
                <a:hlinkClick r:id="rId6" tooltip="http://ime.math.arizona.edu/progressions/"/>
              </a:rPr>
              <a:t>http://ime.math.arizona.edu/progressions</a:t>
            </a:r>
            <a:r>
              <a:rPr lang="en-US" dirty="0">
                <a:latin typeface="Calibri" pitchFamily="34" charset="0"/>
              </a:rPr>
              <a:t> </a:t>
            </a:r>
          </a:p>
          <a:p>
            <a:pPr algn="ctr"/>
            <a:r>
              <a:rPr lang="en-US" dirty="0">
                <a:latin typeface="Calibri" pitchFamily="34" charset="0"/>
              </a:rPr>
              <a:t>Project Director: Bill McCallum</a:t>
            </a:r>
          </a:p>
        </p:txBody>
      </p:sp>
      <p:sp>
        <p:nvSpPr>
          <p:cNvPr id="25" name="Slide Number Placeholder 4"/>
          <p:cNvSpPr txBox="1">
            <a:spLocks noGrp="1"/>
          </p:cNvSpPr>
          <p:nvPr/>
        </p:nvSpPr>
        <p:spPr>
          <a:xfrm>
            <a:off x="8486775" y="5257800"/>
            <a:ext cx="533400" cy="457200"/>
          </a:xfrm>
          <a:prstGeom prst="rect">
            <a:avLst/>
          </a:prstGeom>
          <a:noFill/>
        </p:spPr>
        <p:txBody>
          <a:bodyPr anchor="ctr"/>
          <a:lstStyle/>
          <a:p>
            <a:pPr algn="ctr" fontAlgn="auto">
              <a:spcBef>
                <a:spcPts val="0"/>
              </a:spcBef>
              <a:spcAft>
                <a:spcPts val="0"/>
              </a:spcAft>
              <a:defRPr/>
            </a:pPr>
            <a:fld id="{D53EAA30-1B1E-4FBD-8643-83AD92B17D50}" type="slidenum">
              <a:rPr lang="en-US" sz="1600">
                <a:solidFill>
                  <a:schemeClr val="tx1">
                    <a:tint val="75000"/>
                  </a:schemeClr>
                </a:solidFill>
                <a:latin typeface="+mj-lt"/>
                <a:cs typeface="+mn-cs"/>
              </a:rPr>
              <a:pPr algn="ctr" fontAlgn="auto">
                <a:spcBef>
                  <a:spcPts val="0"/>
                </a:spcBef>
                <a:spcAft>
                  <a:spcPts val="0"/>
                </a:spcAft>
                <a:defRPr/>
              </a:pPr>
              <a:t>23</a:t>
            </a:fld>
            <a:endParaRPr lang="en-US" sz="1600" dirty="0">
              <a:solidFill>
                <a:schemeClr val="tx1">
                  <a:tint val="75000"/>
                </a:schemeClr>
              </a:solidFill>
              <a:latin typeface="+mj-lt"/>
              <a:cs typeface="+mn-cs"/>
            </a:endParaRPr>
          </a:p>
        </p:txBody>
      </p:sp>
      <p:sp>
        <p:nvSpPr>
          <p:cNvPr id="26" name="Rectangle 33"/>
          <p:cNvSpPr>
            <a:spLocks noChangeArrowheads="1"/>
          </p:cNvSpPr>
          <p:nvPr/>
        </p:nvSpPr>
        <p:spPr bwMode="auto">
          <a:xfrm>
            <a:off x="381000" y="5562600"/>
            <a:ext cx="8414355" cy="338554"/>
          </a:xfrm>
          <a:prstGeom prst="rect">
            <a:avLst/>
          </a:prstGeom>
          <a:noFill/>
          <a:ln w="9525">
            <a:noFill/>
            <a:miter lim="800000"/>
            <a:headEnd/>
            <a:tailEnd/>
          </a:ln>
        </p:spPr>
        <p:txBody>
          <a:bodyPr wrap="none">
            <a:spAutoFit/>
          </a:bodyPr>
          <a:lstStyle/>
          <a:p>
            <a:r>
              <a:rPr lang="en-US" sz="1600" dirty="0" smtClean="0">
                <a:latin typeface="Calibri" pitchFamily="34" charset="0"/>
              </a:rPr>
              <a:t>3.NF.3.d., </a:t>
            </a:r>
            <a:r>
              <a:rPr lang="en-US" sz="1600" dirty="0">
                <a:latin typeface="Calibri" pitchFamily="34" charset="0"/>
              </a:rPr>
              <a:t>page </a:t>
            </a:r>
            <a:r>
              <a:rPr lang="en-US" sz="1600" dirty="0" smtClean="0">
                <a:latin typeface="Calibri" pitchFamily="34" charset="0"/>
              </a:rPr>
              <a:t>41, MP 7, p.16 </a:t>
            </a:r>
            <a:r>
              <a:rPr lang="en-US" sz="1600" dirty="0">
                <a:latin typeface="Calibri" pitchFamily="34" charset="0"/>
              </a:rPr>
              <a:t>Massachusetts Curriculum Framework for Mathematics, March 2011</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p:txBody>
          <a:bodyPr rtlCol="0">
            <a:normAutofit fontScale="90000"/>
          </a:bodyPr>
          <a:lstStyle/>
          <a:p>
            <a:pPr algn="ctr" eaLnBrk="1" fontAlgn="auto" hangingPunct="1">
              <a:spcAft>
                <a:spcPts val="0"/>
              </a:spcAft>
              <a:defRPr/>
            </a:pPr>
            <a:r>
              <a:rPr lang="en-US" sz="4000" dirty="0" smtClean="0"/>
              <a:t>3</a:t>
            </a:r>
            <a:r>
              <a:rPr lang="en-US" sz="4000" baseline="30000" dirty="0" smtClean="0"/>
              <a:t>rd</a:t>
            </a:r>
            <a:r>
              <a:rPr lang="en-US" sz="4000" dirty="0" smtClean="0"/>
              <a:t> Grade: The Importance of Specifying the Size of the Whole</a:t>
            </a:r>
          </a:p>
        </p:txBody>
      </p:sp>
      <p:sp>
        <p:nvSpPr>
          <p:cNvPr id="71704" name="Text Box 18" descr="Big circle with 1/4 colored next to small circle with half colored and a rectangle with 3/4 colored"/>
          <p:cNvSpPr txBox="1">
            <a:spLocks noChangeArrowheads="1"/>
          </p:cNvSpPr>
          <p:nvPr/>
        </p:nvSpPr>
        <p:spPr bwMode="auto">
          <a:xfrm>
            <a:off x="228600" y="1600200"/>
            <a:ext cx="3886200" cy="701675"/>
          </a:xfrm>
          <a:prstGeom prst="rect">
            <a:avLst/>
          </a:prstGeom>
          <a:noFill/>
          <a:ln w="9525">
            <a:noFill/>
            <a:miter lim="800000"/>
            <a:headEnd/>
            <a:tailEnd/>
          </a:ln>
        </p:spPr>
        <p:txBody>
          <a:bodyPr>
            <a:spAutoFit/>
          </a:bodyPr>
          <a:lstStyle/>
          <a:p>
            <a:r>
              <a:rPr lang="en-US" sz="2000" dirty="0" smtClean="0">
                <a:latin typeface="Calibri" pitchFamily="34" charset="0"/>
              </a:rPr>
              <a:t>Example 1: What </a:t>
            </a:r>
            <a:r>
              <a:rPr lang="en-US" sz="2000" dirty="0">
                <a:latin typeface="Calibri" pitchFamily="34" charset="0"/>
              </a:rPr>
              <a:t>fraction is represented by the </a:t>
            </a:r>
            <a:r>
              <a:rPr lang="en-US" sz="2000" dirty="0" smtClean="0">
                <a:latin typeface="Calibri" pitchFamily="34" charset="0"/>
              </a:rPr>
              <a:t>yellow </a:t>
            </a:r>
            <a:r>
              <a:rPr lang="en-US" sz="2000" dirty="0">
                <a:latin typeface="Calibri" pitchFamily="34" charset="0"/>
              </a:rPr>
              <a:t>area?</a:t>
            </a:r>
          </a:p>
        </p:txBody>
      </p:sp>
      <p:sp>
        <p:nvSpPr>
          <p:cNvPr id="27658" name="Text Box 19"/>
          <p:cNvSpPr txBox="1">
            <a:spLocks noChangeArrowheads="1"/>
          </p:cNvSpPr>
          <p:nvPr/>
        </p:nvSpPr>
        <p:spPr bwMode="auto">
          <a:xfrm>
            <a:off x="4419600" y="1447800"/>
            <a:ext cx="3733800" cy="707886"/>
          </a:xfrm>
          <a:prstGeom prst="rect">
            <a:avLst/>
          </a:prstGeom>
          <a:noFill/>
          <a:ln w="9525">
            <a:noFill/>
            <a:miter lim="800000"/>
            <a:headEnd/>
            <a:tailEnd/>
          </a:ln>
        </p:spPr>
        <p:txBody>
          <a:bodyPr wrap="square">
            <a:spAutoFit/>
          </a:bodyPr>
          <a:lstStyle/>
          <a:p>
            <a:pPr algn="ctr"/>
            <a:r>
              <a:rPr lang="en-US" sz="2000" dirty="0" smtClean="0">
                <a:latin typeface="Calibri" pitchFamily="34" charset="0"/>
              </a:rPr>
              <a:t>Example 2: Which </a:t>
            </a:r>
            <a:r>
              <a:rPr lang="en-US" sz="2000" dirty="0">
                <a:latin typeface="Calibri" pitchFamily="34" charset="0"/>
              </a:rPr>
              <a:t>is bigger: ½ or ¼?</a:t>
            </a:r>
          </a:p>
        </p:txBody>
      </p:sp>
      <p:grpSp>
        <p:nvGrpSpPr>
          <p:cNvPr id="29" name="Group 28" descr="Two equal-sized squares joined together to make a rectangle with 3/4 of the rectangle colored in yellow&#10;&#10;A small circle with half colored and a much larger circle with 1/4 colored in."/>
          <p:cNvGrpSpPr/>
          <p:nvPr/>
        </p:nvGrpSpPr>
        <p:grpSpPr>
          <a:xfrm>
            <a:off x="457200" y="2438400"/>
            <a:ext cx="7772400" cy="3048000"/>
            <a:chOff x="457200" y="2209800"/>
            <a:chExt cx="7924800" cy="3351212"/>
          </a:xfrm>
        </p:grpSpPr>
        <p:sp>
          <p:nvSpPr>
            <p:cNvPr id="27654" name="Text Box 14" descr="A small circle divided in half and a very large circle divided in quarters.  One quarter of the large circle is bigger than the entire small circle.&#10;&#10;A rectangle with half and 1/4 shaded in yellow and 1/4 shaded in red"/>
            <p:cNvSpPr txBox="1">
              <a:spLocks noChangeArrowheads="1"/>
            </p:cNvSpPr>
            <p:nvPr/>
          </p:nvSpPr>
          <p:spPr bwMode="auto">
            <a:xfrm>
              <a:off x="457200" y="4343400"/>
              <a:ext cx="2514600" cy="457200"/>
            </a:xfrm>
            <a:prstGeom prst="rect">
              <a:avLst/>
            </a:prstGeom>
            <a:noFill/>
            <a:ln w="9525">
              <a:noFill/>
              <a:miter lim="800000"/>
              <a:headEnd/>
              <a:tailEnd/>
            </a:ln>
          </p:spPr>
          <p:txBody>
            <a:bodyPr>
              <a:spAutoFit/>
            </a:bodyPr>
            <a:lstStyle/>
            <a:p>
              <a:pPr algn="ctr"/>
              <a:r>
                <a:rPr lang="en-US" sz="2400" dirty="0">
                  <a:latin typeface="Calibri" pitchFamily="34" charset="0"/>
                </a:rPr>
                <a:t>Is this ¾ or 1 ½? </a:t>
              </a:r>
            </a:p>
          </p:txBody>
        </p:sp>
        <p:grpSp>
          <p:nvGrpSpPr>
            <p:cNvPr id="3" name="Group 33" descr="Big circle with 1/4 colored next to small circle with half colored and a rectangle with 3/4 colored"/>
            <p:cNvGrpSpPr>
              <a:grpSpLocks/>
            </p:cNvGrpSpPr>
            <p:nvPr/>
          </p:nvGrpSpPr>
          <p:grpSpPr bwMode="auto">
            <a:xfrm>
              <a:off x="762000" y="3124200"/>
              <a:ext cx="1828800" cy="914400"/>
              <a:chOff x="480" y="1968"/>
              <a:chExt cx="1152" cy="576"/>
            </a:xfrm>
          </p:grpSpPr>
          <p:sp>
            <p:nvSpPr>
              <p:cNvPr id="71705" name="Line 3"/>
              <p:cNvSpPr>
                <a:spLocks noChangeShapeType="1"/>
              </p:cNvSpPr>
              <p:nvPr/>
            </p:nvSpPr>
            <p:spPr bwMode="auto">
              <a:xfrm flipV="1">
                <a:off x="1632" y="1968"/>
                <a:ext cx="0" cy="576"/>
              </a:xfrm>
              <a:prstGeom prst="line">
                <a:avLst/>
              </a:prstGeom>
              <a:noFill/>
              <a:ln w="9525">
                <a:solidFill>
                  <a:schemeClr val="tx1"/>
                </a:solidFill>
                <a:round/>
                <a:headEnd/>
                <a:tailEnd/>
              </a:ln>
            </p:spPr>
            <p:txBody>
              <a:bodyPr wrap="none" anchor="ctr"/>
              <a:lstStyle/>
              <a:p>
                <a:endParaRPr lang="en-US"/>
              </a:p>
            </p:txBody>
          </p:sp>
          <p:grpSp>
            <p:nvGrpSpPr>
              <p:cNvPr id="4" name="Group 4"/>
              <p:cNvGrpSpPr>
                <a:grpSpLocks/>
              </p:cNvGrpSpPr>
              <p:nvPr/>
            </p:nvGrpSpPr>
            <p:grpSpPr bwMode="auto">
              <a:xfrm>
                <a:off x="480" y="1968"/>
                <a:ext cx="1152" cy="576"/>
                <a:chOff x="192" y="816"/>
                <a:chExt cx="1152" cy="576"/>
              </a:xfrm>
            </p:grpSpPr>
            <p:sp>
              <p:nvSpPr>
                <p:cNvPr id="71712" name="Rectangle 5"/>
                <p:cNvSpPr>
                  <a:spLocks noChangeArrowheads="1"/>
                </p:cNvSpPr>
                <p:nvPr/>
              </p:nvSpPr>
              <p:spPr bwMode="auto">
                <a:xfrm>
                  <a:off x="192" y="816"/>
                  <a:ext cx="288" cy="576"/>
                </a:xfrm>
                <a:prstGeom prst="rect">
                  <a:avLst/>
                </a:prstGeom>
                <a:solidFill>
                  <a:srgbClr val="FFFF00"/>
                </a:solidFill>
                <a:ln w="9525">
                  <a:solidFill>
                    <a:schemeClr val="tx1"/>
                  </a:solidFill>
                  <a:miter lim="800000"/>
                  <a:headEnd/>
                  <a:tailEnd/>
                </a:ln>
              </p:spPr>
              <p:txBody>
                <a:bodyPr wrap="none" anchor="ctr"/>
                <a:lstStyle/>
                <a:p>
                  <a:endParaRPr lang="en-US">
                    <a:latin typeface="Calibri" pitchFamily="34" charset="0"/>
                  </a:endParaRPr>
                </a:p>
              </p:txBody>
            </p:sp>
            <p:sp>
              <p:nvSpPr>
                <p:cNvPr id="71713" name="Rectangle 6"/>
                <p:cNvSpPr>
                  <a:spLocks noChangeArrowheads="1"/>
                </p:cNvSpPr>
                <p:nvPr/>
              </p:nvSpPr>
              <p:spPr bwMode="auto">
                <a:xfrm>
                  <a:off x="480" y="816"/>
                  <a:ext cx="288" cy="576"/>
                </a:xfrm>
                <a:prstGeom prst="rect">
                  <a:avLst/>
                </a:prstGeom>
                <a:solidFill>
                  <a:srgbClr val="FFFF00"/>
                </a:solidFill>
                <a:ln w="9525">
                  <a:noFill/>
                  <a:miter lim="800000"/>
                  <a:headEnd/>
                  <a:tailEnd/>
                </a:ln>
              </p:spPr>
              <p:txBody>
                <a:bodyPr wrap="none" anchor="ctr"/>
                <a:lstStyle/>
                <a:p>
                  <a:endParaRPr lang="en-US">
                    <a:latin typeface="Calibri" pitchFamily="34" charset="0"/>
                  </a:endParaRPr>
                </a:p>
              </p:txBody>
            </p:sp>
            <p:sp>
              <p:nvSpPr>
                <p:cNvPr id="71714" name="Rectangle 7"/>
                <p:cNvSpPr>
                  <a:spLocks noChangeArrowheads="1"/>
                </p:cNvSpPr>
                <p:nvPr/>
              </p:nvSpPr>
              <p:spPr bwMode="auto">
                <a:xfrm>
                  <a:off x="768" y="816"/>
                  <a:ext cx="288" cy="576"/>
                </a:xfrm>
                <a:prstGeom prst="rect">
                  <a:avLst/>
                </a:prstGeom>
                <a:solidFill>
                  <a:srgbClr val="FFFF00"/>
                </a:solidFill>
                <a:ln w="9525">
                  <a:noFill/>
                  <a:miter lim="800000"/>
                  <a:headEnd/>
                  <a:tailEnd/>
                </a:ln>
              </p:spPr>
              <p:txBody>
                <a:bodyPr wrap="none" anchor="ctr"/>
                <a:lstStyle/>
                <a:p>
                  <a:endParaRPr lang="en-US">
                    <a:latin typeface="Calibri" pitchFamily="34" charset="0"/>
                  </a:endParaRPr>
                </a:p>
              </p:txBody>
            </p:sp>
            <p:sp>
              <p:nvSpPr>
                <p:cNvPr id="71715" name="Rectangle 8"/>
                <p:cNvSpPr>
                  <a:spLocks noChangeArrowheads="1"/>
                </p:cNvSpPr>
                <p:nvPr/>
              </p:nvSpPr>
              <p:spPr bwMode="auto">
                <a:xfrm>
                  <a:off x="1056" y="816"/>
                  <a:ext cx="288" cy="576"/>
                </a:xfrm>
                <a:prstGeom prst="rect">
                  <a:avLst/>
                </a:prstGeom>
                <a:solidFill>
                  <a:schemeClr val="accent1"/>
                </a:solidFill>
                <a:ln w="9525">
                  <a:noFill/>
                  <a:miter lim="800000"/>
                  <a:headEnd/>
                  <a:tailEnd/>
                </a:ln>
              </p:spPr>
              <p:txBody>
                <a:bodyPr wrap="none" anchor="ctr"/>
                <a:lstStyle/>
                <a:p>
                  <a:endParaRPr lang="en-US">
                    <a:latin typeface="Calibri" pitchFamily="34" charset="0"/>
                  </a:endParaRPr>
                </a:p>
              </p:txBody>
            </p:sp>
          </p:grpSp>
          <p:sp>
            <p:nvSpPr>
              <p:cNvPr id="71707" name="Line 9"/>
              <p:cNvSpPr>
                <a:spLocks noChangeShapeType="1"/>
              </p:cNvSpPr>
              <p:nvPr/>
            </p:nvSpPr>
            <p:spPr bwMode="auto">
              <a:xfrm flipV="1">
                <a:off x="480" y="1968"/>
                <a:ext cx="0" cy="576"/>
              </a:xfrm>
              <a:prstGeom prst="line">
                <a:avLst/>
              </a:prstGeom>
              <a:noFill/>
              <a:ln w="9525">
                <a:solidFill>
                  <a:schemeClr val="tx1"/>
                </a:solidFill>
                <a:round/>
                <a:headEnd/>
                <a:tailEnd/>
              </a:ln>
            </p:spPr>
            <p:txBody>
              <a:bodyPr wrap="none" anchor="ctr"/>
              <a:lstStyle/>
              <a:p>
                <a:endParaRPr lang="en-US"/>
              </a:p>
            </p:txBody>
          </p:sp>
          <p:grpSp>
            <p:nvGrpSpPr>
              <p:cNvPr id="5" name="Group 10"/>
              <p:cNvGrpSpPr>
                <a:grpSpLocks/>
              </p:cNvGrpSpPr>
              <p:nvPr/>
            </p:nvGrpSpPr>
            <p:grpSpPr bwMode="auto">
              <a:xfrm>
                <a:off x="480" y="1968"/>
                <a:ext cx="1152" cy="576"/>
                <a:chOff x="192" y="816"/>
                <a:chExt cx="1152" cy="576"/>
              </a:xfrm>
            </p:grpSpPr>
            <p:sp>
              <p:nvSpPr>
                <p:cNvPr id="71709" name="Line 11"/>
                <p:cNvSpPr>
                  <a:spLocks noChangeShapeType="1"/>
                </p:cNvSpPr>
                <p:nvPr/>
              </p:nvSpPr>
              <p:spPr bwMode="auto">
                <a:xfrm>
                  <a:off x="192" y="1392"/>
                  <a:ext cx="1152" cy="0"/>
                </a:xfrm>
                <a:prstGeom prst="line">
                  <a:avLst/>
                </a:prstGeom>
                <a:noFill/>
                <a:ln w="9525">
                  <a:solidFill>
                    <a:schemeClr val="tx1"/>
                  </a:solidFill>
                  <a:round/>
                  <a:headEnd/>
                  <a:tailEnd/>
                </a:ln>
              </p:spPr>
              <p:txBody>
                <a:bodyPr wrap="none" anchor="ctr"/>
                <a:lstStyle/>
                <a:p>
                  <a:endParaRPr lang="en-US"/>
                </a:p>
              </p:txBody>
            </p:sp>
            <p:sp>
              <p:nvSpPr>
                <p:cNvPr id="71710" name="Line 12"/>
                <p:cNvSpPr>
                  <a:spLocks noChangeShapeType="1"/>
                </p:cNvSpPr>
                <p:nvPr/>
              </p:nvSpPr>
              <p:spPr bwMode="auto">
                <a:xfrm flipH="1">
                  <a:off x="192" y="816"/>
                  <a:ext cx="1152" cy="0"/>
                </a:xfrm>
                <a:prstGeom prst="line">
                  <a:avLst/>
                </a:prstGeom>
                <a:noFill/>
                <a:ln w="9525">
                  <a:solidFill>
                    <a:schemeClr val="tx1"/>
                  </a:solidFill>
                  <a:round/>
                  <a:headEnd/>
                  <a:tailEnd/>
                </a:ln>
              </p:spPr>
              <p:txBody>
                <a:bodyPr wrap="none" anchor="ctr"/>
                <a:lstStyle/>
                <a:p>
                  <a:endParaRPr lang="en-US"/>
                </a:p>
              </p:txBody>
            </p:sp>
            <p:sp>
              <p:nvSpPr>
                <p:cNvPr id="71711" name="Line 13"/>
                <p:cNvSpPr>
                  <a:spLocks noChangeShapeType="1"/>
                </p:cNvSpPr>
                <p:nvPr/>
              </p:nvSpPr>
              <p:spPr bwMode="auto">
                <a:xfrm flipV="1">
                  <a:off x="768" y="816"/>
                  <a:ext cx="0" cy="576"/>
                </a:xfrm>
                <a:prstGeom prst="line">
                  <a:avLst/>
                </a:prstGeom>
                <a:noFill/>
                <a:ln w="9525">
                  <a:solidFill>
                    <a:schemeClr val="tx1"/>
                  </a:solidFill>
                  <a:round/>
                  <a:headEnd/>
                  <a:tailEnd/>
                </a:ln>
              </p:spPr>
              <p:txBody>
                <a:bodyPr wrap="none" anchor="ctr"/>
                <a:lstStyle/>
                <a:p>
                  <a:endParaRPr lang="en-US"/>
                </a:p>
              </p:txBody>
            </p:sp>
          </p:grpSp>
        </p:grpSp>
        <p:grpSp>
          <p:nvGrpSpPr>
            <p:cNvPr id="27" name="Group 26"/>
            <p:cNvGrpSpPr/>
            <p:nvPr/>
          </p:nvGrpSpPr>
          <p:grpSpPr>
            <a:xfrm>
              <a:off x="4038600" y="2209800"/>
              <a:ext cx="4343400" cy="3351212"/>
              <a:chOff x="4038600" y="2209800"/>
              <a:chExt cx="4343400" cy="3351212"/>
            </a:xfrm>
          </p:grpSpPr>
          <p:pic>
            <p:nvPicPr>
              <p:cNvPr id="71700" name="Picture 16" descr="Large circle divided into quarters.  The quarter on the large circle is bigger than the half on the smaller circle. "/>
              <p:cNvPicPr>
                <a:picLocks noChangeAspect="1" noChangeArrowheads="1"/>
              </p:cNvPicPr>
              <p:nvPr/>
            </p:nvPicPr>
            <p:blipFill>
              <a:blip r:embed="rId3" cstate="print"/>
              <a:srcRect/>
              <a:stretch>
                <a:fillRect/>
              </a:stretch>
            </p:blipFill>
            <p:spPr bwMode="auto">
              <a:xfrm>
                <a:off x="4948238" y="2209800"/>
                <a:ext cx="3132138" cy="2825750"/>
              </a:xfrm>
              <a:prstGeom prst="rect">
                <a:avLst/>
              </a:prstGeom>
              <a:noFill/>
              <a:ln w="9525">
                <a:noFill/>
                <a:miter lim="800000"/>
                <a:headEnd/>
                <a:tailEnd/>
              </a:ln>
            </p:spPr>
          </p:pic>
          <p:pic>
            <p:nvPicPr>
              <p:cNvPr id="71701" name="Picture 17" descr="Small circle divided in half.  The quarter on the large circle is larger than the  half on the small circl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38600" y="2817812"/>
                <a:ext cx="806450" cy="838200"/>
              </a:xfrm>
              <a:prstGeom prst="rect">
                <a:avLst/>
              </a:prstGeom>
              <a:noFill/>
              <a:ln w="9525">
                <a:noFill/>
                <a:miter lim="800000"/>
                <a:headEnd/>
                <a:tailEnd/>
              </a:ln>
            </p:spPr>
          </p:pic>
          <p:sp>
            <p:nvSpPr>
              <p:cNvPr id="71702" name="Rectangle 20"/>
              <p:cNvSpPr>
                <a:spLocks noChangeArrowheads="1"/>
              </p:cNvSpPr>
              <p:nvPr/>
            </p:nvSpPr>
            <p:spPr bwMode="auto">
              <a:xfrm>
                <a:off x="4343400" y="5103812"/>
                <a:ext cx="4038600" cy="457200"/>
              </a:xfrm>
              <a:prstGeom prst="rect">
                <a:avLst/>
              </a:prstGeom>
              <a:noFill/>
              <a:ln w="9525">
                <a:noFill/>
                <a:miter lim="800000"/>
                <a:headEnd/>
                <a:tailEnd/>
              </a:ln>
            </p:spPr>
            <p:txBody>
              <a:bodyPr>
                <a:spAutoFit/>
              </a:bodyPr>
              <a:lstStyle/>
              <a:p>
                <a:pPr algn="ctr"/>
                <a:r>
                  <a:rPr lang="en-US" sz="1200" u="sng" dirty="0">
                    <a:latin typeface="Calibri" pitchFamily="34" charset="0"/>
                  </a:rPr>
                  <a:t>Illuminations </a:t>
                </a:r>
              </a:p>
              <a:p>
                <a:pPr algn="ctr"/>
                <a:r>
                  <a:rPr lang="en-US" sz="1200" u="sng" dirty="0">
                    <a:latin typeface="Calibri" pitchFamily="34" charset="0"/>
                    <a:hlinkClick r:id="rId5"/>
                  </a:rPr>
                  <a:t>http://illuminations.nctm.org/ActivityDetail.aspx?id=80</a:t>
                </a:r>
                <a:endParaRPr lang="en-US" sz="1200" u="sng" dirty="0">
                  <a:latin typeface="Calibri" pitchFamily="34" charset="0"/>
                </a:endParaRPr>
              </a:p>
            </p:txBody>
          </p:sp>
        </p:grpSp>
      </p:grpSp>
      <p:sp>
        <p:nvSpPr>
          <p:cNvPr id="71686" name="Text Box 21"/>
          <p:cNvSpPr txBox="1">
            <a:spLocks noChangeArrowheads="1"/>
          </p:cNvSpPr>
          <p:nvPr/>
        </p:nvSpPr>
        <p:spPr bwMode="auto">
          <a:xfrm>
            <a:off x="0" y="5943600"/>
            <a:ext cx="5791200" cy="923330"/>
          </a:xfrm>
          <a:prstGeom prst="rect">
            <a:avLst/>
          </a:prstGeom>
          <a:noFill/>
          <a:ln w="9525">
            <a:noFill/>
            <a:miter lim="800000"/>
            <a:headEnd/>
            <a:tailEnd/>
          </a:ln>
        </p:spPr>
        <p:txBody>
          <a:bodyPr wrap="square">
            <a:spAutoFit/>
          </a:bodyPr>
          <a:lstStyle/>
          <a:p>
            <a:pPr algn="ctr"/>
            <a:r>
              <a:rPr lang="en-US" dirty="0">
                <a:latin typeface="Calibri" pitchFamily="34" charset="0"/>
              </a:rPr>
              <a:t>3-5 Number and Operations--Fractions </a:t>
            </a:r>
            <a:r>
              <a:rPr lang="en-US" dirty="0">
                <a:latin typeface="Calibri" pitchFamily="34" charset="0"/>
                <a:hlinkClick r:id="rId6" tooltip="http://ime.math.arizona.edu/progressions/"/>
              </a:rPr>
              <a:t>http://ime.math.arizona.edu/progressions</a:t>
            </a:r>
            <a:r>
              <a:rPr lang="en-US" dirty="0">
                <a:latin typeface="Calibri" pitchFamily="34" charset="0"/>
              </a:rPr>
              <a:t> </a:t>
            </a:r>
          </a:p>
          <a:p>
            <a:pPr algn="ctr"/>
            <a:r>
              <a:rPr lang="en-US" dirty="0">
                <a:latin typeface="Calibri" pitchFamily="34" charset="0"/>
              </a:rPr>
              <a:t>Project Director: Bill McCallum</a:t>
            </a:r>
          </a:p>
        </p:txBody>
      </p:sp>
      <p:sp>
        <p:nvSpPr>
          <p:cNvPr id="25" name="Slide Number Placeholder 4"/>
          <p:cNvSpPr txBox="1">
            <a:spLocks noGrp="1"/>
          </p:cNvSpPr>
          <p:nvPr/>
        </p:nvSpPr>
        <p:spPr>
          <a:xfrm>
            <a:off x="8486775" y="5257800"/>
            <a:ext cx="533400" cy="457200"/>
          </a:xfrm>
          <a:prstGeom prst="rect">
            <a:avLst/>
          </a:prstGeom>
          <a:noFill/>
        </p:spPr>
        <p:txBody>
          <a:bodyPr anchor="ctr"/>
          <a:lstStyle/>
          <a:p>
            <a:pPr algn="ctr" fontAlgn="auto">
              <a:spcBef>
                <a:spcPts val="0"/>
              </a:spcBef>
              <a:spcAft>
                <a:spcPts val="0"/>
              </a:spcAft>
              <a:defRPr/>
            </a:pPr>
            <a:fld id="{D53EAA30-1B1E-4FBD-8643-83AD92B17D50}" type="slidenum">
              <a:rPr lang="en-US" sz="1600">
                <a:solidFill>
                  <a:schemeClr val="tx1">
                    <a:tint val="75000"/>
                  </a:schemeClr>
                </a:solidFill>
                <a:latin typeface="+mj-lt"/>
                <a:cs typeface="+mn-cs"/>
              </a:rPr>
              <a:pPr algn="ctr" fontAlgn="auto">
                <a:spcBef>
                  <a:spcPts val="0"/>
                </a:spcBef>
                <a:spcAft>
                  <a:spcPts val="0"/>
                </a:spcAft>
                <a:defRPr/>
              </a:pPr>
              <a:t>24</a:t>
            </a:fld>
            <a:endParaRPr lang="en-US" sz="1600" dirty="0">
              <a:solidFill>
                <a:schemeClr val="tx1">
                  <a:tint val="75000"/>
                </a:schemeClr>
              </a:solidFill>
              <a:latin typeface="+mj-lt"/>
              <a:cs typeface="+mn-cs"/>
            </a:endParaRPr>
          </a:p>
        </p:txBody>
      </p:sp>
      <p:sp>
        <p:nvSpPr>
          <p:cNvPr id="26" name="Rectangle 33"/>
          <p:cNvSpPr>
            <a:spLocks noChangeArrowheads="1"/>
          </p:cNvSpPr>
          <p:nvPr/>
        </p:nvSpPr>
        <p:spPr bwMode="auto">
          <a:xfrm>
            <a:off x="381000" y="5562600"/>
            <a:ext cx="8414355" cy="338554"/>
          </a:xfrm>
          <a:prstGeom prst="rect">
            <a:avLst/>
          </a:prstGeom>
          <a:noFill/>
          <a:ln w="9525">
            <a:noFill/>
            <a:miter lim="800000"/>
            <a:headEnd/>
            <a:tailEnd/>
          </a:ln>
        </p:spPr>
        <p:txBody>
          <a:bodyPr wrap="none">
            <a:spAutoFit/>
          </a:bodyPr>
          <a:lstStyle/>
          <a:p>
            <a:r>
              <a:rPr lang="en-US" sz="1600" dirty="0" smtClean="0">
                <a:latin typeface="Calibri" pitchFamily="34" charset="0"/>
              </a:rPr>
              <a:t>3.NF.3.d., </a:t>
            </a:r>
            <a:r>
              <a:rPr lang="en-US" sz="1600" dirty="0">
                <a:latin typeface="Calibri" pitchFamily="34" charset="0"/>
              </a:rPr>
              <a:t>page </a:t>
            </a:r>
            <a:r>
              <a:rPr lang="en-US" sz="1600" dirty="0" smtClean="0">
                <a:latin typeface="Calibri" pitchFamily="34" charset="0"/>
              </a:rPr>
              <a:t>41, MP 7, p.16 </a:t>
            </a:r>
            <a:r>
              <a:rPr lang="en-US" sz="1600" dirty="0">
                <a:latin typeface="Calibri" pitchFamily="34" charset="0"/>
              </a:rPr>
              <a:t>Massachusetts Curriculum Framework for Mathematics, March 2011</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p:txBody>
          <a:bodyPr rtlCol="0">
            <a:normAutofit fontScale="90000"/>
          </a:bodyPr>
          <a:lstStyle/>
          <a:p>
            <a:pPr algn="ctr" eaLnBrk="1" fontAlgn="auto" hangingPunct="1">
              <a:spcAft>
                <a:spcPts val="0"/>
              </a:spcAft>
              <a:defRPr/>
            </a:pPr>
            <a:r>
              <a:rPr lang="en-US" sz="4000" dirty="0" smtClean="0"/>
              <a:t>3</a:t>
            </a:r>
            <a:r>
              <a:rPr lang="en-US" sz="4000" baseline="30000" dirty="0" smtClean="0"/>
              <a:t>rd</a:t>
            </a:r>
            <a:r>
              <a:rPr lang="en-US" sz="4000" dirty="0" smtClean="0"/>
              <a:t> Grade: Comparing Fractions with Like Numerators</a:t>
            </a:r>
          </a:p>
        </p:txBody>
      </p:sp>
      <p:sp>
        <p:nvSpPr>
          <p:cNvPr id="73730" name="Rectangle 3"/>
          <p:cNvSpPr>
            <a:spLocks noChangeArrowheads="1"/>
          </p:cNvSpPr>
          <p:nvPr/>
        </p:nvSpPr>
        <p:spPr bwMode="auto">
          <a:xfrm>
            <a:off x="228600" y="6096000"/>
            <a:ext cx="4976812" cy="581025"/>
          </a:xfrm>
          <a:prstGeom prst="rect">
            <a:avLst/>
          </a:prstGeom>
          <a:noFill/>
          <a:ln w="9525">
            <a:noFill/>
            <a:miter lim="800000"/>
            <a:headEnd/>
            <a:tailEnd/>
          </a:ln>
        </p:spPr>
        <p:txBody>
          <a:bodyPr wrap="none">
            <a:spAutoFit/>
          </a:bodyPr>
          <a:lstStyle/>
          <a:p>
            <a:pPr algn="ctr"/>
            <a:r>
              <a:rPr lang="en-US" sz="1600" u="sng" dirty="0">
                <a:latin typeface="Calibri" pitchFamily="34" charset="0"/>
              </a:rPr>
              <a:t>Illuminations </a:t>
            </a:r>
          </a:p>
          <a:p>
            <a:pPr algn="ctr"/>
            <a:r>
              <a:rPr lang="en-US" sz="1600" u="sng" dirty="0">
                <a:latin typeface="Calibri" pitchFamily="34" charset="0"/>
                <a:hlinkClick r:id="rId3"/>
              </a:rPr>
              <a:t>http://illuminations.nctm.org/ActivityDetail.aspx?id=80</a:t>
            </a:r>
            <a:endParaRPr lang="en-US" sz="1600" u="sng" dirty="0">
              <a:latin typeface="Calibri" pitchFamily="34" charset="0"/>
            </a:endParaRPr>
          </a:p>
        </p:txBody>
      </p:sp>
      <p:sp>
        <p:nvSpPr>
          <p:cNvPr id="6" name="Slide Number Placeholder 4"/>
          <p:cNvSpPr txBox="1">
            <a:spLocks noGrp="1"/>
          </p:cNvSpPr>
          <p:nvPr/>
        </p:nvSpPr>
        <p:spPr>
          <a:xfrm>
            <a:off x="8486775" y="5257800"/>
            <a:ext cx="533400" cy="457200"/>
          </a:xfrm>
          <a:prstGeom prst="rect">
            <a:avLst/>
          </a:prstGeom>
          <a:noFill/>
        </p:spPr>
        <p:txBody>
          <a:bodyPr anchor="ctr"/>
          <a:lstStyle/>
          <a:p>
            <a:pPr algn="ctr" fontAlgn="auto">
              <a:spcBef>
                <a:spcPts val="0"/>
              </a:spcBef>
              <a:spcAft>
                <a:spcPts val="0"/>
              </a:spcAft>
              <a:defRPr/>
            </a:pPr>
            <a:fld id="{6D0005E9-CC2D-4BC6-9F70-8FE08DD12AC5}" type="slidenum">
              <a:rPr lang="en-US" sz="1600">
                <a:solidFill>
                  <a:schemeClr val="tx1">
                    <a:tint val="75000"/>
                  </a:schemeClr>
                </a:solidFill>
                <a:latin typeface="+mj-lt"/>
                <a:cs typeface="+mn-cs"/>
              </a:rPr>
              <a:pPr algn="ctr" fontAlgn="auto">
                <a:spcBef>
                  <a:spcPts val="0"/>
                </a:spcBef>
                <a:spcAft>
                  <a:spcPts val="0"/>
                </a:spcAft>
                <a:defRPr/>
              </a:pPr>
              <a:t>25</a:t>
            </a:fld>
            <a:endParaRPr lang="en-US" sz="1600" dirty="0">
              <a:solidFill>
                <a:schemeClr val="tx1">
                  <a:tint val="75000"/>
                </a:schemeClr>
              </a:solidFill>
              <a:latin typeface="+mj-lt"/>
              <a:cs typeface="+mn-cs"/>
            </a:endParaRPr>
          </a:p>
        </p:txBody>
      </p:sp>
      <p:sp>
        <p:nvSpPr>
          <p:cNvPr id="7" name="Rectangle 33"/>
          <p:cNvSpPr>
            <a:spLocks noChangeArrowheads="1"/>
          </p:cNvSpPr>
          <p:nvPr/>
        </p:nvSpPr>
        <p:spPr bwMode="auto">
          <a:xfrm>
            <a:off x="381000" y="5486400"/>
            <a:ext cx="8535554" cy="338554"/>
          </a:xfrm>
          <a:prstGeom prst="rect">
            <a:avLst/>
          </a:prstGeom>
          <a:noFill/>
          <a:ln w="9525">
            <a:noFill/>
            <a:miter lim="800000"/>
            <a:headEnd/>
            <a:tailEnd/>
          </a:ln>
        </p:spPr>
        <p:txBody>
          <a:bodyPr wrap="square">
            <a:spAutoFit/>
          </a:bodyPr>
          <a:lstStyle/>
          <a:p>
            <a:r>
              <a:rPr lang="en-US" sz="1600" dirty="0" smtClean="0">
                <a:latin typeface="Calibri" pitchFamily="34" charset="0"/>
              </a:rPr>
              <a:t>3.NF.3.a, </a:t>
            </a:r>
            <a:r>
              <a:rPr lang="en-US" sz="1600" dirty="0">
                <a:latin typeface="Calibri" pitchFamily="34" charset="0"/>
              </a:rPr>
              <a:t>page </a:t>
            </a:r>
            <a:r>
              <a:rPr lang="en-US" sz="1600" dirty="0" smtClean="0">
                <a:latin typeface="Calibri" pitchFamily="34" charset="0"/>
              </a:rPr>
              <a:t>41, MP3. p.15 </a:t>
            </a:r>
            <a:r>
              <a:rPr lang="en-US" sz="1600" dirty="0">
                <a:latin typeface="Calibri" pitchFamily="34" charset="0"/>
              </a:rPr>
              <a:t>Massachusetts Curriculum Framework for Mathematics, March 2011</a:t>
            </a:r>
          </a:p>
        </p:txBody>
      </p:sp>
      <p:pic>
        <p:nvPicPr>
          <p:cNvPr id="11" name="Picture 4" descr="Tape diagram and number line models showing 2 elevenths and 2 fifths. "/>
          <p:cNvPicPr>
            <a:picLocks noChangeAspect="1" noChangeArrowheads="1"/>
          </p:cNvPicPr>
          <p:nvPr/>
        </p:nvPicPr>
        <p:blipFill>
          <a:blip r:embed="rId4" cstate="print"/>
          <a:srcRect/>
          <a:stretch>
            <a:fillRect/>
          </a:stretch>
        </p:blipFill>
        <p:spPr bwMode="auto">
          <a:xfrm>
            <a:off x="1296988" y="1749425"/>
            <a:ext cx="6675437" cy="3325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020762"/>
          </a:xfrm>
        </p:spPr>
        <p:txBody>
          <a:bodyPr/>
          <a:lstStyle/>
          <a:p>
            <a:r>
              <a:rPr lang="en-US" dirty="0" smtClean="0"/>
              <a:t>3</a:t>
            </a:r>
            <a:r>
              <a:rPr lang="en-US" baseline="30000" dirty="0" smtClean="0"/>
              <a:t>rd</a:t>
            </a:r>
            <a:r>
              <a:rPr lang="en-US" dirty="0" smtClean="0"/>
              <a:t> Grade PARCC Prototype Item</a:t>
            </a:r>
            <a:endParaRPr lang="en-US" dirty="0"/>
          </a:p>
        </p:txBody>
      </p:sp>
      <p:sp>
        <p:nvSpPr>
          <p:cNvPr id="5" name="Slide Number Placeholder 4"/>
          <p:cNvSpPr>
            <a:spLocks noGrp="1"/>
          </p:cNvSpPr>
          <p:nvPr>
            <p:ph type="sldNum" sz="quarter" idx="12"/>
          </p:nvPr>
        </p:nvSpPr>
        <p:spPr/>
        <p:txBody>
          <a:bodyPr/>
          <a:lstStyle/>
          <a:p>
            <a:pPr>
              <a:defRPr/>
            </a:pPr>
            <a:fld id="{475AD591-8AF9-46C6-AB9B-972F174C9F82}" type="slidenum">
              <a:rPr lang="en-US" smtClean="0"/>
              <a:pPr>
                <a:defRPr/>
              </a:pPr>
              <a:t>26</a:t>
            </a:fld>
            <a:endParaRPr lang="en-US" dirty="0"/>
          </a:p>
        </p:txBody>
      </p:sp>
      <p:sp>
        <p:nvSpPr>
          <p:cNvPr id="6" name="TextBox 5"/>
          <p:cNvSpPr txBox="1"/>
          <p:nvPr/>
        </p:nvSpPr>
        <p:spPr>
          <a:xfrm>
            <a:off x="0" y="6096000"/>
            <a:ext cx="5791200" cy="584775"/>
          </a:xfrm>
          <a:prstGeom prst="rect">
            <a:avLst/>
          </a:prstGeom>
          <a:noFill/>
        </p:spPr>
        <p:txBody>
          <a:bodyPr wrap="square" rtlCol="0">
            <a:spAutoFit/>
          </a:bodyPr>
          <a:lstStyle/>
          <a:p>
            <a:r>
              <a:rPr lang="en-US" sz="1600" dirty="0" smtClean="0"/>
              <a:t>PARCC Prototype Item </a:t>
            </a:r>
            <a:r>
              <a:rPr lang="en-US" sz="1600" dirty="0" smtClean="0">
                <a:hlinkClick r:id="rId3"/>
              </a:rPr>
              <a:t>http://www.parcconline.org/samples/item-task-prototypes</a:t>
            </a:r>
            <a:r>
              <a:rPr lang="en-US" sz="1600" dirty="0" smtClean="0"/>
              <a:t> </a:t>
            </a:r>
            <a:endParaRPr lang="en-US" sz="1600" dirty="0"/>
          </a:p>
        </p:txBody>
      </p:sp>
      <p:sp>
        <p:nvSpPr>
          <p:cNvPr id="10" name="Rectangle 33"/>
          <p:cNvSpPr>
            <a:spLocks noChangeArrowheads="1"/>
          </p:cNvSpPr>
          <p:nvPr/>
        </p:nvSpPr>
        <p:spPr bwMode="auto">
          <a:xfrm>
            <a:off x="165388" y="5715000"/>
            <a:ext cx="8682057" cy="338554"/>
          </a:xfrm>
          <a:prstGeom prst="rect">
            <a:avLst/>
          </a:prstGeom>
          <a:noFill/>
          <a:ln w="9525">
            <a:noFill/>
            <a:miter lim="800000"/>
            <a:headEnd/>
            <a:tailEnd/>
          </a:ln>
        </p:spPr>
        <p:txBody>
          <a:bodyPr wrap="none">
            <a:spAutoFit/>
          </a:bodyPr>
          <a:lstStyle/>
          <a:p>
            <a:r>
              <a:rPr lang="en-US" sz="1600" dirty="0" smtClean="0">
                <a:latin typeface="Calibri" pitchFamily="34" charset="0"/>
              </a:rPr>
              <a:t>3.NF.1, </a:t>
            </a:r>
            <a:r>
              <a:rPr lang="en-US" sz="1600" dirty="0">
                <a:latin typeface="Calibri" pitchFamily="34" charset="0"/>
              </a:rPr>
              <a:t>page </a:t>
            </a:r>
            <a:r>
              <a:rPr lang="en-US" sz="1600" dirty="0" smtClean="0">
                <a:latin typeface="Calibri" pitchFamily="34" charset="0"/>
              </a:rPr>
              <a:t>41, MP 2, MP7 p. 15 </a:t>
            </a:r>
            <a:r>
              <a:rPr lang="en-US" sz="1600" dirty="0">
                <a:latin typeface="Calibri" pitchFamily="34" charset="0"/>
              </a:rPr>
              <a:t>Massachusetts Curriculum Framework for Mathematics, March 2011</a:t>
            </a:r>
          </a:p>
        </p:txBody>
      </p:sp>
      <p:pic>
        <p:nvPicPr>
          <p:cNvPr id="12" name="Picture 11" descr="Sample Item&#10;Part B. Type a fraction different than 3/4 in the boxes that also represents the fractional part of the farmer's field that is planted with soybeans.  Explain why the two fractions above are equal. Visual model shows 2 by 4 grid with beans in 6 of the eight squares."/>
          <p:cNvPicPr/>
          <p:nvPr/>
        </p:nvPicPr>
        <p:blipFill>
          <a:blip r:embed="rId4" cstate="email">
            <a:extLst>
              <a:ext uri="{28A0092B-C50C-407E-A947-70E740481C1C}">
                <a14:useLocalDpi xmlns:a14="http://schemas.microsoft.com/office/drawing/2010/main"/>
              </a:ext>
            </a:extLst>
          </a:blip>
          <a:srcRect/>
          <a:stretch>
            <a:fillRect/>
          </a:stretch>
        </p:blipFill>
        <p:spPr bwMode="auto">
          <a:xfrm>
            <a:off x="1866900" y="1219200"/>
            <a:ext cx="54102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p:cNvSpPr>
          <p:nvPr>
            <p:ph type="title"/>
          </p:nvPr>
        </p:nvSpPr>
        <p:spPr/>
        <p:txBody>
          <a:bodyPr/>
          <a:lstStyle/>
          <a:p>
            <a:pPr algn="ctr" eaLnBrk="1" hangingPunct="1"/>
            <a:r>
              <a:rPr lang="en-US" dirty="0" smtClean="0"/>
              <a:t>Fourth Grade Fraction Critical Area #2</a:t>
            </a:r>
          </a:p>
        </p:txBody>
      </p:sp>
      <p:sp>
        <p:nvSpPr>
          <p:cNvPr id="77826" name="Rectangle 3"/>
          <p:cNvSpPr>
            <a:spLocks noGrp="1"/>
          </p:cNvSpPr>
          <p:nvPr>
            <p:ph type="body" idx="1"/>
          </p:nvPr>
        </p:nvSpPr>
        <p:spPr/>
        <p:txBody>
          <a:bodyPr/>
          <a:lstStyle/>
          <a:p>
            <a:pPr eaLnBrk="1" hangingPunct="1">
              <a:lnSpc>
                <a:spcPct val="90000"/>
              </a:lnSpc>
              <a:buFont typeface="Wingdings 2" pitchFamily="18" charset="2"/>
              <a:buNone/>
            </a:pPr>
            <a:r>
              <a:rPr lang="en-US" sz="2400" dirty="0" smtClean="0"/>
              <a:t>(2)Students develop understanding of fraction equivalence and operations with fractions. They recognize that two different fractions can be equal (e.g., 15/9 = 5/3), and they develop methods for generating and </a:t>
            </a:r>
            <a:r>
              <a:rPr lang="en-US" sz="2400" b="1" dirty="0" smtClean="0"/>
              <a:t>recognizing equivalent fractions</a:t>
            </a:r>
            <a:r>
              <a:rPr lang="en-US" sz="2400" dirty="0" smtClean="0"/>
              <a:t>. Students extend previous understandings about how fractions are built from unit fractions, composing fractions from unit fractions, decomposing fractions into unit fractions, and using the </a:t>
            </a:r>
            <a:r>
              <a:rPr lang="en-US" sz="2400" b="1" dirty="0" smtClean="0"/>
              <a:t>meaning of fractions</a:t>
            </a:r>
            <a:r>
              <a:rPr lang="en-US" sz="2400" dirty="0" smtClean="0"/>
              <a:t> and the meaning of multiplication </a:t>
            </a:r>
            <a:r>
              <a:rPr lang="en-US" sz="2400" b="1" dirty="0" smtClean="0"/>
              <a:t>to multiply a fraction by a whole number</a:t>
            </a:r>
            <a:r>
              <a:rPr lang="en-US" sz="2400" dirty="0" smtClean="0"/>
              <a:t>. </a:t>
            </a:r>
          </a:p>
          <a:p>
            <a:pPr eaLnBrk="1" hangingPunct="1">
              <a:lnSpc>
                <a:spcPct val="90000"/>
              </a:lnSpc>
              <a:buFont typeface="Wingdings 2" pitchFamily="18" charset="2"/>
              <a:buNone/>
            </a:pPr>
            <a:endParaRPr lang="en-US" sz="1600" dirty="0" smtClean="0"/>
          </a:p>
          <a:p>
            <a:pPr eaLnBrk="1" hangingPunct="1">
              <a:lnSpc>
                <a:spcPct val="90000"/>
              </a:lnSpc>
              <a:buFont typeface="Wingdings 2" pitchFamily="18" charset="2"/>
              <a:buNone/>
            </a:pPr>
            <a:r>
              <a:rPr lang="en-US" sz="1600" dirty="0" smtClean="0"/>
              <a:t>Page 43, Massachusetts Curriculum Framework for Mathematics, March 2011</a:t>
            </a:r>
          </a:p>
          <a:p>
            <a:pPr eaLnBrk="1" hangingPunct="1">
              <a:lnSpc>
                <a:spcPct val="90000"/>
              </a:lnSpc>
              <a:buFont typeface="Wingdings 2" pitchFamily="18" charset="2"/>
              <a:buNone/>
            </a:pPr>
            <a:r>
              <a:rPr lang="en-US" sz="1600" b="1" dirty="0" smtClean="0"/>
              <a:t>(bolded for emphasis)</a:t>
            </a:r>
          </a:p>
        </p:txBody>
      </p:sp>
      <p:sp>
        <p:nvSpPr>
          <p:cNvPr id="5" name="Slide Number Placeholder 4"/>
          <p:cNvSpPr txBox="1">
            <a:spLocks noGrp="1"/>
          </p:cNvSpPr>
          <p:nvPr/>
        </p:nvSpPr>
        <p:spPr>
          <a:xfrm>
            <a:off x="8486775" y="5257800"/>
            <a:ext cx="533400" cy="457200"/>
          </a:xfrm>
          <a:prstGeom prst="rect">
            <a:avLst/>
          </a:prstGeom>
          <a:noFill/>
        </p:spPr>
        <p:txBody>
          <a:bodyPr anchor="ctr"/>
          <a:lstStyle/>
          <a:p>
            <a:pPr algn="ctr" fontAlgn="auto">
              <a:spcBef>
                <a:spcPts val="0"/>
              </a:spcBef>
              <a:spcAft>
                <a:spcPts val="0"/>
              </a:spcAft>
              <a:defRPr/>
            </a:pPr>
            <a:fld id="{E2336572-E584-46F9-A6C9-B2687B738BD8}" type="slidenum">
              <a:rPr lang="en-US" sz="1600">
                <a:solidFill>
                  <a:schemeClr val="tx1">
                    <a:tint val="75000"/>
                  </a:schemeClr>
                </a:solidFill>
                <a:latin typeface="+mj-lt"/>
                <a:cs typeface="+mn-cs"/>
              </a:rPr>
              <a:pPr algn="ctr" fontAlgn="auto">
                <a:spcBef>
                  <a:spcPts val="0"/>
                </a:spcBef>
                <a:spcAft>
                  <a:spcPts val="0"/>
                </a:spcAft>
                <a:defRPr/>
              </a:pPr>
              <a:t>27</a:t>
            </a:fld>
            <a:endParaRPr lang="en-US" sz="1600" dirty="0">
              <a:solidFill>
                <a:schemeClr val="tx1">
                  <a:tint val="75000"/>
                </a:schemeClr>
              </a:solidFill>
              <a:latin typeface="+mj-lt"/>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p:nvPr>
        </p:nvSpPr>
        <p:spPr>
          <a:xfrm>
            <a:off x="685800" y="304800"/>
            <a:ext cx="7924800" cy="1143000"/>
          </a:xfrm>
        </p:spPr>
        <p:txBody>
          <a:bodyPr rtlCol="0">
            <a:normAutofit fontScale="90000"/>
          </a:bodyPr>
          <a:lstStyle/>
          <a:p>
            <a:pPr algn="ctr" eaLnBrk="1" fontAlgn="auto" hangingPunct="1">
              <a:spcAft>
                <a:spcPts val="0"/>
              </a:spcAft>
              <a:defRPr/>
            </a:pPr>
            <a:r>
              <a:rPr lang="en-US" sz="4000" dirty="0" smtClean="0"/>
              <a:t>4</a:t>
            </a:r>
            <a:r>
              <a:rPr lang="en-US" sz="4000" baseline="30000" dirty="0" smtClean="0"/>
              <a:t>th</a:t>
            </a:r>
            <a:r>
              <a:rPr lang="en-US" sz="4000" dirty="0" smtClean="0"/>
              <a:t> Grade: Using the Area Model to Show Equivalence </a:t>
            </a:r>
          </a:p>
        </p:txBody>
      </p:sp>
      <p:pic>
        <p:nvPicPr>
          <p:cNvPr id="79874" name="Picture 3" descr="Rectangle with 2 thirds filled in on the left.  Rectangle with 8 twelveths on the right.  The rectangles are congruent and show the same total amount shaded. "/>
          <p:cNvPicPr>
            <a:picLocks noChangeAspect="1" noChangeArrowheads="1"/>
          </p:cNvPicPr>
          <p:nvPr/>
        </p:nvPicPr>
        <p:blipFill>
          <a:blip r:embed="rId3" cstate="print"/>
          <a:srcRect/>
          <a:stretch>
            <a:fillRect/>
          </a:stretch>
        </p:blipFill>
        <p:spPr bwMode="auto">
          <a:xfrm>
            <a:off x="1066800" y="1524000"/>
            <a:ext cx="6253162" cy="2879399"/>
          </a:xfrm>
          <a:prstGeom prst="rect">
            <a:avLst/>
          </a:prstGeom>
          <a:noFill/>
          <a:ln w="9525">
            <a:noFill/>
            <a:miter lim="800000"/>
            <a:headEnd/>
            <a:tailEnd/>
          </a:ln>
        </p:spPr>
      </p:pic>
      <p:grpSp>
        <p:nvGrpSpPr>
          <p:cNvPr id="79875" name="Group 31"/>
          <p:cNvGrpSpPr>
            <a:grpSpLocks/>
          </p:cNvGrpSpPr>
          <p:nvPr/>
        </p:nvGrpSpPr>
        <p:grpSpPr bwMode="auto">
          <a:xfrm>
            <a:off x="1600200" y="4495800"/>
            <a:ext cx="5486400" cy="838200"/>
            <a:chOff x="1104" y="3120"/>
            <a:chExt cx="3312" cy="617"/>
          </a:xfrm>
        </p:grpSpPr>
        <p:grpSp>
          <p:nvGrpSpPr>
            <p:cNvPr id="79890" name="Group 8"/>
            <p:cNvGrpSpPr>
              <a:grpSpLocks/>
            </p:cNvGrpSpPr>
            <p:nvPr/>
          </p:nvGrpSpPr>
          <p:grpSpPr bwMode="auto">
            <a:xfrm>
              <a:off x="2928" y="3120"/>
              <a:ext cx="720" cy="617"/>
              <a:chOff x="3936" y="2983"/>
              <a:chExt cx="720" cy="617"/>
            </a:xfrm>
          </p:grpSpPr>
          <p:sp>
            <p:nvSpPr>
              <p:cNvPr id="79901" name="Text Box 9"/>
              <p:cNvSpPr txBox="1">
                <a:spLocks noChangeArrowheads="1"/>
              </p:cNvSpPr>
              <p:nvPr/>
            </p:nvSpPr>
            <p:spPr bwMode="auto">
              <a:xfrm>
                <a:off x="3984" y="2983"/>
                <a:ext cx="624" cy="288"/>
              </a:xfrm>
              <a:prstGeom prst="rect">
                <a:avLst/>
              </a:prstGeom>
              <a:noFill/>
              <a:ln w="9525">
                <a:noFill/>
                <a:miter lim="800000"/>
                <a:headEnd/>
                <a:tailEnd/>
              </a:ln>
            </p:spPr>
            <p:txBody>
              <a:bodyPr>
                <a:spAutoFit/>
              </a:bodyPr>
              <a:lstStyle/>
              <a:p>
                <a:pPr algn="ctr"/>
                <a:r>
                  <a:rPr lang="en-US" sz="2000">
                    <a:latin typeface="Calibri" pitchFamily="34" charset="0"/>
                  </a:rPr>
                  <a:t>4 X 2</a:t>
                </a:r>
              </a:p>
            </p:txBody>
          </p:sp>
          <p:sp>
            <p:nvSpPr>
              <p:cNvPr id="79902" name="Text Box 10"/>
              <p:cNvSpPr txBox="1">
                <a:spLocks noChangeArrowheads="1"/>
              </p:cNvSpPr>
              <p:nvPr/>
            </p:nvSpPr>
            <p:spPr bwMode="auto">
              <a:xfrm>
                <a:off x="3936" y="3312"/>
                <a:ext cx="720" cy="288"/>
              </a:xfrm>
              <a:prstGeom prst="rect">
                <a:avLst/>
              </a:prstGeom>
              <a:noFill/>
              <a:ln w="9525">
                <a:noFill/>
                <a:miter lim="800000"/>
                <a:headEnd/>
                <a:tailEnd/>
              </a:ln>
            </p:spPr>
            <p:txBody>
              <a:bodyPr>
                <a:spAutoFit/>
              </a:bodyPr>
              <a:lstStyle/>
              <a:p>
                <a:pPr algn="ctr"/>
                <a:r>
                  <a:rPr lang="en-US" sz="2000">
                    <a:latin typeface="Calibri" pitchFamily="34" charset="0"/>
                  </a:rPr>
                  <a:t>4 X 3</a:t>
                </a:r>
              </a:p>
            </p:txBody>
          </p:sp>
          <p:sp>
            <p:nvSpPr>
              <p:cNvPr id="79903" name="Line 11"/>
              <p:cNvSpPr>
                <a:spLocks noChangeShapeType="1"/>
              </p:cNvSpPr>
              <p:nvPr/>
            </p:nvSpPr>
            <p:spPr bwMode="auto">
              <a:xfrm>
                <a:off x="4080" y="3264"/>
                <a:ext cx="432" cy="0"/>
              </a:xfrm>
              <a:prstGeom prst="line">
                <a:avLst/>
              </a:prstGeom>
              <a:noFill/>
              <a:ln w="9525">
                <a:solidFill>
                  <a:schemeClr val="tx1"/>
                </a:solidFill>
                <a:round/>
                <a:headEnd/>
                <a:tailEnd/>
              </a:ln>
            </p:spPr>
            <p:txBody>
              <a:bodyPr wrap="none" anchor="ctr"/>
              <a:lstStyle/>
              <a:p>
                <a:endParaRPr lang="en-US"/>
              </a:p>
            </p:txBody>
          </p:sp>
        </p:grpSp>
        <p:grpSp>
          <p:nvGrpSpPr>
            <p:cNvPr id="79891" name="Group 4"/>
            <p:cNvGrpSpPr>
              <a:grpSpLocks/>
            </p:cNvGrpSpPr>
            <p:nvPr/>
          </p:nvGrpSpPr>
          <p:grpSpPr bwMode="auto">
            <a:xfrm>
              <a:off x="1104" y="3168"/>
              <a:ext cx="288" cy="528"/>
              <a:chOff x="1680" y="3024"/>
              <a:chExt cx="288" cy="528"/>
            </a:xfrm>
          </p:grpSpPr>
          <p:sp>
            <p:nvSpPr>
              <p:cNvPr id="79898" name="Text Box 5"/>
              <p:cNvSpPr txBox="1">
                <a:spLocks noChangeArrowheads="1"/>
              </p:cNvSpPr>
              <p:nvPr/>
            </p:nvSpPr>
            <p:spPr bwMode="auto">
              <a:xfrm>
                <a:off x="1722" y="3024"/>
                <a:ext cx="205" cy="288"/>
              </a:xfrm>
              <a:prstGeom prst="rect">
                <a:avLst/>
              </a:prstGeom>
              <a:noFill/>
              <a:ln w="9525">
                <a:noFill/>
                <a:miter lim="800000"/>
                <a:headEnd/>
                <a:tailEnd/>
              </a:ln>
            </p:spPr>
            <p:txBody>
              <a:bodyPr>
                <a:spAutoFit/>
              </a:bodyPr>
              <a:lstStyle/>
              <a:p>
                <a:pPr algn="ctr"/>
                <a:r>
                  <a:rPr lang="en-US" sz="2000" dirty="0">
                    <a:latin typeface="Calibri" pitchFamily="34" charset="0"/>
                  </a:rPr>
                  <a:t>2</a:t>
                </a:r>
              </a:p>
            </p:txBody>
          </p:sp>
          <p:sp>
            <p:nvSpPr>
              <p:cNvPr id="79899" name="Text Box 6"/>
              <p:cNvSpPr txBox="1">
                <a:spLocks noChangeArrowheads="1"/>
              </p:cNvSpPr>
              <p:nvPr/>
            </p:nvSpPr>
            <p:spPr bwMode="auto">
              <a:xfrm>
                <a:off x="1728" y="3264"/>
                <a:ext cx="205" cy="288"/>
              </a:xfrm>
              <a:prstGeom prst="rect">
                <a:avLst/>
              </a:prstGeom>
              <a:noFill/>
              <a:ln w="9525">
                <a:noFill/>
                <a:miter lim="800000"/>
                <a:headEnd/>
                <a:tailEnd/>
              </a:ln>
            </p:spPr>
            <p:txBody>
              <a:bodyPr>
                <a:spAutoFit/>
              </a:bodyPr>
              <a:lstStyle/>
              <a:p>
                <a:pPr algn="ctr"/>
                <a:r>
                  <a:rPr lang="en-US" sz="2000">
                    <a:latin typeface="Calibri" pitchFamily="34" charset="0"/>
                  </a:rPr>
                  <a:t>3</a:t>
                </a:r>
              </a:p>
            </p:txBody>
          </p:sp>
          <p:sp>
            <p:nvSpPr>
              <p:cNvPr id="79900" name="Line 7"/>
              <p:cNvSpPr>
                <a:spLocks noChangeShapeType="1"/>
              </p:cNvSpPr>
              <p:nvPr/>
            </p:nvSpPr>
            <p:spPr bwMode="auto">
              <a:xfrm>
                <a:off x="1680" y="3264"/>
                <a:ext cx="288" cy="0"/>
              </a:xfrm>
              <a:prstGeom prst="line">
                <a:avLst/>
              </a:prstGeom>
              <a:noFill/>
              <a:ln w="9525">
                <a:solidFill>
                  <a:schemeClr val="tx1"/>
                </a:solidFill>
                <a:round/>
                <a:headEnd/>
                <a:tailEnd/>
              </a:ln>
            </p:spPr>
            <p:txBody>
              <a:bodyPr wrap="none" anchor="ctr"/>
              <a:lstStyle/>
              <a:p>
                <a:endParaRPr lang="en-US"/>
              </a:p>
            </p:txBody>
          </p:sp>
        </p:grpSp>
        <p:sp>
          <p:nvSpPr>
            <p:cNvPr id="79892" name="Text Box 12"/>
            <p:cNvSpPr txBox="1">
              <a:spLocks noChangeArrowheads="1"/>
            </p:cNvSpPr>
            <p:nvPr/>
          </p:nvSpPr>
          <p:spPr bwMode="auto">
            <a:xfrm>
              <a:off x="2204" y="3319"/>
              <a:ext cx="200" cy="288"/>
            </a:xfrm>
            <a:prstGeom prst="rect">
              <a:avLst/>
            </a:prstGeom>
            <a:noFill/>
            <a:ln w="9525">
              <a:noFill/>
              <a:miter lim="800000"/>
              <a:headEnd/>
              <a:tailEnd/>
            </a:ln>
          </p:spPr>
          <p:txBody>
            <a:bodyPr wrap="none">
              <a:spAutoFit/>
            </a:bodyPr>
            <a:lstStyle/>
            <a:p>
              <a:pPr algn="ctr"/>
              <a:r>
                <a:rPr lang="en-US" sz="2000" dirty="0">
                  <a:latin typeface="Calibri" pitchFamily="34" charset="0"/>
                </a:rPr>
                <a:t>=</a:t>
              </a:r>
            </a:p>
          </p:txBody>
        </p:sp>
        <p:sp>
          <p:nvSpPr>
            <p:cNvPr id="79893" name="Text Box 13"/>
            <p:cNvSpPr txBox="1">
              <a:spLocks noChangeArrowheads="1"/>
            </p:cNvSpPr>
            <p:nvPr/>
          </p:nvSpPr>
          <p:spPr bwMode="auto">
            <a:xfrm>
              <a:off x="3652" y="3263"/>
              <a:ext cx="201" cy="287"/>
            </a:xfrm>
            <a:prstGeom prst="rect">
              <a:avLst/>
            </a:prstGeom>
            <a:noFill/>
            <a:ln w="9525">
              <a:noFill/>
              <a:miter lim="800000"/>
              <a:headEnd/>
              <a:tailEnd/>
            </a:ln>
          </p:spPr>
          <p:txBody>
            <a:bodyPr wrap="none">
              <a:spAutoFit/>
            </a:bodyPr>
            <a:lstStyle/>
            <a:p>
              <a:pPr algn="ctr"/>
              <a:r>
                <a:rPr lang="en-US" sz="2000">
                  <a:latin typeface="Calibri" pitchFamily="34" charset="0"/>
                </a:rPr>
                <a:t>=</a:t>
              </a:r>
            </a:p>
          </p:txBody>
        </p:sp>
        <p:grpSp>
          <p:nvGrpSpPr>
            <p:cNvPr id="79894" name="Group 14"/>
            <p:cNvGrpSpPr>
              <a:grpSpLocks/>
            </p:cNvGrpSpPr>
            <p:nvPr/>
          </p:nvGrpSpPr>
          <p:grpSpPr bwMode="auto">
            <a:xfrm>
              <a:off x="3936" y="3168"/>
              <a:ext cx="480" cy="528"/>
              <a:chOff x="4800" y="3024"/>
              <a:chExt cx="480" cy="528"/>
            </a:xfrm>
          </p:grpSpPr>
          <p:sp>
            <p:nvSpPr>
              <p:cNvPr id="79895" name="Text Box 15"/>
              <p:cNvSpPr txBox="1">
                <a:spLocks noChangeArrowheads="1"/>
              </p:cNvSpPr>
              <p:nvPr/>
            </p:nvSpPr>
            <p:spPr bwMode="auto">
              <a:xfrm>
                <a:off x="4890" y="3024"/>
                <a:ext cx="294" cy="288"/>
              </a:xfrm>
              <a:prstGeom prst="rect">
                <a:avLst/>
              </a:prstGeom>
              <a:noFill/>
              <a:ln w="9525">
                <a:noFill/>
                <a:miter lim="800000"/>
                <a:headEnd/>
                <a:tailEnd/>
              </a:ln>
            </p:spPr>
            <p:txBody>
              <a:bodyPr>
                <a:spAutoFit/>
              </a:bodyPr>
              <a:lstStyle/>
              <a:p>
                <a:pPr algn="ctr"/>
                <a:r>
                  <a:rPr lang="en-US" sz="2000">
                    <a:latin typeface="Calibri" pitchFamily="34" charset="0"/>
                  </a:rPr>
                  <a:t>8</a:t>
                </a:r>
              </a:p>
            </p:txBody>
          </p:sp>
          <p:sp>
            <p:nvSpPr>
              <p:cNvPr id="79896" name="Text Box 16"/>
              <p:cNvSpPr txBox="1">
                <a:spLocks noChangeArrowheads="1"/>
              </p:cNvSpPr>
              <p:nvPr/>
            </p:nvSpPr>
            <p:spPr bwMode="auto">
              <a:xfrm>
                <a:off x="4800" y="3264"/>
                <a:ext cx="480" cy="288"/>
              </a:xfrm>
              <a:prstGeom prst="rect">
                <a:avLst/>
              </a:prstGeom>
              <a:noFill/>
              <a:ln w="9525">
                <a:noFill/>
                <a:miter lim="800000"/>
                <a:headEnd/>
                <a:tailEnd/>
              </a:ln>
            </p:spPr>
            <p:txBody>
              <a:bodyPr>
                <a:spAutoFit/>
              </a:bodyPr>
              <a:lstStyle/>
              <a:p>
                <a:pPr algn="ctr"/>
                <a:r>
                  <a:rPr lang="en-US" sz="2000">
                    <a:latin typeface="Calibri" pitchFamily="34" charset="0"/>
                  </a:rPr>
                  <a:t>12</a:t>
                </a:r>
              </a:p>
            </p:txBody>
          </p:sp>
          <p:sp>
            <p:nvSpPr>
              <p:cNvPr id="79897" name="Line 17"/>
              <p:cNvSpPr>
                <a:spLocks noChangeShapeType="1"/>
              </p:cNvSpPr>
              <p:nvPr/>
            </p:nvSpPr>
            <p:spPr bwMode="auto">
              <a:xfrm>
                <a:off x="4848" y="3264"/>
                <a:ext cx="288" cy="0"/>
              </a:xfrm>
              <a:prstGeom prst="line">
                <a:avLst/>
              </a:prstGeom>
              <a:noFill/>
              <a:ln w="9525">
                <a:solidFill>
                  <a:schemeClr val="tx1"/>
                </a:solidFill>
                <a:round/>
                <a:headEnd/>
                <a:tailEnd/>
              </a:ln>
            </p:spPr>
            <p:txBody>
              <a:bodyPr wrap="none" anchor="ctr"/>
              <a:lstStyle/>
              <a:p>
                <a:endParaRPr lang="en-US"/>
              </a:p>
            </p:txBody>
          </p:sp>
        </p:grpSp>
      </p:grpSp>
      <p:sp>
        <p:nvSpPr>
          <p:cNvPr id="79888" name="Rectangle 3"/>
          <p:cNvSpPr>
            <a:spLocks noChangeArrowheads="1"/>
          </p:cNvSpPr>
          <p:nvPr/>
        </p:nvSpPr>
        <p:spPr bwMode="auto">
          <a:xfrm>
            <a:off x="0" y="5638801"/>
            <a:ext cx="5638800" cy="830997"/>
          </a:xfrm>
          <a:prstGeom prst="rect">
            <a:avLst/>
          </a:prstGeom>
          <a:noFill/>
          <a:ln w="9525">
            <a:noFill/>
            <a:miter lim="800000"/>
            <a:headEnd/>
            <a:tailEnd/>
          </a:ln>
        </p:spPr>
        <p:txBody>
          <a:bodyPr wrap="square">
            <a:spAutoFit/>
          </a:bodyPr>
          <a:lstStyle/>
          <a:p>
            <a:pPr algn="ctr"/>
            <a:endParaRPr lang="en-US" sz="1600" u="sng" dirty="0" smtClean="0">
              <a:latin typeface="Calibri" pitchFamily="34" charset="0"/>
            </a:endParaRPr>
          </a:p>
          <a:p>
            <a:pPr algn="ctr"/>
            <a:r>
              <a:rPr lang="en-US" sz="1600" u="sng" dirty="0" smtClean="0">
                <a:latin typeface="Calibri" pitchFamily="34" charset="0"/>
              </a:rPr>
              <a:t>Illuminations    </a:t>
            </a:r>
            <a:r>
              <a:rPr lang="en-US" sz="1600" u="sng" dirty="0" smtClean="0">
                <a:latin typeface="Calibri" pitchFamily="34" charset="0"/>
                <a:hlinkClick r:id="rId4"/>
              </a:rPr>
              <a:t>http://illuminations.nctm.org/ActivityDetail.aspx?id=80</a:t>
            </a:r>
            <a:r>
              <a:rPr lang="en-US" sz="1600" u="sng" dirty="0" smtClean="0">
                <a:latin typeface="Calibri" pitchFamily="34" charset="0"/>
              </a:rPr>
              <a:t> </a:t>
            </a:r>
            <a:endParaRPr lang="en-US" sz="1600" u="sng" dirty="0">
              <a:latin typeface="Calibri" pitchFamily="34" charset="0"/>
            </a:endParaRPr>
          </a:p>
        </p:txBody>
      </p:sp>
      <p:sp>
        <p:nvSpPr>
          <p:cNvPr id="21" name="Slide Number Placeholder 4"/>
          <p:cNvSpPr txBox="1">
            <a:spLocks noGrp="1"/>
          </p:cNvSpPr>
          <p:nvPr/>
        </p:nvSpPr>
        <p:spPr>
          <a:xfrm>
            <a:off x="8486775" y="5257800"/>
            <a:ext cx="533400" cy="457200"/>
          </a:xfrm>
          <a:prstGeom prst="rect">
            <a:avLst/>
          </a:prstGeom>
          <a:noFill/>
        </p:spPr>
        <p:txBody>
          <a:bodyPr anchor="ctr"/>
          <a:lstStyle/>
          <a:p>
            <a:pPr algn="ctr" fontAlgn="auto">
              <a:spcBef>
                <a:spcPts val="0"/>
              </a:spcBef>
              <a:spcAft>
                <a:spcPts val="0"/>
              </a:spcAft>
              <a:defRPr/>
            </a:pPr>
            <a:fld id="{C1D07F8D-9578-4ABD-B250-65D2B51F9BF6}" type="slidenum">
              <a:rPr lang="en-US" sz="1600">
                <a:solidFill>
                  <a:schemeClr val="tx1">
                    <a:tint val="75000"/>
                  </a:schemeClr>
                </a:solidFill>
                <a:latin typeface="+mj-lt"/>
                <a:cs typeface="+mn-cs"/>
              </a:rPr>
              <a:pPr algn="ctr" fontAlgn="auto">
                <a:spcBef>
                  <a:spcPts val="0"/>
                </a:spcBef>
                <a:spcAft>
                  <a:spcPts val="0"/>
                </a:spcAft>
                <a:defRPr/>
              </a:pPr>
              <a:t>28</a:t>
            </a:fld>
            <a:endParaRPr lang="en-US" sz="1600" dirty="0">
              <a:solidFill>
                <a:schemeClr val="tx1">
                  <a:tint val="75000"/>
                </a:schemeClr>
              </a:solidFill>
              <a:latin typeface="+mj-lt"/>
              <a:cs typeface="+mn-cs"/>
            </a:endParaRPr>
          </a:p>
        </p:txBody>
      </p:sp>
      <p:sp>
        <p:nvSpPr>
          <p:cNvPr id="22" name="Rectangle 33"/>
          <p:cNvSpPr>
            <a:spLocks noChangeArrowheads="1"/>
          </p:cNvSpPr>
          <p:nvPr/>
        </p:nvSpPr>
        <p:spPr bwMode="auto">
          <a:xfrm>
            <a:off x="457200" y="5334000"/>
            <a:ext cx="8250848" cy="338554"/>
          </a:xfrm>
          <a:prstGeom prst="rect">
            <a:avLst/>
          </a:prstGeom>
          <a:noFill/>
          <a:ln w="9525">
            <a:noFill/>
            <a:miter lim="800000"/>
            <a:headEnd/>
            <a:tailEnd/>
          </a:ln>
        </p:spPr>
        <p:txBody>
          <a:bodyPr wrap="none">
            <a:spAutoFit/>
          </a:bodyPr>
          <a:lstStyle/>
          <a:p>
            <a:r>
              <a:rPr lang="en-US" sz="1600" dirty="0" smtClean="0">
                <a:latin typeface="Calibri" pitchFamily="34" charset="0"/>
              </a:rPr>
              <a:t>4.NF.1, </a:t>
            </a:r>
            <a:r>
              <a:rPr lang="en-US" sz="1600" dirty="0">
                <a:latin typeface="Calibri" pitchFamily="34" charset="0"/>
              </a:rPr>
              <a:t>page </a:t>
            </a:r>
            <a:r>
              <a:rPr lang="en-US" sz="1600" dirty="0" smtClean="0">
                <a:latin typeface="Calibri" pitchFamily="34" charset="0"/>
              </a:rPr>
              <a:t>46, MP 7, p. 16 </a:t>
            </a:r>
            <a:r>
              <a:rPr lang="en-US" sz="1600" dirty="0">
                <a:latin typeface="Calibri" pitchFamily="34" charset="0"/>
              </a:rPr>
              <a:t>Massachusetts Curriculum Framework for Mathematics, March 2011</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a:xfrm>
            <a:off x="304800" y="274638"/>
            <a:ext cx="8229600" cy="1143000"/>
          </a:xfrm>
        </p:spPr>
        <p:txBody>
          <a:bodyPr rtlCol="0">
            <a:normAutofit fontScale="90000"/>
          </a:bodyPr>
          <a:lstStyle/>
          <a:p>
            <a:pPr algn="ctr" eaLnBrk="1" fontAlgn="auto" hangingPunct="1">
              <a:spcAft>
                <a:spcPts val="0"/>
              </a:spcAft>
              <a:defRPr/>
            </a:pPr>
            <a:r>
              <a:rPr lang="en-US" sz="3600" dirty="0" smtClean="0"/>
              <a:t>4</a:t>
            </a:r>
            <a:r>
              <a:rPr lang="en-US" sz="3600" baseline="30000" dirty="0" smtClean="0"/>
              <a:t>th</a:t>
            </a:r>
            <a:r>
              <a:rPr lang="en-US" sz="3600" dirty="0" smtClean="0"/>
              <a:t> Grade: Using a Number Line to Multiply a Unit Fraction by a Whole Number</a:t>
            </a:r>
          </a:p>
        </p:txBody>
      </p:sp>
      <p:grpSp>
        <p:nvGrpSpPr>
          <p:cNvPr id="40" name="Group 39" descr="Arrow on number line going from 12/8 to 15/8 by making 3/8 hops"/>
          <p:cNvGrpSpPr/>
          <p:nvPr/>
        </p:nvGrpSpPr>
        <p:grpSpPr>
          <a:xfrm>
            <a:off x="685800" y="1828800"/>
            <a:ext cx="7696200" cy="2590800"/>
            <a:chOff x="685800" y="1828800"/>
            <a:chExt cx="7696200" cy="2590800"/>
          </a:xfrm>
        </p:grpSpPr>
        <p:sp>
          <p:nvSpPr>
            <p:cNvPr id="81922" name="Text Box 21"/>
            <p:cNvSpPr txBox="1">
              <a:spLocks noChangeArrowheads="1"/>
            </p:cNvSpPr>
            <p:nvPr/>
          </p:nvSpPr>
          <p:spPr bwMode="auto">
            <a:xfrm>
              <a:off x="685800" y="3581400"/>
              <a:ext cx="7696200" cy="457200"/>
            </a:xfrm>
            <a:prstGeom prst="rect">
              <a:avLst/>
            </a:prstGeom>
            <a:noFill/>
            <a:ln w="9525">
              <a:noFill/>
              <a:miter lim="800000"/>
              <a:headEnd/>
              <a:tailEnd/>
            </a:ln>
          </p:spPr>
          <p:txBody>
            <a:bodyPr>
              <a:spAutoFit/>
            </a:bodyPr>
            <a:lstStyle/>
            <a:p>
              <a:r>
                <a:rPr lang="en-US" sz="2400">
                  <a:latin typeface="Calibri" pitchFamily="34" charset="0"/>
                </a:rPr>
                <a:t> </a:t>
              </a:r>
              <a:r>
                <a:rPr lang="en-US" sz="1200">
                  <a:latin typeface="Calibri" pitchFamily="34" charset="0"/>
                </a:rPr>
                <a:t> 0/8</a:t>
              </a:r>
              <a:r>
                <a:rPr lang="en-US" sz="2400">
                  <a:latin typeface="Calibri" pitchFamily="34" charset="0"/>
                </a:rPr>
                <a:t>   </a:t>
              </a:r>
              <a:r>
                <a:rPr lang="en-US" sz="1200">
                  <a:latin typeface="Calibri" pitchFamily="34" charset="0"/>
                </a:rPr>
                <a:t>1/8       2/8      3/8       4/8       5/8     6/8     7/8</a:t>
              </a:r>
              <a:r>
                <a:rPr lang="en-US" sz="2400">
                  <a:latin typeface="Calibri" pitchFamily="34" charset="0"/>
                </a:rPr>
                <a:t> </a:t>
              </a:r>
              <a:r>
                <a:rPr lang="en-US" sz="1200">
                  <a:latin typeface="Calibri" pitchFamily="34" charset="0"/>
                </a:rPr>
                <a:t>     8/8</a:t>
              </a:r>
              <a:r>
                <a:rPr lang="en-US" sz="2400">
                  <a:latin typeface="Calibri" pitchFamily="34" charset="0"/>
                </a:rPr>
                <a:t> </a:t>
              </a:r>
              <a:r>
                <a:rPr lang="en-US" sz="1200">
                  <a:latin typeface="Calibri" pitchFamily="34" charset="0"/>
                </a:rPr>
                <a:t>   9/8     10/8     11/8     12/8     13/8     14/8    15/8</a:t>
              </a:r>
              <a:r>
                <a:rPr lang="en-US" sz="2400">
                  <a:latin typeface="Calibri" pitchFamily="34" charset="0"/>
                </a:rPr>
                <a:t> </a:t>
              </a:r>
              <a:r>
                <a:rPr lang="en-US" sz="1200">
                  <a:latin typeface="Calibri" pitchFamily="34" charset="0"/>
                </a:rPr>
                <a:t>16/8</a:t>
              </a:r>
            </a:p>
          </p:txBody>
        </p:sp>
        <p:grpSp>
          <p:nvGrpSpPr>
            <p:cNvPr id="81923" name="Group 48" descr="Arrow on number line going from 0/8 to 3/8"/>
            <p:cNvGrpSpPr>
              <a:grpSpLocks/>
            </p:cNvGrpSpPr>
            <p:nvPr/>
          </p:nvGrpSpPr>
          <p:grpSpPr bwMode="auto">
            <a:xfrm>
              <a:off x="990600" y="2514600"/>
              <a:ext cx="6934200" cy="1143000"/>
              <a:chOff x="624" y="1584"/>
              <a:chExt cx="4368" cy="720"/>
            </a:xfrm>
          </p:grpSpPr>
          <p:sp>
            <p:nvSpPr>
              <p:cNvPr id="81945" name="Line 3"/>
              <p:cNvSpPr>
                <a:spLocks noChangeShapeType="1"/>
              </p:cNvSpPr>
              <p:nvPr/>
            </p:nvSpPr>
            <p:spPr bwMode="auto">
              <a:xfrm>
                <a:off x="624" y="2160"/>
                <a:ext cx="4368" cy="0"/>
              </a:xfrm>
              <a:prstGeom prst="line">
                <a:avLst/>
              </a:prstGeom>
              <a:noFill/>
              <a:ln w="9525">
                <a:solidFill>
                  <a:schemeClr val="tx1"/>
                </a:solidFill>
                <a:round/>
                <a:headEnd/>
                <a:tailEnd/>
              </a:ln>
            </p:spPr>
            <p:txBody>
              <a:bodyPr wrap="none" anchor="ctr"/>
              <a:lstStyle/>
              <a:p>
                <a:endParaRPr lang="en-US"/>
              </a:p>
            </p:txBody>
          </p:sp>
          <p:sp>
            <p:nvSpPr>
              <p:cNvPr id="81946" name="Line 4"/>
              <p:cNvSpPr>
                <a:spLocks noChangeShapeType="1"/>
              </p:cNvSpPr>
              <p:nvPr/>
            </p:nvSpPr>
            <p:spPr bwMode="auto">
              <a:xfrm>
                <a:off x="2784" y="2160"/>
                <a:ext cx="0" cy="144"/>
              </a:xfrm>
              <a:prstGeom prst="line">
                <a:avLst/>
              </a:prstGeom>
              <a:noFill/>
              <a:ln w="9525">
                <a:solidFill>
                  <a:schemeClr val="tx1"/>
                </a:solidFill>
                <a:round/>
                <a:headEnd/>
                <a:tailEnd/>
              </a:ln>
            </p:spPr>
            <p:txBody>
              <a:bodyPr wrap="none" anchor="ctr"/>
              <a:lstStyle/>
              <a:p>
                <a:endParaRPr lang="en-US"/>
              </a:p>
            </p:txBody>
          </p:sp>
          <p:sp>
            <p:nvSpPr>
              <p:cNvPr id="81947" name="Line 5"/>
              <p:cNvSpPr>
                <a:spLocks noChangeShapeType="1"/>
              </p:cNvSpPr>
              <p:nvPr/>
            </p:nvSpPr>
            <p:spPr bwMode="auto">
              <a:xfrm>
                <a:off x="624" y="2160"/>
                <a:ext cx="0" cy="144"/>
              </a:xfrm>
              <a:prstGeom prst="line">
                <a:avLst/>
              </a:prstGeom>
              <a:noFill/>
              <a:ln w="9525">
                <a:solidFill>
                  <a:schemeClr val="tx1"/>
                </a:solidFill>
                <a:round/>
                <a:headEnd/>
                <a:tailEnd/>
              </a:ln>
            </p:spPr>
            <p:txBody>
              <a:bodyPr wrap="none" anchor="ctr"/>
              <a:lstStyle/>
              <a:p>
                <a:endParaRPr lang="en-US"/>
              </a:p>
            </p:txBody>
          </p:sp>
          <p:sp>
            <p:nvSpPr>
              <p:cNvPr id="81948" name="Line 6"/>
              <p:cNvSpPr>
                <a:spLocks noChangeShapeType="1"/>
              </p:cNvSpPr>
              <p:nvPr/>
            </p:nvSpPr>
            <p:spPr bwMode="auto">
              <a:xfrm>
                <a:off x="4992" y="2160"/>
                <a:ext cx="0" cy="144"/>
              </a:xfrm>
              <a:prstGeom prst="line">
                <a:avLst/>
              </a:prstGeom>
              <a:noFill/>
              <a:ln w="9525">
                <a:solidFill>
                  <a:schemeClr val="tx1"/>
                </a:solidFill>
                <a:round/>
                <a:headEnd/>
                <a:tailEnd/>
              </a:ln>
            </p:spPr>
            <p:txBody>
              <a:bodyPr wrap="none" anchor="ctr"/>
              <a:lstStyle/>
              <a:p>
                <a:endParaRPr lang="en-US"/>
              </a:p>
            </p:txBody>
          </p:sp>
          <p:sp>
            <p:nvSpPr>
              <p:cNvPr id="81949" name="Line 7"/>
              <p:cNvSpPr>
                <a:spLocks noChangeShapeType="1"/>
              </p:cNvSpPr>
              <p:nvPr/>
            </p:nvSpPr>
            <p:spPr bwMode="auto">
              <a:xfrm>
                <a:off x="1728" y="2160"/>
                <a:ext cx="0" cy="144"/>
              </a:xfrm>
              <a:prstGeom prst="line">
                <a:avLst/>
              </a:prstGeom>
              <a:noFill/>
              <a:ln w="9525">
                <a:solidFill>
                  <a:schemeClr val="tx1"/>
                </a:solidFill>
                <a:round/>
                <a:headEnd/>
                <a:tailEnd/>
              </a:ln>
            </p:spPr>
            <p:txBody>
              <a:bodyPr wrap="none" anchor="ctr"/>
              <a:lstStyle/>
              <a:p>
                <a:endParaRPr lang="en-US"/>
              </a:p>
            </p:txBody>
          </p:sp>
          <p:sp>
            <p:nvSpPr>
              <p:cNvPr id="81950" name="Line 8"/>
              <p:cNvSpPr>
                <a:spLocks noChangeShapeType="1"/>
              </p:cNvSpPr>
              <p:nvPr/>
            </p:nvSpPr>
            <p:spPr bwMode="auto">
              <a:xfrm>
                <a:off x="3888" y="2160"/>
                <a:ext cx="0" cy="144"/>
              </a:xfrm>
              <a:prstGeom prst="line">
                <a:avLst/>
              </a:prstGeom>
              <a:noFill/>
              <a:ln w="9525">
                <a:solidFill>
                  <a:schemeClr val="tx1"/>
                </a:solidFill>
                <a:round/>
                <a:headEnd/>
                <a:tailEnd/>
              </a:ln>
            </p:spPr>
            <p:txBody>
              <a:bodyPr wrap="none" anchor="ctr"/>
              <a:lstStyle/>
              <a:p>
                <a:endParaRPr lang="en-US"/>
              </a:p>
            </p:txBody>
          </p:sp>
          <p:sp>
            <p:nvSpPr>
              <p:cNvPr id="81951" name="Line 9"/>
              <p:cNvSpPr>
                <a:spLocks noChangeShapeType="1"/>
              </p:cNvSpPr>
              <p:nvPr/>
            </p:nvSpPr>
            <p:spPr bwMode="auto">
              <a:xfrm>
                <a:off x="1152" y="2160"/>
                <a:ext cx="0" cy="144"/>
              </a:xfrm>
              <a:prstGeom prst="line">
                <a:avLst/>
              </a:prstGeom>
              <a:noFill/>
              <a:ln w="9525">
                <a:solidFill>
                  <a:schemeClr val="tx1"/>
                </a:solidFill>
                <a:round/>
                <a:headEnd/>
                <a:tailEnd/>
              </a:ln>
            </p:spPr>
            <p:txBody>
              <a:bodyPr wrap="none" anchor="ctr"/>
              <a:lstStyle/>
              <a:p>
                <a:endParaRPr lang="en-US"/>
              </a:p>
            </p:txBody>
          </p:sp>
          <p:sp>
            <p:nvSpPr>
              <p:cNvPr id="81952" name="Line 10"/>
              <p:cNvSpPr>
                <a:spLocks noChangeShapeType="1"/>
              </p:cNvSpPr>
              <p:nvPr/>
            </p:nvSpPr>
            <p:spPr bwMode="auto">
              <a:xfrm>
                <a:off x="2256" y="2160"/>
                <a:ext cx="0" cy="144"/>
              </a:xfrm>
              <a:prstGeom prst="line">
                <a:avLst/>
              </a:prstGeom>
              <a:noFill/>
              <a:ln w="9525">
                <a:solidFill>
                  <a:schemeClr val="tx1"/>
                </a:solidFill>
                <a:round/>
                <a:headEnd/>
                <a:tailEnd/>
              </a:ln>
            </p:spPr>
            <p:txBody>
              <a:bodyPr wrap="none" anchor="ctr"/>
              <a:lstStyle/>
              <a:p>
                <a:endParaRPr lang="en-US"/>
              </a:p>
            </p:txBody>
          </p:sp>
          <p:sp>
            <p:nvSpPr>
              <p:cNvPr id="81953" name="Line 11"/>
              <p:cNvSpPr>
                <a:spLocks noChangeShapeType="1"/>
              </p:cNvSpPr>
              <p:nvPr/>
            </p:nvSpPr>
            <p:spPr bwMode="auto">
              <a:xfrm>
                <a:off x="3024" y="2160"/>
                <a:ext cx="0" cy="144"/>
              </a:xfrm>
              <a:prstGeom prst="line">
                <a:avLst/>
              </a:prstGeom>
              <a:noFill/>
              <a:ln w="9525">
                <a:solidFill>
                  <a:schemeClr val="tx1"/>
                </a:solidFill>
                <a:round/>
                <a:headEnd/>
                <a:tailEnd/>
              </a:ln>
            </p:spPr>
            <p:txBody>
              <a:bodyPr wrap="none" anchor="ctr"/>
              <a:lstStyle/>
              <a:p>
                <a:endParaRPr lang="en-US"/>
              </a:p>
            </p:txBody>
          </p:sp>
          <p:sp>
            <p:nvSpPr>
              <p:cNvPr id="81954" name="Line 12"/>
              <p:cNvSpPr>
                <a:spLocks noChangeShapeType="1"/>
              </p:cNvSpPr>
              <p:nvPr/>
            </p:nvSpPr>
            <p:spPr bwMode="auto">
              <a:xfrm>
                <a:off x="3312" y="2160"/>
                <a:ext cx="0" cy="144"/>
              </a:xfrm>
              <a:prstGeom prst="line">
                <a:avLst/>
              </a:prstGeom>
              <a:noFill/>
              <a:ln w="9525">
                <a:solidFill>
                  <a:schemeClr val="tx1"/>
                </a:solidFill>
                <a:round/>
                <a:headEnd/>
                <a:tailEnd/>
              </a:ln>
            </p:spPr>
            <p:txBody>
              <a:bodyPr wrap="none" anchor="ctr"/>
              <a:lstStyle/>
              <a:p>
                <a:endParaRPr lang="en-US"/>
              </a:p>
            </p:txBody>
          </p:sp>
          <p:sp>
            <p:nvSpPr>
              <p:cNvPr id="81955" name="Line 13"/>
              <p:cNvSpPr>
                <a:spLocks noChangeShapeType="1"/>
              </p:cNvSpPr>
              <p:nvPr/>
            </p:nvSpPr>
            <p:spPr bwMode="auto">
              <a:xfrm>
                <a:off x="4464" y="2160"/>
                <a:ext cx="0" cy="144"/>
              </a:xfrm>
              <a:prstGeom prst="line">
                <a:avLst/>
              </a:prstGeom>
              <a:noFill/>
              <a:ln w="9525">
                <a:solidFill>
                  <a:schemeClr val="tx1"/>
                </a:solidFill>
                <a:round/>
                <a:headEnd/>
                <a:tailEnd/>
              </a:ln>
            </p:spPr>
            <p:txBody>
              <a:bodyPr wrap="none" anchor="ctr"/>
              <a:lstStyle/>
              <a:p>
                <a:endParaRPr lang="en-US"/>
              </a:p>
            </p:txBody>
          </p:sp>
          <p:sp>
            <p:nvSpPr>
              <p:cNvPr id="81956" name="Line 14"/>
              <p:cNvSpPr>
                <a:spLocks noChangeShapeType="1"/>
              </p:cNvSpPr>
              <p:nvPr/>
            </p:nvSpPr>
            <p:spPr bwMode="auto">
              <a:xfrm>
                <a:off x="864" y="2160"/>
                <a:ext cx="0" cy="144"/>
              </a:xfrm>
              <a:prstGeom prst="line">
                <a:avLst/>
              </a:prstGeom>
              <a:noFill/>
              <a:ln w="9525">
                <a:solidFill>
                  <a:schemeClr val="tx1"/>
                </a:solidFill>
                <a:round/>
                <a:headEnd/>
                <a:tailEnd/>
              </a:ln>
            </p:spPr>
            <p:txBody>
              <a:bodyPr wrap="none" anchor="ctr"/>
              <a:lstStyle/>
              <a:p>
                <a:endParaRPr lang="en-US"/>
              </a:p>
            </p:txBody>
          </p:sp>
          <p:sp>
            <p:nvSpPr>
              <p:cNvPr id="81957" name="Line 15"/>
              <p:cNvSpPr>
                <a:spLocks noChangeShapeType="1"/>
              </p:cNvSpPr>
              <p:nvPr/>
            </p:nvSpPr>
            <p:spPr bwMode="auto">
              <a:xfrm>
                <a:off x="1440" y="2160"/>
                <a:ext cx="0" cy="144"/>
              </a:xfrm>
              <a:prstGeom prst="line">
                <a:avLst/>
              </a:prstGeom>
              <a:noFill/>
              <a:ln w="9525">
                <a:solidFill>
                  <a:schemeClr val="tx1"/>
                </a:solidFill>
                <a:round/>
                <a:headEnd/>
                <a:tailEnd/>
              </a:ln>
            </p:spPr>
            <p:txBody>
              <a:bodyPr wrap="none" anchor="ctr"/>
              <a:lstStyle/>
              <a:p>
                <a:endParaRPr lang="en-US"/>
              </a:p>
            </p:txBody>
          </p:sp>
          <p:sp>
            <p:nvSpPr>
              <p:cNvPr id="81958" name="Line 16"/>
              <p:cNvSpPr>
                <a:spLocks noChangeShapeType="1"/>
              </p:cNvSpPr>
              <p:nvPr/>
            </p:nvSpPr>
            <p:spPr bwMode="auto">
              <a:xfrm>
                <a:off x="2016" y="2160"/>
                <a:ext cx="0" cy="144"/>
              </a:xfrm>
              <a:prstGeom prst="line">
                <a:avLst/>
              </a:prstGeom>
              <a:noFill/>
              <a:ln w="9525">
                <a:solidFill>
                  <a:schemeClr val="tx1"/>
                </a:solidFill>
                <a:round/>
                <a:headEnd/>
                <a:tailEnd/>
              </a:ln>
            </p:spPr>
            <p:txBody>
              <a:bodyPr wrap="none" anchor="ctr"/>
              <a:lstStyle/>
              <a:p>
                <a:endParaRPr lang="en-US"/>
              </a:p>
            </p:txBody>
          </p:sp>
          <p:sp>
            <p:nvSpPr>
              <p:cNvPr id="81959" name="Line 17"/>
              <p:cNvSpPr>
                <a:spLocks noChangeShapeType="1"/>
              </p:cNvSpPr>
              <p:nvPr/>
            </p:nvSpPr>
            <p:spPr bwMode="auto">
              <a:xfrm>
                <a:off x="2496" y="2160"/>
                <a:ext cx="0" cy="144"/>
              </a:xfrm>
              <a:prstGeom prst="line">
                <a:avLst/>
              </a:prstGeom>
              <a:noFill/>
              <a:ln w="9525">
                <a:solidFill>
                  <a:schemeClr val="tx1"/>
                </a:solidFill>
                <a:round/>
                <a:headEnd/>
                <a:tailEnd/>
              </a:ln>
            </p:spPr>
            <p:txBody>
              <a:bodyPr wrap="none" anchor="ctr"/>
              <a:lstStyle/>
              <a:p>
                <a:endParaRPr lang="en-US"/>
              </a:p>
            </p:txBody>
          </p:sp>
          <p:sp>
            <p:nvSpPr>
              <p:cNvPr id="81960" name="Line 18"/>
              <p:cNvSpPr>
                <a:spLocks noChangeShapeType="1"/>
              </p:cNvSpPr>
              <p:nvPr/>
            </p:nvSpPr>
            <p:spPr bwMode="auto">
              <a:xfrm>
                <a:off x="4752" y="2160"/>
                <a:ext cx="0" cy="144"/>
              </a:xfrm>
              <a:prstGeom prst="line">
                <a:avLst/>
              </a:prstGeom>
              <a:noFill/>
              <a:ln w="9525">
                <a:solidFill>
                  <a:schemeClr val="tx1"/>
                </a:solidFill>
                <a:round/>
                <a:headEnd/>
                <a:tailEnd/>
              </a:ln>
            </p:spPr>
            <p:txBody>
              <a:bodyPr wrap="none" anchor="ctr"/>
              <a:lstStyle/>
              <a:p>
                <a:endParaRPr lang="en-US"/>
              </a:p>
            </p:txBody>
          </p:sp>
          <p:sp>
            <p:nvSpPr>
              <p:cNvPr id="81961" name="Line 19"/>
              <p:cNvSpPr>
                <a:spLocks noChangeShapeType="1"/>
              </p:cNvSpPr>
              <p:nvPr/>
            </p:nvSpPr>
            <p:spPr bwMode="auto">
              <a:xfrm>
                <a:off x="4176" y="2160"/>
                <a:ext cx="0" cy="144"/>
              </a:xfrm>
              <a:prstGeom prst="line">
                <a:avLst/>
              </a:prstGeom>
              <a:noFill/>
              <a:ln w="9525">
                <a:solidFill>
                  <a:schemeClr val="tx1"/>
                </a:solidFill>
                <a:round/>
                <a:headEnd/>
                <a:tailEnd/>
              </a:ln>
            </p:spPr>
            <p:txBody>
              <a:bodyPr wrap="none" anchor="ctr"/>
              <a:lstStyle/>
              <a:p>
                <a:endParaRPr lang="en-US"/>
              </a:p>
            </p:txBody>
          </p:sp>
          <p:sp>
            <p:nvSpPr>
              <p:cNvPr id="81962" name="Line 20"/>
              <p:cNvSpPr>
                <a:spLocks noChangeShapeType="1"/>
              </p:cNvSpPr>
              <p:nvPr/>
            </p:nvSpPr>
            <p:spPr bwMode="auto">
              <a:xfrm>
                <a:off x="3600" y="2160"/>
                <a:ext cx="0" cy="144"/>
              </a:xfrm>
              <a:prstGeom prst="line">
                <a:avLst/>
              </a:prstGeom>
              <a:noFill/>
              <a:ln w="9525">
                <a:solidFill>
                  <a:schemeClr val="tx1"/>
                </a:solidFill>
                <a:round/>
                <a:headEnd/>
                <a:tailEnd/>
              </a:ln>
            </p:spPr>
            <p:txBody>
              <a:bodyPr wrap="none" anchor="ctr"/>
              <a:lstStyle/>
              <a:p>
                <a:endParaRPr lang="en-US"/>
              </a:p>
            </p:txBody>
          </p:sp>
          <p:sp>
            <p:nvSpPr>
              <p:cNvPr id="81963" name="AutoShape 22" descr="Arrow on number line going from 0/8 to 3/8"/>
              <p:cNvSpPr>
                <a:spLocks noChangeArrowheads="1"/>
              </p:cNvSpPr>
              <p:nvPr/>
            </p:nvSpPr>
            <p:spPr bwMode="auto">
              <a:xfrm>
                <a:off x="624" y="1584"/>
                <a:ext cx="912" cy="576"/>
              </a:xfrm>
              <a:prstGeom prst="curvedDownArrow">
                <a:avLst>
                  <a:gd name="adj1" fmla="val 938"/>
                  <a:gd name="adj2" fmla="val 32605"/>
                  <a:gd name="adj3" fmla="val 35069"/>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81964" name="AutoShape 23" descr="Arrow on number line going from 3/8 to 6/8"/>
              <p:cNvSpPr>
                <a:spLocks noChangeArrowheads="1"/>
              </p:cNvSpPr>
              <p:nvPr/>
            </p:nvSpPr>
            <p:spPr bwMode="auto">
              <a:xfrm>
                <a:off x="1440" y="1584"/>
                <a:ext cx="912" cy="576"/>
              </a:xfrm>
              <a:prstGeom prst="curvedDownArrow">
                <a:avLst>
                  <a:gd name="adj1" fmla="val 938"/>
                  <a:gd name="adj2" fmla="val 32605"/>
                  <a:gd name="adj3" fmla="val 35069"/>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81965" name="AutoShape 24" descr="Arrow on number line going from 6/8 to 9/8"/>
              <p:cNvSpPr>
                <a:spLocks noChangeArrowheads="1"/>
              </p:cNvSpPr>
              <p:nvPr/>
            </p:nvSpPr>
            <p:spPr bwMode="auto">
              <a:xfrm>
                <a:off x="2256" y="1584"/>
                <a:ext cx="864" cy="576"/>
              </a:xfrm>
              <a:prstGeom prst="curvedDownArrow">
                <a:avLst>
                  <a:gd name="adj1" fmla="val 889"/>
                  <a:gd name="adj2" fmla="val 30889"/>
                  <a:gd name="adj3" fmla="val 35069"/>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81966" name="AutoShape 25" descr="Arrow on number line going from 9/8 to 12/8"/>
              <p:cNvSpPr>
                <a:spLocks noChangeArrowheads="1"/>
              </p:cNvSpPr>
              <p:nvPr/>
            </p:nvSpPr>
            <p:spPr bwMode="auto">
              <a:xfrm>
                <a:off x="3024" y="1584"/>
                <a:ext cx="960" cy="576"/>
              </a:xfrm>
              <a:prstGeom prst="curvedDownArrow">
                <a:avLst>
                  <a:gd name="adj1" fmla="val 988"/>
                  <a:gd name="adj2" fmla="val 34321"/>
                  <a:gd name="adj3" fmla="val 35069"/>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81967" name="AutoShape 26" descr="Arrow on number line going from 12/8 to 15/8"/>
              <p:cNvSpPr>
                <a:spLocks noChangeArrowheads="1"/>
              </p:cNvSpPr>
              <p:nvPr/>
            </p:nvSpPr>
            <p:spPr bwMode="auto">
              <a:xfrm>
                <a:off x="3888" y="1584"/>
                <a:ext cx="960" cy="576"/>
              </a:xfrm>
              <a:prstGeom prst="curvedDownArrow">
                <a:avLst>
                  <a:gd name="adj1" fmla="val 988"/>
                  <a:gd name="adj2" fmla="val 34321"/>
                  <a:gd name="adj3" fmla="val 35069"/>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grpSp>
        <p:sp>
          <p:nvSpPr>
            <p:cNvPr id="81924" name="Text Box 28"/>
            <p:cNvSpPr txBox="1">
              <a:spLocks noChangeArrowheads="1"/>
            </p:cNvSpPr>
            <p:nvPr/>
          </p:nvSpPr>
          <p:spPr bwMode="auto">
            <a:xfrm>
              <a:off x="762000" y="3962400"/>
              <a:ext cx="7620000" cy="457200"/>
            </a:xfrm>
            <a:prstGeom prst="rect">
              <a:avLst/>
            </a:prstGeom>
            <a:noFill/>
            <a:ln w="9525">
              <a:noFill/>
              <a:miter lim="800000"/>
              <a:headEnd/>
              <a:tailEnd/>
            </a:ln>
          </p:spPr>
          <p:txBody>
            <a:bodyPr>
              <a:spAutoFit/>
            </a:bodyPr>
            <a:lstStyle/>
            <a:p>
              <a:r>
                <a:rPr lang="en-US" sz="2400">
                  <a:latin typeface="Calibri" pitchFamily="34" charset="0"/>
                </a:rPr>
                <a:t> 0                                      </a:t>
              </a:r>
              <a:r>
                <a:rPr lang="en-US" sz="1200">
                  <a:latin typeface="Calibri" pitchFamily="34" charset="0"/>
                </a:rPr>
                <a:t>                   </a:t>
              </a:r>
              <a:r>
                <a:rPr lang="en-US" sz="2400">
                  <a:latin typeface="Calibri" pitchFamily="34" charset="0"/>
                </a:rPr>
                <a:t>1                                                  2</a:t>
              </a:r>
            </a:p>
          </p:txBody>
        </p:sp>
        <p:pic>
          <p:nvPicPr>
            <p:cNvPr id="81938" name="Picture 43" descr="3/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1828800"/>
              <a:ext cx="606425" cy="598488"/>
            </a:xfrm>
            <a:prstGeom prst="rect">
              <a:avLst/>
            </a:prstGeom>
            <a:noFill/>
            <a:ln w="9525">
              <a:noFill/>
              <a:miter lim="800000"/>
              <a:headEnd/>
              <a:tailEnd/>
            </a:ln>
          </p:spPr>
        </p:pic>
        <p:pic>
          <p:nvPicPr>
            <p:cNvPr id="81939" name="Picture 44" descr="3/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5563" y="1833563"/>
              <a:ext cx="606425" cy="598487"/>
            </a:xfrm>
            <a:prstGeom prst="rect">
              <a:avLst/>
            </a:prstGeom>
            <a:noFill/>
            <a:ln w="9525">
              <a:noFill/>
              <a:miter lim="800000"/>
              <a:headEnd/>
              <a:tailEnd/>
            </a:ln>
          </p:spPr>
        </p:pic>
        <p:pic>
          <p:nvPicPr>
            <p:cNvPr id="81940" name="Picture 45" descr="3/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0963" y="1833563"/>
              <a:ext cx="606425" cy="598487"/>
            </a:xfrm>
            <a:prstGeom prst="rect">
              <a:avLst/>
            </a:prstGeom>
            <a:noFill/>
            <a:ln w="9525">
              <a:noFill/>
              <a:miter lim="800000"/>
              <a:headEnd/>
              <a:tailEnd/>
            </a:ln>
          </p:spPr>
        </p:pic>
        <p:pic>
          <p:nvPicPr>
            <p:cNvPr id="81941" name="Picture 46" descr="3/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6363" y="1833563"/>
              <a:ext cx="606425" cy="598487"/>
            </a:xfrm>
            <a:prstGeom prst="rect">
              <a:avLst/>
            </a:prstGeom>
            <a:noFill/>
            <a:ln w="9525">
              <a:noFill/>
              <a:miter lim="800000"/>
              <a:headEnd/>
              <a:tailEnd/>
            </a:ln>
          </p:spPr>
        </p:pic>
        <p:pic>
          <p:nvPicPr>
            <p:cNvPr id="81942" name="Picture 47" descr="3/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7963" y="1833563"/>
              <a:ext cx="606425" cy="598487"/>
            </a:xfrm>
            <a:prstGeom prst="rect">
              <a:avLst/>
            </a:prstGeom>
            <a:noFill/>
            <a:ln w="9525">
              <a:noFill/>
              <a:miter lim="800000"/>
              <a:headEnd/>
              <a:tailEnd/>
            </a:ln>
          </p:spPr>
        </p:pic>
      </p:grpSp>
      <p:sp>
        <p:nvSpPr>
          <p:cNvPr id="35" name="Slide Number Placeholder 4"/>
          <p:cNvSpPr txBox="1">
            <a:spLocks noGrp="1"/>
          </p:cNvSpPr>
          <p:nvPr/>
        </p:nvSpPr>
        <p:spPr>
          <a:xfrm>
            <a:off x="8486775" y="5257800"/>
            <a:ext cx="533400" cy="457200"/>
          </a:xfrm>
          <a:prstGeom prst="rect">
            <a:avLst/>
          </a:prstGeom>
          <a:noFill/>
        </p:spPr>
        <p:txBody>
          <a:bodyPr anchor="ctr"/>
          <a:lstStyle/>
          <a:p>
            <a:pPr algn="ctr" fontAlgn="auto">
              <a:spcBef>
                <a:spcPts val="0"/>
              </a:spcBef>
              <a:spcAft>
                <a:spcPts val="0"/>
              </a:spcAft>
              <a:defRPr/>
            </a:pPr>
            <a:fld id="{B9323594-BF53-42A6-86FA-75E0C4FF095F}" type="slidenum">
              <a:rPr lang="en-US" sz="1600">
                <a:solidFill>
                  <a:schemeClr val="tx1">
                    <a:tint val="75000"/>
                  </a:schemeClr>
                </a:solidFill>
                <a:latin typeface="+mj-lt"/>
                <a:cs typeface="+mn-cs"/>
              </a:rPr>
              <a:pPr algn="ctr" fontAlgn="auto">
                <a:spcBef>
                  <a:spcPts val="0"/>
                </a:spcBef>
                <a:spcAft>
                  <a:spcPts val="0"/>
                </a:spcAft>
                <a:defRPr/>
              </a:pPr>
              <a:t>29</a:t>
            </a:fld>
            <a:endParaRPr lang="en-US" sz="1600" dirty="0">
              <a:solidFill>
                <a:schemeClr val="tx1">
                  <a:tint val="75000"/>
                </a:schemeClr>
              </a:solidFill>
              <a:latin typeface="+mj-lt"/>
              <a:cs typeface="+mn-cs"/>
            </a:endParaRPr>
          </a:p>
        </p:txBody>
      </p:sp>
      <p:grpSp>
        <p:nvGrpSpPr>
          <p:cNvPr id="38" name="Group 37" descr="3/8 + 3/8 + 3/8 + 3/8 + 3/8 = 3/8 X5 = 15/8"/>
          <p:cNvGrpSpPr/>
          <p:nvPr/>
        </p:nvGrpSpPr>
        <p:grpSpPr>
          <a:xfrm>
            <a:off x="990600" y="4495800"/>
            <a:ext cx="6780212" cy="903287"/>
            <a:chOff x="919163" y="4957763"/>
            <a:chExt cx="6780212" cy="903287"/>
          </a:xfrm>
        </p:grpSpPr>
        <p:pic>
          <p:nvPicPr>
            <p:cNvPr id="81937" name="Picture 42" descr="3/8 + 3/8 + 3/8 + 3/8 + 3/8 = 3/8 x 5 = 15/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9163" y="4957763"/>
              <a:ext cx="6780212" cy="903287"/>
            </a:xfrm>
            <a:prstGeom prst="rect">
              <a:avLst/>
            </a:prstGeom>
            <a:noFill/>
            <a:ln w="9525">
              <a:noFill/>
              <a:miter lim="800000"/>
              <a:headEnd/>
              <a:tailEnd/>
            </a:ln>
          </p:spPr>
        </p:pic>
        <p:sp>
          <p:nvSpPr>
            <p:cNvPr id="81944" name="Line 48"/>
            <p:cNvSpPr>
              <a:spLocks noChangeShapeType="1"/>
            </p:cNvSpPr>
            <p:nvPr/>
          </p:nvSpPr>
          <p:spPr bwMode="auto">
            <a:xfrm>
              <a:off x="7010400" y="5257800"/>
              <a:ext cx="381000" cy="0"/>
            </a:xfrm>
            <a:prstGeom prst="line">
              <a:avLst/>
            </a:prstGeom>
            <a:noFill/>
            <a:ln w="9525">
              <a:solidFill>
                <a:schemeClr val="tx1"/>
              </a:solidFill>
              <a:round/>
              <a:headEnd/>
              <a:tailEnd/>
            </a:ln>
          </p:spPr>
          <p:txBody>
            <a:bodyPr/>
            <a:lstStyle/>
            <a:p>
              <a:endParaRPr lang="en-US"/>
            </a:p>
          </p:txBody>
        </p:sp>
      </p:grpSp>
      <p:sp>
        <p:nvSpPr>
          <p:cNvPr id="39" name="Rectangle 33"/>
          <p:cNvSpPr>
            <a:spLocks noChangeArrowheads="1"/>
          </p:cNvSpPr>
          <p:nvPr/>
        </p:nvSpPr>
        <p:spPr bwMode="auto">
          <a:xfrm>
            <a:off x="457200" y="5410200"/>
            <a:ext cx="8388194" cy="338554"/>
          </a:xfrm>
          <a:prstGeom prst="rect">
            <a:avLst/>
          </a:prstGeom>
          <a:noFill/>
          <a:ln w="9525">
            <a:noFill/>
            <a:miter lim="800000"/>
            <a:headEnd/>
            <a:tailEnd/>
          </a:ln>
        </p:spPr>
        <p:txBody>
          <a:bodyPr wrap="none">
            <a:spAutoFit/>
          </a:bodyPr>
          <a:lstStyle/>
          <a:p>
            <a:r>
              <a:rPr lang="en-US" sz="1600" dirty="0" smtClean="0">
                <a:latin typeface="Calibri" pitchFamily="34" charset="0"/>
              </a:rPr>
              <a:t>4.NF.3.b, </a:t>
            </a:r>
            <a:r>
              <a:rPr lang="en-US" sz="1600" dirty="0">
                <a:latin typeface="Calibri" pitchFamily="34" charset="0"/>
              </a:rPr>
              <a:t>page </a:t>
            </a:r>
            <a:r>
              <a:rPr lang="en-US" sz="1600" dirty="0" smtClean="0">
                <a:latin typeface="Calibri" pitchFamily="34" charset="0"/>
              </a:rPr>
              <a:t>46, MP. 7, p.16 </a:t>
            </a:r>
            <a:r>
              <a:rPr lang="en-US" sz="1600" dirty="0">
                <a:latin typeface="Calibri" pitchFamily="34" charset="0"/>
              </a:rPr>
              <a:t>Massachusetts Curriculum Framework for Mathematics, March 2011</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dirty="0" smtClean="0"/>
              <a:t>Session Overview</a:t>
            </a:r>
          </a:p>
        </p:txBody>
      </p:sp>
      <p:sp>
        <p:nvSpPr>
          <p:cNvPr id="3" name="Content Placeholder 2"/>
          <p:cNvSpPr>
            <a:spLocks noGrp="1"/>
          </p:cNvSpPr>
          <p:nvPr>
            <p:ph idx="1"/>
          </p:nvPr>
        </p:nvSpPr>
        <p:spPr/>
        <p:txBody>
          <a:bodyPr rtlCol="0">
            <a:normAutofit fontScale="92500" lnSpcReduction="10000"/>
          </a:bodyPr>
          <a:lstStyle/>
          <a:p>
            <a:pPr marL="571500" indent="-571500" eaLnBrk="1" fontAlgn="auto" hangingPunct="1">
              <a:spcAft>
                <a:spcPts val="0"/>
              </a:spcAft>
              <a:buFont typeface="+mj-lt"/>
              <a:buAutoNum type="romanUcPeriod"/>
              <a:defRPr/>
            </a:pPr>
            <a:r>
              <a:rPr lang="en-US" dirty="0" smtClean="0"/>
              <a:t>Setting the Context: Fraction Math Problem</a:t>
            </a:r>
          </a:p>
          <a:p>
            <a:pPr marL="571500" indent="-571500" eaLnBrk="1" fontAlgn="auto" hangingPunct="1">
              <a:spcAft>
                <a:spcPts val="0"/>
              </a:spcAft>
              <a:buFont typeface="+mj-lt"/>
              <a:buAutoNum type="romanUcPeriod"/>
              <a:defRPr/>
            </a:pPr>
            <a:endParaRPr lang="en-US" sz="1100" dirty="0" smtClean="0"/>
          </a:p>
          <a:p>
            <a:pPr marL="571500" indent="-571500" eaLnBrk="1" fontAlgn="auto" hangingPunct="1">
              <a:spcAft>
                <a:spcPts val="0"/>
              </a:spcAft>
              <a:buFont typeface="+mj-lt"/>
              <a:buAutoNum type="romanUcPeriod"/>
              <a:defRPr/>
            </a:pPr>
            <a:r>
              <a:rPr lang="en-US" dirty="0" smtClean="0"/>
              <a:t>Key Shifts and the Fractions Progression</a:t>
            </a:r>
          </a:p>
          <a:p>
            <a:pPr marL="571500" indent="-571500" eaLnBrk="1" fontAlgn="auto" hangingPunct="1">
              <a:spcAft>
                <a:spcPts val="0"/>
              </a:spcAft>
              <a:buFont typeface="+mj-lt"/>
              <a:buAutoNum type="romanUcPeriod"/>
              <a:defRPr/>
            </a:pPr>
            <a:endParaRPr lang="en-US" sz="1100" dirty="0" smtClean="0"/>
          </a:p>
          <a:p>
            <a:pPr marL="571500" indent="-571500" eaLnBrk="1" fontAlgn="auto" hangingPunct="1">
              <a:spcAft>
                <a:spcPts val="0"/>
              </a:spcAft>
              <a:buFont typeface="+mj-lt"/>
              <a:buAutoNum type="romanUcPeriod"/>
              <a:defRPr/>
            </a:pPr>
            <a:r>
              <a:rPr lang="en-US" sz="3200" dirty="0" smtClean="0"/>
              <a:t>Fractions Progression:</a:t>
            </a:r>
          </a:p>
          <a:p>
            <a:pPr marL="971550" lvl="1" indent="-571500" eaLnBrk="1" fontAlgn="auto" hangingPunct="1">
              <a:spcAft>
                <a:spcPts val="0"/>
              </a:spcAft>
              <a:buAutoNum type="alphaUcPeriod"/>
              <a:defRPr/>
            </a:pPr>
            <a:r>
              <a:rPr lang="en-US" sz="3000" dirty="0" smtClean="0"/>
              <a:t>Grades 1and 2: Partition Shapes</a:t>
            </a:r>
          </a:p>
          <a:p>
            <a:pPr marL="971550" lvl="1" indent="-571500" eaLnBrk="1" fontAlgn="auto" hangingPunct="1">
              <a:spcAft>
                <a:spcPts val="0"/>
              </a:spcAft>
              <a:buAutoNum type="alphaUcPeriod"/>
              <a:defRPr/>
            </a:pPr>
            <a:r>
              <a:rPr lang="en-US" sz="3000" dirty="0" smtClean="0"/>
              <a:t>Grade 3-5: Fraction are Critical Areas</a:t>
            </a:r>
          </a:p>
          <a:p>
            <a:pPr marL="971550" lvl="1" indent="-571500" eaLnBrk="1" fontAlgn="auto" hangingPunct="1">
              <a:spcAft>
                <a:spcPts val="0"/>
              </a:spcAft>
              <a:buAutoNum type="alphaUcPeriod"/>
              <a:defRPr/>
            </a:pPr>
            <a:r>
              <a:rPr lang="en-US" sz="3000" dirty="0" smtClean="0"/>
              <a:t>Grade 6: </a:t>
            </a:r>
          </a:p>
          <a:p>
            <a:pPr marL="1828800" lvl="3" indent="-571500" eaLnBrk="1" fontAlgn="auto" hangingPunct="1">
              <a:spcAft>
                <a:spcPts val="0"/>
              </a:spcAft>
              <a:defRPr/>
            </a:pPr>
            <a:r>
              <a:rPr lang="en-US" sz="2600" dirty="0" smtClean="0"/>
              <a:t>Dividing Fractions by Fractions </a:t>
            </a:r>
          </a:p>
          <a:p>
            <a:pPr marL="1828800" lvl="3" indent="-571500" eaLnBrk="1" fontAlgn="auto" hangingPunct="1">
              <a:spcAft>
                <a:spcPts val="0"/>
              </a:spcAft>
              <a:defRPr/>
            </a:pPr>
            <a:r>
              <a:rPr lang="en-US" sz="2600" dirty="0" smtClean="0"/>
              <a:t>Connecting Fractions to Ratios and Proportional Relationships</a:t>
            </a:r>
          </a:p>
        </p:txBody>
      </p:sp>
      <p:sp>
        <p:nvSpPr>
          <p:cNvPr id="4" name="Footer Placeholder 3"/>
          <p:cNvSpPr>
            <a:spLocks noGrp="1"/>
          </p:cNvSpPr>
          <p:nvPr>
            <p:ph type="ftr" sz="quarter" idx="11"/>
          </p:nvPr>
        </p:nvSpPr>
        <p:spPr/>
        <p:txBody>
          <a:bodyPr/>
          <a:lstStyle/>
          <a:p>
            <a:pPr>
              <a:defRPr/>
            </a:pPr>
            <a:r>
              <a:rPr lang="en-US"/>
              <a:t>Massachusetts Department of Elementary and Secondary Education</a:t>
            </a:r>
          </a:p>
        </p:txBody>
      </p:sp>
      <p:sp>
        <p:nvSpPr>
          <p:cNvPr id="5" name="Slide Number Placeholder 4"/>
          <p:cNvSpPr>
            <a:spLocks noGrp="1"/>
          </p:cNvSpPr>
          <p:nvPr>
            <p:ph type="sldNum" sz="quarter" idx="12"/>
          </p:nvPr>
        </p:nvSpPr>
        <p:spPr/>
        <p:txBody>
          <a:bodyPr/>
          <a:lstStyle/>
          <a:p>
            <a:pPr>
              <a:defRPr/>
            </a:pPr>
            <a:fld id="{9D284634-ED75-4C3C-9A76-1BAB9C5F517D}" type="slidenum">
              <a:rPr lang="en-US"/>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p:cNvSpPr>
          <p:nvPr>
            <p:ph type="title"/>
          </p:nvPr>
        </p:nvSpPr>
        <p:spPr>
          <a:xfrm>
            <a:off x="609600" y="274638"/>
            <a:ext cx="7848600" cy="1020762"/>
          </a:xfrm>
        </p:spPr>
        <p:txBody>
          <a:bodyPr/>
          <a:lstStyle/>
          <a:p>
            <a:pPr algn="ctr" eaLnBrk="1" hangingPunct="1"/>
            <a:r>
              <a:rPr lang="en-US" dirty="0" smtClean="0"/>
              <a:t>Fifth Grade Fraction Critical Area #1</a:t>
            </a:r>
          </a:p>
        </p:txBody>
      </p:sp>
      <p:sp>
        <p:nvSpPr>
          <p:cNvPr id="83970" name="Rectangle 3"/>
          <p:cNvSpPr>
            <a:spLocks noGrp="1"/>
          </p:cNvSpPr>
          <p:nvPr>
            <p:ph type="body" idx="1"/>
          </p:nvPr>
        </p:nvSpPr>
        <p:spPr>
          <a:xfrm>
            <a:off x="381000" y="1447800"/>
            <a:ext cx="8305800" cy="4648200"/>
          </a:xfrm>
        </p:spPr>
        <p:txBody>
          <a:bodyPr/>
          <a:lstStyle/>
          <a:p>
            <a:pPr eaLnBrk="1" hangingPunct="1">
              <a:lnSpc>
                <a:spcPct val="80000"/>
              </a:lnSpc>
              <a:buFont typeface="Wingdings 2" pitchFamily="18" charset="2"/>
              <a:buNone/>
            </a:pPr>
            <a:r>
              <a:rPr lang="en-US" sz="2400" dirty="0" smtClean="0"/>
              <a:t>(1)Students apply their understanding of fractions and fraction models to represent the </a:t>
            </a:r>
            <a:r>
              <a:rPr lang="en-US" sz="2400" b="1" dirty="0" smtClean="0"/>
              <a:t>addition and subtraction of fractions with unlike denominators as equivalent calculations with like denominators</a:t>
            </a:r>
            <a:r>
              <a:rPr lang="en-US" sz="2400" dirty="0" smtClean="0"/>
              <a:t>. They develop fluency in calculating sums and differences of fractions, and make reasonable estimates of them. Students also use the meaning of fractions, of multiplication and division, and the relationship between multiplication and division to understand and </a:t>
            </a:r>
            <a:r>
              <a:rPr lang="en-US" sz="2400" b="1" dirty="0" smtClean="0"/>
              <a:t>explain why the procedures for multiplying and dividing fractions make sense</a:t>
            </a:r>
            <a:r>
              <a:rPr lang="en-US" sz="2400" dirty="0" smtClean="0"/>
              <a:t>. (Note: this is limited to the case of dividing unit fractions by whole numbers and whole numbers by unit fractions.) </a:t>
            </a:r>
          </a:p>
          <a:p>
            <a:pPr eaLnBrk="1" hangingPunct="1">
              <a:lnSpc>
                <a:spcPct val="80000"/>
              </a:lnSpc>
              <a:buFont typeface="Wingdings 2" pitchFamily="18" charset="2"/>
              <a:buNone/>
            </a:pPr>
            <a:endParaRPr lang="en-US" sz="1600" dirty="0" smtClean="0"/>
          </a:p>
          <a:p>
            <a:pPr eaLnBrk="1" hangingPunct="1">
              <a:lnSpc>
                <a:spcPct val="80000"/>
              </a:lnSpc>
              <a:buFont typeface="Wingdings 2" pitchFamily="18" charset="2"/>
              <a:buNone/>
            </a:pPr>
            <a:r>
              <a:rPr lang="en-US" sz="1600" dirty="0" smtClean="0"/>
              <a:t>Page 48, Massachusetts Curriculum Framework for Mathematics, March 2011</a:t>
            </a:r>
          </a:p>
          <a:p>
            <a:pPr eaLnBrk="1" hangingPunct="1">
              <a:lnSpc>
                <a:spcPct val="80000"/>
              </a:lnSpc>
              <a:buFont typeface="Wingdings 2" pitchFamily="18" charset="2"/>
              <a:buNone/>
            </a:pPr>
            <a:r>
              <a:rPr lang="en-US" sz="1600" b="1" dirty="0" smtClean="0"/>
              <a:t>(bolded for emphasis)</a:t>
            </a:r>
          </a:p>
        </p:txBody>
      </p:sp>
      <p:sp>
        <p:nvSpPr>
          <p:cNvPr id="5" name="Slide Number Placeholder 4"/>
          <p:cNvSpPr txBox="1">
            <a:spLocks noGrp="1"/>
          </p:cNvSpPr>
          <p:nvPr/>
        </p:nvSpPr>
        <p:spPr>
          <a:xfrm>
            <a:off x="8486775" y="5257800"/>
            <a:ext cx="533400" cy="457200"/>
          </a:xfrm>
          <a:prstGeom prst="rect">
            <a:avLst/>
          </a:prstGeom>
          <a:noFill/>
        </p:spPr>
        <p:txBody>
          <a:bodyPr anchor="ctr"/>
          <a:lstStyle/>
          <a:p>
            <a:pPr algn="ctr" fontAlgn="auto">
              <a:spcBef>
                <a:spcPts val="0"/>
              </a:spcBef>
              <a:spcAft>
                <a:spcPts val="0"/>
              </a:spcAft>
              <a:defRPr/>
            </a:pPr>
            <a:fld id="{DCE4DB58-7BC2-4589-976D-7C22F0F4AEFB}" type="slidenum">
              <a:rPr lang="en-US" sz="1600">
                <a:solidFill>
                  <a:schemeClr val="tx1">
                    <a:tint val="75000"/>
                  </a:schemeClr>
                </a:solidFill>
                <a:latin typeface="+mj-lt"/>
                <a:cs typeface="+mn-cs"/>
              </a:rPr>
              <a:pPr algn="ctr" fontAlgn="auto">
                <a:spcBef>
                  <a:spcPts val="0"/>
                </a:spcBef>
                <a:spcAft>
                  <a:spcPts val="0"/>
                </a:spcAft>
                <a:defRPr/>
              </a:pPr>
              <a:t>30</a:t>
            </a:fld>
            <a:endParaRPr lang="en-US" sz="1600" dirty="0">
              <a:solidFill>
                <a:schemeClr val="tx1">
                  <a:tint val="75000"/>
                </a:schemeClr>
              </a:solidFill>
              <a:latin typeface="+mj-lt"/>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3"/>
          <p:cNvSpPr txBox="1">
            <a:spLocks noChangeArrowheads="1"/>
          </p:cNvSpPr>
          <p:nvPr/>
        </p:nvSpPr>
        <p:spPr bwMode="auto">
          <a:xfrm>
            <a:off x="228600" y="6019800"/>
            <a:ext cx="8077200" cy="830997"/>
          </a:xfrm>
          <a:prstGeom prst="rect">
            <a:avLst/>
          </a:prstGeom>
          <a:noFill/>
          <a:ln w="9525">
            <a:noFill/>
            <a:miter lim="800000"/>
            <a:headEnd/>
            <a:tailEnd/>
          </a:ln>
        </p:spPr>
        <p:txBody>
          <a:bodyPr wrap="square">
            <a:spAutoFit/>
          </a:bodyPr>
          <a:lstStyle/>
          <a:p>
            <a:r>
              <a:rPr lang="en-US" sz="1600" b="1" dirty="0">
                <a:latin typeface="Calibri" pitchFamily="34" charset="0"/>
              </a:rPr>
              <a:t>Based </a:t>
            </a:r>
            <a:r>
              <a:rPr lang="en-US" sz="1600" b="1" dirty="0" smtClean="0">
                <a:latin typeface="Calibri" pitchFamily="34" charset="0"/>
              </a:rPr>
              <a:t>on “Fraction Bars” </a:t>
            </a:r>
            <a:r>
              <a:rPr lang="en-US" sz="1600" b="1" dirty="0">
                <a:latin typeface="Calibri" pitchFamily="34" charset="0"/>
              </a:rPr>
              <a:t>activity found in the National Library of Virtual Manipulatives </a:t>
            </a:r>
            <a:r>
              <a:rPr lang="en-US" sz="1600" b="1" dirty="0">
                <a:latin typeface="Calibri" pitchFamily="34" charset="0"/>
                <a:hlinkClick r:id="rId3"/>
              </a:rPr>
              <a:t>http://nlvm.usu.edu/en/nav/topic_t_1.html</a:t>
            </a:r>
            <a:r>
              <a:rPr lang="en-US" sz="1600" b="1" dirty="0">
                <a:latin typeface="Calibri" pitchFamily="34" charset="0"/>
              </a:rPr>
              <a:t> </a:t>
            </a:r>
          </a:p>
          <a:p>
            <a:pPr algn="ctr"/>
            <a:endParaRPr lang="en-US" sz="1600" dirty="0">
              <a:latin typeface="Calibri" pitchFamily="34" charset="0"/>
            </a:endParaRPr>
          </a:p>
        </p:txBody>
      </p:sp>
      <p:pic>
        <p:nvPicPr>
          <p:cNvPr id="86061" name="Picture 65" descr="2/3 + 3/4 = 8/12 + 9/12 = 17/12"/>
          <p:cNvPicPr>
            <a:picLocks noChangeAspect="1" noChangeArrowheads="1"/>
          </p:cNvPicPr>
          <p:nvPr/>
        </p:nvPicPr>
        <p:blipFill>
          <a:blip r:embed="rId4" cstate="print"/>
          <a:srcRect/>
          <a:stretch>
            <a:fillRect/>
          </a:stretch>
        </p:blipFill>
        <p:spPr bwMode="auto">
          <a:xfrm>
            <a:off x="914400" y="1371600"/>
            <a:ext cx="4953000" cy="685799"/>
          </a:xfrm>
          <a:prstGeom prst="rect">
            <a:avLst/>
          </a:prstGeom>
          <a:noFill/>
          <a:ln w="9525">
            <a:noFill/>
            <a:miter lim="800000"/>
            <a:headEnd/>
            <a:tailEnd/>
          </a:ln>
        </p:spPr>
      </p:pic>
      <p:sp>
        <p:nvSpPr>
          <p:cNvPr id="43" name="Slide Number Placeholder 4"/>
          <p:cNvSpPr txBox="1">
            <a:spLocks noGrp="1"/>
          </p:cNvSpPr>
          <p:nvPr/>
        </p:nvSpPr>
        <p:spPr>
          <a:xfrm>
            <a:off x="8486775" y="5257800"/>
            <a:ext cx="533400" cy="457200"/>
          </a:xfrm>
          <a:prstGeom prst="rect">
            <a:avLst/>
          </a:prstGeom>
          <a:noFill/>
        </p:spPr>
        <p:txBody>
          <a:bodyPr anchor="ctr"/>
          <a:lstStyle/>
          <a:p>
            <a:pPr algn="ctr" fontAlgn="auto">
              <a:spcBef>
                <a:spcPts val="0"/>
              </a:spcBef>
              <a:spcAft>
                <a:spcPts val="0"/>
              </a:spcAft>
              <a:defRPr/>
            </a:pPr>
            <a:fld id="{A7812AD7-F523-4086-B1C2-5CE5A042AD6B}" type="slidenum">
              <a:rPr lang="en-US" sz="1600">
                <a:solidFill>
                  <a:schemeClr val="tx1">
                    <a:tint val="75000"/>
                  </a:schemeClr>
                </a:solidFill>
                <a:latin typeface="+mj-lt"/>
                <a:cs typeface="+mn-cs"/>
              </a:rPr>
              <a:pPr algn="ctr" fontAlgn="auto">
                <a:spcBef>
                  <a:spcPts val="0"/>
                </a:spcBef>
                <a:spcAft>
                  <a:spcPts val="0"/>
                </a:spcAft>
                <a:defRPr/>
              </a:pPr>
              <a:t>31</a:t>
            </a:fld>
            <a:endParaRPr lang="en-US" sz="1600" dirty="0">
              <a:solidFill>
                <a:schemeClr val="tx1">
                  <a:tint val="75000"/>
                </a:schemeClr>
              </a:solidFill>
              <a:latin typeface="+mj-lt"/>
              <a:cs typeface="+mn-cs"/>
            </a:endParaRPr>
          </a:p>
        </p:txBody>
      </p:sp>
      <p:sp>
        <p:nvSpPr>
          <p:cNvPr id="34817" name="Rectangle 2"/>
          <p:cNvSpPr>
            <a:spLocks noGrp="1"/>
          </p:cNvSpPr>
          <p:nvPr>
            <p:ph type="title"/>
          </p:nvPr>
        </p:nvSpPr>
        <p:spPr>
          <a:xfrm>
            <a:off x="0" y="228600"/>
            <a:ext cx="8839200" cy="1249362"/>
          </a:xfrm>
        </p:spPr>
        <p:txBody>
          <a:bodyPr rtlCol="0">
            <a:normAutofit fontScale="90000"/>
          </a:bodyPr>
          <a:lstStyle/>
          <a:p>
            <a:pPr eaLnBrk="1" fontAlgn="auto" hangingPunct="1">
              <a:spcAft>
                <a:spcPts val="0"/>
              </a:spcAft>
              <a:defRPr/>
            </a:pPr>
            <a:r>
              <a:rPr lang="en-US" sz="4000" dirty="0" smtClean="0"/>
              <a:t> </a:t>
            </a:r>
            <a:r>
              <a:rPr lang="en-US" sz="3100" dirty="0" smtClean="0"/>
              <a:t>5</a:t>
            </a:r>
            <a:r>
              <a:rPr lang="en-US" sz="3100" baseline="30000" dirty="0" smtClean="0"/>
              <a:t>th</a:t>
            </a:r>
            <a:r>
              <a:rPr lang="en-US" sz="3100" dirty="0" smtClean="0"/>
              <a:t> Grade Adding Fractions with Unlike Denominators by Replacing them with Equivalent Fractions</a:t>
            </a:r>
          </a:p>
        </p:txBody>
      </p:sp>
      <p:sp>
        <p:nvSpPr>
          <p:cNvPr id="78" name="Rectangle 33"/>
          <p:cNvSpPr>
            <a:spLocks noChangeArrowheads="1"/>
          </p:cNvSpPr>
          <p:nvPr/>
        </p:nvSpPr>
        <p:spPr bwMode="auto">
          <a:xfrm>
            <a:off x="304800" y="5562600"/>
            <a:ext cx="7439100" cy="338554"/>
          </a:xfrm>
          <a:prstGeom prst="rect">
            <a:avLst/>
          </a:prstGeom>
          <a:noFill/>
          <a:ln w="9525">
            <a:noFill/>
            <a:miter lim="800000"/>
            <a:headEnd/>
            <a:tailEnd/>
          </a:ln>
        </p:spPr>
        <p:txBody>
          <a:bodyPr wrap="square">
            <a:spAutoFit/>
          </a:bodyPr>
          <a:lstStyle/>
          <a:p>
            <a:r>
              <a:rPr lang="en-US" sz="1600" dirty="0" smtClean="0">
                <a:latin typeface="Calibri" pitchFamily="34" charset="0"/>
              </a:rPr>
              <a:t>5.NF.2, </a:t>
            </a:r>
            <a:r>
              <a:rPr lang="en-US" sz="1600" dirty="0">
                <a:latin typeface="Calibri" pitchFamily="34" charset="0"/>
              </a:rPr>
              <a:t>page </a:t>
            </a:r>
            <a:r>
              <a:rPr lang="en-US" sz="1600" dirty="0" smtClean="0">
                <a:latin typeface="Calibri" pitchFamily="34" charset="0"/>
              </a:rPr>
              <a:t>50 </a:t>
            </a:r>
            <a:r>
              <a:rPr lang="en-US" sz="1600" dirty="0">
                <a:latin typeface="Calibri" pitchFamily="34" charset="0"/>
              </a:rPr>
              <a:t>Massachusetts Curriculum Framework for Mathematics, March 2011</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5</a:t>
            </a:r>
            <a:r>
              <a:rPr lang="en-US" sz="2000" baseline="30000" dirty="0" smtClean="0"/>
              <a:t>th</a:t>
            </a:r>
            <a:r>
              <a:rPr lang="en-US" sz="2000" dirty="0" smtClean="0"/>
              <a:t> Grade Adding Fractions with Unlike Denominators by Replacing them with Equivalent Fractions</a:t>
            </a:r>
            <a:endParaRPr lang="en-US" sz="2000" dirty="0"/>
          </a:p>
        </p:txBody>
      </p:sp>
      <p:sp>
        <p:nvSpPr>
          <p:cNvPr id="4" name="Footer Placeholder 3"/>
          <p:cNvSpPr>
            <a:spLocks noGrp="1"/>
          </p:cNvSpPr>
          <p:nvPr>
            <p:ph type="ftr" sz="quarter" idx="11"/>
          </p:nvPr>
        </p:nvSpPr>
        <p:spPr/>
        <p:txBody>
          <a:bodyPr/>
          <a:lstStyle/>
          <a:p>
            <a:pPr>
              <a:defRPr/>
            </a:pPr>
            <a:r>
              <a:rPr lang="en-US"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pPr>
              <a:defRPr/>
            </a:pPr>
            <a:fld id="{475AD591-8AF9-46C6-AB9B-972F174C9F82}" type="slidenum">
              <a:rPr lang="en-US" smtClean="0"/>
              <a:pPr>
                <a:defRPr/>
              </a:pPr>
              <a:t>32</a:t>
            </a:fld>
            <a:endParaRPr lang="en-US" dirty="0"/>
          </a:p>
        </p:txBody>
      </p:sp>
      <p:pic>
        <p:nvPicPr>
          <p:cNvPr id="6" name="Picture 65" descr="2/3 + 3/4 = 8/12 + 9/12 = 17/12"/>
          <p:cNvPicPr>
            <a:picLocks noChangeAspect="1" noChangeArrowheads="1"/>
          </p:cNvPicPr>
          <p:nvPr/>
        </p:nvPicPr>
        <p:blipFill>
          <a:blip r:embed="rId3" cstate="print"/>
          <a:srcRect/>
          <a:stretch>
            <a:fillRect/>
          </a:stretch>
        </p:blipFill>
        <p:spPr bwMode="auto">
          <a:xfrm>
            <a:off x="914400" y="1371600"/>
            <a:ext cx="4953000" cy="685799"/>
          </a:xfrm>
          <a:prstGeom prst="rect">
            <a:avLst/>
          </a:prstGeom>
          <a:noFill/>
          <a:ln w="9525">
            <a:noFill/>
            <a:miter lim="800000"/>
            <a:headEnd/>
            <a:tailEnd/>
          </a:ln>
        </p:spPr>
      </p:pic>
      <p:sp>
        <p:nvSpPr>
          <p:cNvPr id="7" name="Text Box 43"/>
          <p:cNvSpPr txBox="1">
            <a:spLocks noChangeArrowheads="1"/>
          </p:cNvSpPr>
          <p:nvPr/>
        </p:nvSpPr>
        <p:spPr bwMode="auto">
          <a:xfrm>
            <a:off x="228600" y="2209800"/>
            <a:ext cx="6324600" cy="396875"/>
          </a:xfrm>
          <a:prstGeom prst="rect">
            <a:avLst/>
          </a:prstGeom>
          <a:noFill/>
          <a:ln w="9525">
            <a:noFill/>
            <a:miter lim="800000"/>
            <a:headEnd/>
            <a:tailEnd/>
          </a:ln>
        </p:spPr>
        <p:txBody>
          <a:bodyPr>
            <a:spAutoFit/>
          </a:bodyPr>
          <a:lstStyle/>
          <a:p>
            <a:pPr algn="ctr"/>
            <a:r>
              <a:rPr lang="en-US" sz="2000" dirty="0">
                <a:latin typeface="Calibri" pitchFamily="34" charset="0"/>
              </a:rPr>
              <a:t>Checking work with a tape diagram and number line</a:t>
            </a:r>
          </a:p>
        </p:txBody>
      </p:sp>
      <p:sp>
        <p:nvSpPr>
          <p:cNvPr id="15" name="Rectangle 14"/>
          <p:cNvSpPr/>
          <p:nvPr/>
        </p:nvSpPr>
        <p:spPr>
          <a:xfrm>
            <a:off x="457200" y="4724400"/>
            <a:ext cx="7543800" cy="923330"/>
          </a:xfrm>
          <a:prstGeom prst="rect">
            <a:avLst/>
          </a:prstGeom>
        </p:spPr>
        <p:txBody>
          <a:bodyPr wrap="square">
            <a:spAutoFit/>
          </a:bodyPr>
          <a:lstStyle/>
          <a:p>
            <a:r>
              <a:rPr lang="en-US" dirty="0" smtClean="0">
                <a:latin typeface="Calibri" pitchFamily="34" charset="0"/>
              </a:rPr>
              <a:t>5.NF.2, page 50 Massachusetts Curriculum Framework for Mathematics, March 201</a:t>
            </a:r>
          </a:p>
          <a:p>
            <a:endParaRPr lang="en-US" dirty="0"/>
          </a:p>
        </p:txBody>
      </p:sp>
      <p:sp>
        <p:nvSpPr>
          <p:cNvPr id="16" name="Text Box 3"/>
          <p:cNvSpPr txBox="1">
            <a:spLocks noChangeArrowheads="1"/>
          </p:cNvSpPr>
          <p:nvPr/>
        </p:nvSpPr>
        <p:spPr bwMode="auto">
          <a:xfrm>
            <a:off x="228600" y="5486400"/>
            <a:ext cx="8077200" cy="830997"/>
          </a:xfrm>
          <a:prstGeom prst="rect">
            <a:avLst/>
          </a:prstGeom>
          <a:noFill/>
          <a:ln w="9525">
            <a:noFill/>
            <a:miter lim="800000"/>
            <a:headEnd/>
            <a:tailEnd/>
          </a:ln>
        </p:spPr>
        <p:txBody>
          <a:bodyPr wrap="square">
            <a:spAutoFit/>
          </a:bodyPr>
          <a:lstStyle/>
          <a:p>
            <a:r>
              <a:rPr lang="en-US" sz="1600" b="1" dirty="0">
                <a:latin typeface="Calibri" pitchFamily="34" charset="0"/>
              </a:rPr>
              <a:t>Based </a:t>
            </a:r>
            <a:r>
              <a:rPr lang="en-US" sz="1600" b="1" dirty="0" smtClean="0">
                <a:latin typeface="Calibri" pitchFamily="34" charset="0"/>
              </a:rPr>
              <a:t>on “Fraction Bars” </a:t>
            </a:r>
            <a:r>
              <a:rPr lang="en-US" sz="1600" b="1" dirty="0">
                <a:latin typeface="Calibri" pitchFamily="34" charset="0"/>
              </a:rPr>
              <a:t>activity found in the National Library of Virtual Manipulatives </a:t>
            </a:r>
            <a:r>
              <a:rPr lang="en-US" sz="1600" b="1" dirty="0">
                <a:latin typeface="Calibri" pitchFamily="34" charset="0"/>
                <a:hlinkClick r:id="rId4"/>
              </a:rPr>
              <a:t>http://nlvm.usu.edu/en/nav/topic_t_1.html</a:t>
            </a:r>
            <a:r>
              <a:rPr lang="en-US" sz="1600" b="1" dirty="0">
                <a:latin typeface="Calibri" pitchFamily="34" charset="0"/>
              </a:rPr>
              <a:t> </a:t>
            </a:r>
          </a:p>
          <a:p>
            <a:pPr algn="ctr"/>
            <a:endParaRPr lang="en-US" sz="1600" dirty="0">
              <a:latin typeface="Calibri" pitchFamily="34" charset="0"/>
            </a:endParaRPr>
          </a:p>
        </p:txBody>
      </p:sp>
      <p:grpSp>
        <p:nvGrpSpPr>
          <p:cNvPr id="20" name="Group 19" descr="Tape with markings by 1/12 &#10;A block on tape showing 2/3 which is 8/12 on tape"/>
          <p:cNvGrpSpPr/>
          <p:nvPr/>
        </p:nvGrpSpPr>
        <p:grpSpPr>
          <a:xfrm>
            <a:off x="228600" y="2667000"/>
            <a:ext cx="7696200" cy="1295400"/>
            <a:chOff x="228600" y="2667000"/>
            <a:chExt cx="7696200" cy="1295400"/>
          </a:xfrm>
        </p:grpSpPr>
        <p:sp>
          <p:nvSpPr>
            <p:cNvPr id="9" name="Text Box 31"/>
            <p:cNvSpPr txBox="1">
              <a:spLocks noChangeArrowheads="1"/>
            </p:cNvSpPr>
            <p:nvPr/>
          </p:nvSpPr>
          <p:spPr bwMode="auto">
            <a:xfrm>
              <a:off x="228600" y="3639671"/>
              <a:ext cx="7620000" cy="322729"/>
            </a:xfrm>
            <a:prstGeom prst="rect">
              <a:avLst/>
            </a:prstGeom>
            <a:noFill/>
            <a:ln w="9525">
              <a:noFill/>
              <a:miter lim="800000"/>
              <a:headEnd/>
              <a:tailEnd/>
            </a:ln>
          </p:spPr>
          <p:txBody>
            <a:bodyPr>
              <a:spAutoFit/>
            </a:bodyPr>
            <a:lstStyle/>
            <a:p>
              <a:r>
                <a:rPr lang="en-US" sz="1400" dirty="0">
                  <a:latin typeface="Calibri" pitchFamily="34" charset="0"/>
                </a:rPr>
                <a:t>12   12      12    12   12    12    12    12   12   12    12      12    12    12   12    12    12    12    12   12    12    12 </a:t>
              </a:r>
            </a:p>
          </p:txBody>
        </p:sp>
        <p:sp>
          <p:nvSpPr>
            <p:cNvPr id="8" name="Line 8"/>
            <p:cNvSpPr>
              <a:spLocks noChangeShapeType="1"/>
            </p:cNvSpPr>
            <p:nvPr/>
          </p:nvSpPr>
          <p:spPr bwMode="auto">
            <a:xfrm>
              <a:off x="305570" y="3478306"/>
              <a:ext cx="7389091" cy="0"/>
            </a:xfrm>
            <a:prstGeom prst="line">
              <a:avLst/>
            </a:prstGeom>
            <a:noFill/>
            <a:ln w="57150">
              <a:solidFill>
                <a:schemeClr val="tx1"/>
              </a:solidFill>
              <a:round/>
              <a:headEnd/>
              <a:tailEnd/>
            </a:ln>
          </p:spPr>
          <p:txBody>
            <a:bodyPr wrap="none" anchor="ctr"/>
            <a:lstStyle/>
            <a:p>
              <a:endParaRPr lang="en-US"/>
            </a:p>
          </p:txBody>
        </p:sp>
        <p:sp>
          <p:nvSpPr>
            <p:cNvPr id="11" name="Text Box 7"/>
            <p:cNvSpPr txBox="1">
              <a:spLocks noChangeArrowheads="1"/>
            </p:cNvSpPr>
            <p:nvPr/>
          </p:nvSpPr>
          <p:spPr bwMode="auto">
            <a:xfrm>
              <a:off x="304800" y="3505200"/>
              <a:ext cx="7620000" cy="304800"/>
            </a:xfrm>
            <a:prstGeom prst="rect">
              <a:avLst/>
            </a:prstGeom>
            <a:noFill/>
            <a:ln w="9525">
              <a:noFill/>
              <a:miter lim="800000"/>
              <a:headEnd/>
              <a:tailEnd/>
            </a:ln>
          </p:spPr>
          <p:txBody>
            <a:bodyPr wrap="square">
              <a:spAutoFit/>
            </a:bodyPr>
            <a:lstStyle/>
            <a:p>
              <a:r>
                <a:rPr lang="en-US" sz="1400" u="sng" dirty="0">
                  <a:latin typeface="Calibri" pitchFamily="34" charset="0"/>
                </a:rPr>
                <a:t>0</a:t>
              </a:r>
              <a:r>
                <a:rPr lang="en-US" sz="1400" dirty="0">
                  <a:latin typeface="Calibri" pitchFamily="34" charset="0"/>
                </a:rPr>
                <a:t>     </a:t>
              </a:r>
              <a:r>
                <a:rPr lang="en-US" sz="1400" u="sng" dirty="0">
                  <a:latin typeface="Calibri" pitchFamily="34" charset="0"/>
                </a:rPr>
                <a:t>1  </a:t>
              </a:r>
              <a:r>
                <a:rPr lang="en-US" sz="1400" dirty="0">
                  <a:latin typeface="Calibri" pitchFamily="34" charset="0"/>
                </a:rPr>
                <a:t>      </a:t>
              </a:r>
              <a:r>
                <a:rPr lang="en-US" sz="1400" u="sng" dirty="0">
                  <a:latin typeface="Calibri" pitchFamily="34" charset="0"/>
                </a:rPr>
                <a:t>2 </a:t>
              </a:r>
              <a:r>
                <a:rPr lang="en-US" sz="1400" dirty="0">
                  <a:latin typeface="Calibri" pitchFamily="34" charset="0"/>
                </a:rPr>
                <a:t>      </a:t>
              </a:r>
              <a:r>
                <a:rPr lang="en-US" sz="1400" u="sng" dirty="0">
                  <a:latin typeface="Calibri" pitchFamily="34" charset="0"/>
                </a:rPr>
                <a:t>3  </a:t>
              </a:r>
              <a:r>
                <a:rPr lang="en-US" sz="1400" dirty="0">
                  <a:latin typeface="Calibri" pitchFamily="34" charset="0"/>
                </a:rPr>
                <a:t>   </a:t>
              </a:r>
              <a:r>
                <a:rPr lang="en-US" sz="1400" u="sng" dirty="0">
                  <a:latin typeface="Calibri" pitchFamily="34" charset="0"/>
                </a:rPr>
                <a:t>4 </a:t>
              </a:r>
              <a:r>
                <a:rPr lang="en-US" sz="1400" dirty="0">
                  <a:latin typeface="Calibri" pitchFamily="34" charset="0"/>
                </a:rPr>
                <a:t>     </a:t>
              </a:r>
              <a:r>
                <a:rPr lang="en-US" sz="1400" u="sng" dirty="0">
                  <a:latin typeface="Calibri" pitchFamily="34" charset="0"/>
                </a:rPr>
                <a:t>5</a:t>
              </a:r>
              <a:r>
                <a:rPr lang="en-US" sz="1400" dirty="0">
                  <a:latin typeface="Calibri" pitchFamily="34" charset="0"/>
                </a:rPr>
                <a:t>       </a:t>
              </a:r>
              <a:r>
                <a:rPr lang="en-US" sz="1400" u="sng" dirty="0">
                  <a:latin typeface="Calibri" pitchFamily="34" charset="0"/>
                </a:rPr>
                <a:t>6</a:t>
              </a:r>
              <a:r>
                <a:rPr lang="en-US" sz="1400" dirty="0">
                  <a:latin typeface="Calibri" pitchFamily="34" charset="0"/>
                </a:rPr>
                <a:t>      </a:t>
              </a:r>
              <a:r>
                <a:rPr lang="en-US" sz="1400" u="sng" dirty="0">
                  <a:latin typeface="Calibri" pitchFamily="34" charset="0"/>
                </a:rPr>
                <a:t>7</a:t>
              </a:r>
              <a:r>
                <a:rPr lang="en-US" sz="1400" dirty="0">
                  <a:latin typeface="Calibri" pitchFamily="34" charset="0"/>
                </a:rPr>
                <a:t>     </a:t>
              </a:r>
              <a:r>
                <a:rPr lang="en-US" sz="1400" u="sng" dirty="0">
                  <a:latin typeface="Calibri" pitchFamily="34" charset="0"/>
                </a:rPr>
                <a:t>8</a:t>
              </a:r>
              <a:r>
                <a:rPr lang="en-US" sz="1400" dirty="0">
                  <a:latin typeface="Calibri" pitchFamily="34" charset="0"/>
                </a:rPr>
                <a:t>     </a:t>
              </a:r>
              <a:r>
                <a:rPr lang="en-US" sz="1400" u="sng" dirty="0">
                  <a:latin typeface="Calibri" pitchFamily="34" charset="0"/>
                </a:rPr>
                <a:t>9</a:t>
              </a:r>
              <a:r>
                <a:rPr lang="en-US" sz="1400" dirty="0">
                  <a:latin typeface="Calibri" pitchFamily="34" charset="0"/>
                </a:rPr>
                <a:t>     </a:t>
              </a:r>
              <a:r>
                <a:rPr lang="en-US" sz="1400" u="sng" dirty="0">
                  <a:latin typeface="Calibri" pitchFamily="34" charset="0"/>
                </a:rPr>
                <a:t>10</a:t>
              </a:r>
              <a:r>
                <a:rPr lang="en-US" sz="1400" dirty="0">
                  <a:latin typeface="Calibri" pitchFamily="34" charset="0"/>
                </a:rPr>
                <a:t>      </a:t>
              </a:r>
              <a:r>
                <a:rPr lang="en-US" sz="1400" u="sng" dirty="0">
                  <a:latin typeface="Calibri" pitchFamily="34" charset="0"/>
                </a:rPr>
                <a:t>11</a:t>
              </a:r>
              <a:r>
                <a:rPr lang="en-US" sz="1400" dirty="0">
                  <a:latin typeface="Calibri" pitchFamily="34" charset="0"/>
                </a:rPr>
                <a:t>    </a:t>
              </a:r>
              <a:r>
                <a:rPr lang="en-US" sz="1400" u="sng" dirty="0">
                  <a:latin typeface="Calibri" pitchFamily="34" charset="0"/>
                </a:rPr>
                <a:t>12</a:t>
              </a:r>
              <a:r>
                <a:rPr lang="en-US" sz="1400" dirty="0">
                  <a:latin typeface="Calibri" pitchFamily="34" charset="0"/>
                </a:rPr>
                <a:t>    </a:t>
              </a:r>
              <a:r>
                <a:rPr lang="en-US" sz="1400" u="sng" dirty="0">
                  <a:latin typeface="Calibri" pitchFamily="34" charset="0"/>
                </a:rPr>
                <a:t>13</a:t>
              </a:r>
              <a:r>
                <a:rPr lang="en-US" sz="1400" dirty="0">
                  <a:latin typeface="Calibri" pitchFamily="34" charset="0"/>
                </a:rPr>
                <a:t>   </a:t>
              </a:r>
              <a:r>
                <a:rPr lang="en-US" sz="1400" u="sng" dirty="0">
                  <a:latin typeface="Calibri" pitchFamily="34" charset="0"/>
                </a:rPr>
                <a:t>14</a:t>
              </a:r>
              <a:r>
                <a:rPr lang="en-US" sz="1400" dirty="0">
                  <a:latin typeface="Calibri" pitchFamily="34" charset="0"/>
                </a:rPr>
                <a:t>   </a:t>
              </a:r>
              <a:r>
                <a:rPr lang="en-US" sz="1400" u="sng" dirty="0">
                  <a:latin typeface="Calibri" pitchFamily="34" charset="0"/>
                </a:rPr>
                <a:t> 15    16</a:t>
              </a:r>
              <a:r>
                <a:rPr lang="en-US" sz="1400" dirty="0">
                  <a:latin typeface="Calibri" pitchFamily="34" charset="0"/>
                </a:rPr>
                <a:t>   </a:t>
              </a:r>
              <a:r>
                <a:rPr lang="en-US" sz="1400" u="sng" dirty="0">
                  <a:latin typeface="Calibri" pitchFamily="34" charset="0"/>
                </a:rPr>
                <a:t> 17    18</a:t>
              </a:r>
              <a:r>
                <a:rPr lang="en-US" sz="1400" dirty="0">
                  <a:latin typeface="Calibri" pitchFamily="34" charset="0"/>
                </a:rPr>
                <a:t>  </a:t>
              </a:r>
              <a:r>
                <a:rPr lang="en-US" sz="1400" u="sng" dirty="0">
                  <a:latin typeface="Calibri" pitchFamily="34" charset="0"/>
                </a:rPr>
                <a:t> 19    20 </a:t>
              </a:r>
              <a:r>
                <a:rPr lang="en-US" sz="1400" dirty="0">
                  <a:latin typeface="Calibri" pitchFamily="34" charset="0"/>
                </a:rPr>
                <a:t>   </a:t>
              </a:r>
              <a:r>
                <a:rPr lang="en-US" sz="1400" u="sng" dirty="0">
                  <a:latin typeface="Calibri" pitchFamily="34" charset="0"/>
                </a:rPr>
                <a:t>21</a:t>
              </a:r>
            </a:p>
          </p:txBody>
        </p:sp>
        <p:sp>
          <p:nvSpPr>
            <p:cNvPr id="12" name="Rectangle 57" descr="Tape diagram showing how 2/3 on a number line goes from 0/12 to 8/12"/>
            <p:cNvSpPr>
              <a:spLocks noChangeArrowheads="1"/>
            </p:cNvSpPr>
            <p:nvPr/>
          </p:nvSpPr>
          <p:spPr bwMode="auto">
            <a:xfrm>
              <a:off x="381000" y="2667000"/>
              <a:ext cx="2667000" cy="762000"/>
            </a:xfrm>
            <a:prstGeom prst="rect">
              <a:avLst/>
            </a:prstGeom>
            <a:solidFill>
              <a:schemeClr val="accent3">
                <a:lumMod val="60000"/>
                <a:lumOff val="40000"/>
              </a:schemeClr>
            </a:solidFill>
            <a:ln w="9525">
              <a:solidFill>
                <a:schemeClr val="tx1"/>
              </a:solidFill>
              <a:miter lim="800000"/>
              <a:headEnd/>
              <a:tailEnd/>
            </a:ln>
          </p:spPr>
          <p:txBody>
            <a:bodyPr wrap="none" anchor="ctr"/>
            <a:lstStyle/>
            <a:p>
              <a:pPr algn="ctr"/>
              <a:endParaRPr lang="en-US" dirty="0">
                <a:latin typeface="Calibri" pitchFamily="34" charset="0"/>
              </a:endParaRPr>
            </a:p>
          </p:txBody>
        </p:sp>
        <p:sp>
          <p:nvSpPr>
            <p:cNvPr id="13" name="Text Box 5"/>
            <p:cNvSpPr txBox="1">
              <a:spLocks noChangeArrowheads="1"/>
            </p:cNvSpPr>
            <p:nvPr/>
          </p:nvSpPr>
          <p:spPr bwMode="auto">
            <a:xfrm>
              <a:off x="1524000" y="2667000"/>
              <a:ext cx="244260" cy="400110"/>
            </a:xfrm>
            <a:prstGeom prst="rect">
              <a:avLst/>
            </a:prstGeom>
            <a:noFill/>
            <a:ln w="9525">
              <a:noFill/>
              <a:miter lim="800000"/>
              <a:headEnd/>
              <a:tailEnd/>
            </a:ln>
          </p:spPr>
          <p:txBody>
            <a:bodyPr wrap="square">
              <a:spAutoFit/>
            </a:bodyPr>
            <a:lstStyle/>
            <a:p>
              <a:pPr algn="ctr"/>
              <a:r>
                <a:rPr lang="en-US" sz="2000" u="sng" dirty="0">
                  <a:latin typeface="Calibri" pitchFamily="34" charset="0"/>
                </a:rPr>
                <a:t>2</a:t>
              </a:r>
            </a:p>
          </p:txBody>
        </p:sp>
        <p:sp>
          <p:nvSpPr>
            <p:cNvPr id="17" name="Text Box 6"/>
            <p:cNvSpPr txBox="1">
              <a:spLocks noChangeArrowheads="1"/>
            </p:cNvSpPr>
            <p:nvPr/>
          </p:nvSpPr>
          <p:spPr bwMode="auto">
            <a:xfrm>
              <a:off x="1295400" y="2978882"/>
              <a:ext cx="685800" cy="400110"/>
            </a:xfrm>
            <a:prstGeom prst="rect">
              <a:avLst/>
            </a:prstGeom>
            <a:noFill/>
            <a:ln w="9525">
              <a:noFill/>
              <a:miter lim="800000"/>
              <a:headEnd/>
              <a:tailEnd/>
            </a:ln>
          </p:spPr>
          <p:txBody>
            <a:bodyPr wrap="square">
              <a:spAutoFit/>
            </a:bodyPr>
            <a:lstStyle/>
            <a:p>
              <a:pPr algn="ctr"/>
              <a:r>
                <a:rPr lang="en-US" sz="2000" dirty="0" smtClean="0">
                  <a:latin typeface="Calibri" pitchFamily="34" charset="0"/>
                </a:rPr>
                <a:t>3</a:t>
              </a:r>
              <a:endParaRPr lang="en-US" sz="2000" dirty="0">
                <a:latin typeface="Calibri"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3"/>
          <p:cNvSpPr txBox="1">
            <a:spLocks noChangeArrowheads="1"/>
          </p:cNvSpPr>
          <p:nvPr/>
        </p:nvSpPr>
        <p:spPr bwMode="auto">
          <a:xfrm>
            <a:off x="228600" y="6019800"/>
            <a:ext cx="8077200" cy="830997"/>
          </a:xfrm>
          <a:prstGeom prst="rect">
            <a:avLst/>
          </a:prstGeom>
          <a:noFill/>
          <a:ln w="9525">
            <a:noFill/>
            <a:miter lim="800000"/>
            <a:headEnd/>
            <a:tailEnd/>
          </a:ln>
        </p:spPr>
        <p:txBody>
          <a:bodyPr wrap="square">
            <a:spAutoFit/>
          </a:bodyPr>
          <a:lstStyle/>
          <a:p>
            <a:r>
              <a:rPr lang="en-US" sz="1600" b="1" dirty="0">
                <a:latin typeface="Calibri" pitchFamily="34" charset="0"/>
              </a:rPr>
              <a:t>Based </a:t>
            </a:r>
            <a:r>
              <a:rPr lang="en-US" sz="1600" b="1" dirty="0" smtClean="0">
                <a:latin typeface="Calibri" pitchFamily="34" charset="0"/>
              </a:rPr>
              <a:t>on “Fraction Bars” </a:t>
            </a:r>
            <a:r>
              <a:rPr lang="en-US" sz="1600" b="1" dirty="0">
                <a:latin typeface="Calibri" pitchFamily="34" charset="0"/>
              </a:rPr>
              <a:t>activity found in the National Library of Virtual Manipulatives </a:t>
            </a:r>
            <a:r>
              <a:rPr lang="en-US" sz="1600" b="1" dirty="0">
                <a:latin typeface="Calibri" pitchFamily="34" charset="0"/>
                <a:hlinkClick r:id="rId3"/>
              </a:rPr>
              <a:t>http://nlvm.usu.edu/en/nav/topic_t_1.html</a:t>
            </a:r>
            <a:r>
              <a:rPr lang="en-US" sz="1600" b="1" dirty="0">
                <a:latin typeface="Calibri" pitchFamily="34" charset="0"/>
              </a:rPr>
              <a:t> </a:t>
            </a:r>
          </a:p>
          <a:p>
            <a:pPr algn="ctr"/>
            <a:endParaRPr lang="en-US" sz="1600" dirty="0">
              <a:latin typeface="Calibri" pitchFamily="34" charset="0"/>
            </a:endParaRPr>
          </a:p>
        </p:txBody>
      </p:sp>
      <p:pic>
        <p:nvPicPr>
          <p:cNvPr id="86061" name="Picture 65" descr="2/3 + 3/4 = 8/12 + 9/12 = 17/12"/>
          <p:cNvPicPr>
            <a:picLocks noChangeAspect="1" noChangeArrowheads="1"/>
          </p:cNvPicPr>
          <p:nvPr/>
        </p:nvPicPr>
        <p:blipFill>
          <a:blip r:embed="rId4" cstate="print"/>
          <a:srcRect/>
          <a:stretch>
            <a:fillRect/>
          </a:stretch>
        </p:blipFill>
        <p:spPr bwMode="auto">
          <a:xfrm>
            <a:off x="914400" y="1371601"/>
            <a:ext cx="4953000" cy="609600"/>
          </a:xfrm>
          <a:prstGeom prst="rect">
            <a:avLst/>
          </a:prstGeom>
          <a:noFill/>
          <a:ln w="9525">
            <a:noFill/>
            <a:miter lim="800000"/>
            <a:headEnd/>
            <a:tailEnd/>
          </a:ln>
        </p:spPr>
      </p:pic>
      <p:sp>
        <p:nvSpPr>
          <p:cNvPr id="43" name="Slide Number Placeholder 4"/>
          <p:cNvSpPr txBox="1">
            <a:spLocks noGrp="1"/>
          </p:cNvSpPr>
          <p:nvPr/>
        </p:nvSpPr>
        <p:spPr>
          <a:xfrm>
            <a:off x="8486775" y="5257800"/>
            <a:ext cx="533400" cy="457200"/>
          </a:xfrm>
          <a:prstGeom prst="rect">
            <a:avLst/>
          </a:prstGeom>
          <a:noFill/>
        </p:spPr>
        <p:txBody>
          <a:bodyPr anchor="ctr"/>
          <a:lstStyle/>
          <a:p>
            <a:pPr algn="ctr" fontAlgn="auto">
              <a:spcBef>
                <a:spcPts val="0"/>
              </a:spcBef>
              <a:spcAft>
                <a:spcPts val="0"/>
              </a:spcAft>
              <a:defRPr/>
            </a:pPr>
            <a:fld id="{A7812AD7-F523-4086-B1C2-5CE5A042AD6B}" type="slidenum">
              <a:rPr lang="en-US" sz="1600">
                <a:solidFill>
                  <a:schemeClr val="tx1">
                    <a:tint val="75000"/>
                  </a:schemeClr>
                </a:solidFill>
                <a:latin typeface="+mj-lt"/>
                <a:cs typeface="+mn-cs"/>
              </a:rPr>
              <a:pPr algn="ctr" fontAlgn="auto">
                <a:spcBef>
                  <a:spcPts val="0"/>
                </a:spcBef>
                <a:spcAft>
                  <a:spcPts val="0"/>
                </a:spcAft>
                <a:defRPr/>
              </a:pPr>
              <a:t>33</a:t>
            </a:fld>
            <a:endParaRPr lang="en-US" sz="1600" dirty="0">
              <a:solidFill>
                <a:schemeClr val="tx1">
                  <a:tint val="75000"/>
                </a:schemeClr>
              </a:solidFill>
              <a:latin typeface="+mj-lt"/>
              <a:cs typeface="+mn-cs"/>
            </a:endParaRPr>
          </a:p>
        </p:txBody>
      </p:sp>
      <p:sp>
        <p:nvSpPr>
          <p:cNvPr id="86044" name="Text Box 43"/>
          <p:cNvSpPr txBox="1">
            <a:spLocks noChangeArrowheads="1"/>
          </p:cNvSpPr>
          <p:nvPr/>
        </p:nvSpPr>
        <p:spPr bwMode="auto">
          <a:xfrm>
            <a:off x="228600" y="2209800"/>
            <a:ext cx="6324600" cy="396875"/>
          </a:xfrm>
          <a:prstGeom prst="rect">
            <a:avLst/>
          </a:prstGeom>
          <a:noFill/>
          <a:ln w="9525">
            <a:noFill/>
            <a:miter lim="800000"/>
            <a:headEnd/>
            <a:tailEnd/>
          </a:ln>
        </p:spPr>
        <p:txBody>
          <a:bodyPr>
            <a:spAutoFit/>
          </a:bodyPr>
          <a:lstStyle/>
          <a:p>
            <a:pPr algn="ctr"/>
            <a:r>
              <a:rPr lang="en-US" sz="2000" dirty="0">
                <a:latin typeface="Calibri" pitchFamily="34" charset="0"/>
              </a:rPr>
              <a:t>Checking work with a tape diagram and number line</a:t>
            </a:r>
          </a:p>
        </p:txBody>
      </p:sp>
      <p:sp>
        <p:nvSpPr>
          <p:cNvPr id="34817" name="Rectangle 2"/>
          <p:cNvSpPr>
            <a:spLocks noGrp="1"/>
          </p:cNvSpPr>
          <p:nvPr>
            <p:ph type="title"/>
          </p:nvPr>
        </p:nvSpPr>
        <p:spPr>
          <a:xfrm>
            <a:off x="0" y="228600"/>
            <a:ext cx="8839200" cy="1249362"/>
          </a:xfrm>
        </p:spPr>
        <p:txBody>
          <a:bodyPr rtlCol="0">
            <a:normAutofit fontScale="90000"/>
          </a:bodyPr>
          <a:lstStyle/>
          <a:p>
            <a:pPr eaLnBrk="1" fontAlgn="auto" hangingPunct="1">
              <a:spcAft>
                <a:spcPts val="0"/>
              </a:spcAft>
              <a:defRPr/>
            </a:pPr>
            <a:r>
              <a:rPr lang="en-US" sz="4000" dirty="0" smtClean="0"/>
              <a:t> </a:t>
            </a:r>
            <a:r>
              <a:rPr lang="en-US" sz="3100" dirty="0" smtClean="0"/>
              <a:t>5</a:t>
            </a:r>
            <a:r>
              <a:rPr lang="en-US" sz="3100" baseline="30000" dirty="0" smtClean="0"/>
              <a:t>th</a:t>
            </a:r>
            <a:r>
              <a:rPr lang="en-US" sz="3100" dirty="0" smtClean="0"/>
              <a:t> Grade Adding Fractions with Unlike Denominators by Replacing them with Equivalent Fractions</a:t>
            </a:r>
          </a:p>
        </p:txBody>
      </p:sp>
      <p:sp>
        <p:nvSpPr>
          <p:cNvPr id="78" name="Rectangle 33"/>
          <p:cNvSpPr>
            <a:spLocks noChangeArrowheads="1"/>
          </p:cNvSpPr>
          <p:nvPr/>
        </p:nvSpPr>
        <p:spPr bwMode="auto">
          <a:xfrm>
            <a:off x="304800" y="5562600"/>
            <a:ext cx="7439100" cy="338554"/>
          </a:xfrm>
          <a:prstGeom prst="rect">
            <a:avLst/>
          </a:prstGeom>
          <a:noFill/>
          <a:ln w="9525">
            <a:noFill/>
            <a:miter lim="800000"/>
            <a:headEnd/>
            <a:tailEnd/>
          </a:ln>
        </p:spPr>
        <p:txBody>
          <a:bodyPr wrap="square">
            <a:spAutoFit/>
          </a:bodyPr>
          <a:lstStyle/>
          <a:p>
            <a:r>
              <a:rPr lang="en-US" sz="1600" dirty="0" smtClean="0">
                <a:latin typeface="Calibri" pitchFamily="34" charset="0"/>
              </a:rPr>
              <a:t>5.NF.2, </a:t>
            </a:r>
            <a:r>
              <a:rPr lang="en-US" sz="1600" dirty="0">
                <a:latin typeface="Calibri" pitchFamily="34" charset="0"/>
              </a:rPr>
              <a:t>page </a:t>
            </a:r>
            <a:r>
              <a:rPr lang="en-US" sz="1600" dirty="0" smtClean="0">
                <a:latin typeface="Calibri" pitchFamily="34" charset="0"/>
              </a:rPr>
              <a:t>50 </a:t>
            </a:r>
            <a:r>
              <a:rPr lang="en-US" sz="1600" dirty="0">
                <a:latin typeface="Calibri" pitchFamily="34" charset="0"/>
              </a:rPr>
              <a:t>Massachusetts Curriculum Framework for Mathematics, March 2011</a:t>
            </a:r>
          </a:p>
        </p:txBody>
      </p:sp>
      <p:grpSp>
        <p:nvGrpSpPr>
          <p:cNvPr id="76" name="Group 75" descr="Tape with markings by 1/12 &#10;A block on tape showing 2/3 which is 8/12 on tape&#10;&#10;Second tape with same markings as frst tape &#10;Two blocks side by side on tape, one showing 2/3 and the other 3/4; both of which add up to 2/3+3/4=17/12"/>
          <p:cNvGrpSpPr/>
          <p:nvPr/>
        </p:nvGrpSpPr>
        <p:grpSpPr>
          <a:xfrm>
            <a:off x="304800" y="2667000"/>
            <a:ext cx="7620000" cy="2667000"/>
            <a:chOff x="304800" y="2590800"/>
            <a:chExt cx="7620000" cy="2743200"/>
          </a:xfrm>
        </p:grpSpPr>
        <p:sp>
          <p:nvSpPr>
            <p:cNvPr id="106" name="Text Box 31"/>
            <p:cNvSpPr txBox="1">
              <a:spLocks noChangeArrowheads="1"/>
            </p:cNvSpPr>
            <p:nvPr/>
          </p:nvSpPr>
          <p:spPr bwMode="auto">
            <a:xfrm>
              <a:off x="304800" y="3657600"/>
              <a:ext cx="7543800" cy="304800"/>
            </a:xfrm>
            <a:prstGeom prst="rect">
              <a:avLst/>
            </a:prstGeom>
            <a:noFill/>
            <a:ln w="9525">
              <a:noFill/>
              <a:miter lim="800000"/>
              <a:headEnd/>
              <a:tailEnd/>
            </a:ln>
          </p:spPr>
          <p:txBody>
            <a:bodyPr>
              <a:spAutoFit/>
            </a:bodyPr>
            <a:lstStyle/>
            <a:p>
              <a:r>
                <a:rPr lang="en-US" sz="1400" dirty="0">
                  <a:latin typeface="Calibri" pitchFamily="34" charset="0"/>
                </a:rPr>
                <a:t>12   12      12    12   12    12    12    12   12   12    12      12    12    12   12    12    12    12    12   12    12    12 </a:t>
              </a:r>
            </a:p>
          </p:txBody>
        </p:sp>
        <p:grpSp>
          <p:nvGrpSpPr>
            <p:cNvPr id="75" name="Group 74" descr="1. 2/3 on tape measure corresponding to 8/12 on number line that is divided into twelveths going up to 21/12&#10;2. Same as 1 with a second segment of tape measure of 3/4 showing 2/3 + 3/4 = 17/12 on the number line&#10;"/>
            <p:cNvGrpSpPr/>
            <p:nvPr/>
          </p:nvGrpSpPr>
          <p:grpSpPr>
            <a:xfrm>
              <a:off x="304800" y="2590800"/>
              <a:ext cx="7620000" cy="2743200"/>
              <a:chOff x="304800" y="2590800"/>
              <a:chExt cx="7620000" cy="2743200"/>
            </a:xfrm>
          </p:grpSpPr>
          <p:grpSp>
            <p:nvGrpSpPr>
              <p:cNvPr id="2" name="Group 79"/>
              <p:cNvGrpSpPr/>
              <p:nvPr/>
            </p:nvGrpSpPr>
            <p:grpSpPr>
              <a:xfrm>
                <a:off x="304800" y="3962400"/>
                <a:ext cx="7620000" cy="1371600"/>
                <a:chOff x="304800" y="3962400"/>
                <a:chExt cx="7620000" cy="1371600"/>
              </a:xfrm>
            </p:grpSpPr>
            <p:sp>
              <p:nvSpPr>
                <p:cNvPr id="86019" name="Text Box 7"/>
                <p:cNvSpPr txBox="1">
                  <a:spLocks noChangeArrowheads="1"/>
                </p:cNvSpPr>
                <p:nvPr/>
              </p:nvSpPr>
              <p:spPr bwMode="auto">
                <a:xfrm>
                  <a:off x="381000" y="4876800"/>
                  <a:ext cx="7543800" cy="304800"/>
                </a:xfrm>
                <a:prstGeom prst="rect">
                  <a:avLst/>
                </a:prstGeom>
                <a:noFill/>
                <a:ln w="9525">
                  <a:noFill/>
                  <a:miter lim="800000"/>
                  <a:headEnd/>
                  <a:tailEnd/>
                </a:ln>
              </p:spPr>
              <p:txBody>
                <a:bodyPr>
                  <a:spAutoFit/>
                </a:bodyPr>
                <a:lstStyle/>
                <a:p>
                  <a:r>
                    <a:rPr lang="en-US" sz="1400">
                      <a:latin typeface="Calibri" pitchFamily="34" charset="0"/>
                    </a:rPr>
                    <a:t>0     1        2       3     4      5       6      7     8     9     10      11    12    13   14    15    16    17    18   19    20    21</a:t>
                  </a:r>
                </a:p>
              </p:txBody>
            </p:sp>
            <p:sp>
              <p:nvSpPr>
                <p:cNvPr id="86020" name="Line 8"/>
                <p:cNvSpPr>
                  <a:spLocks noChangeShapeType="1"/>
                </p:cNvSpPr>
                <p:nvPr/>
              </p:nvSpPr>
              <p:spPr bwMode="auto">
                <a:xfrm>
                  <a:off x="381000" y="4876800"/>
                  <a:ext cx="7315200" cy="0"/>
                </a:xfrm>
                <a:prstGeom prst="line">
                  <a:avLst/>
                </a:prstGeom>
                <a:noFill/>
                <a:ln w="57150">
                  <a:solidFill>
                    <a:schemeClr val="tx1"/>
                  </a:solidFill>
                  <a:round/>
                  <a:headEnd/>
                  <a:tailEnd/>
                </a:ln>
              </p:spPr>
              <p:txBody>
                <a:bodyPr wrap="none" anchor="ctr"/>
                <a:lstStyle/>
                <a:p>
                  <a:endParaRPr lang="en-US"/>
                </a:p>
              </p:txBody>
            </p:sp>
            <p:sp>
              <p:nvSpPr>
                <p:cNvPr id="86021" name="Line 9"/>
                <p:cNvSpPr>
                  <a:spLocks noChangeShapeType="1"/>
                </p:cNvSpPr>
                <p:nvPr/>
              </p:nvSpPr>
              <p:spPr bwMode="auto">
                <a:xfrm>
                  <a:off x="457200" y="5105400"/>
                  <a:ext cx="152400" cy="0"/>
                </a:xfrm>
                <a:prstGeom prst="line">
                  <a:avLst/>
                </a:prstGeom>
                <a:noFill/>
                <a:ln w="9525">
                  <a:solidFill>
                    <a:schemeClr val="tx1"/>
                  </a:solidFill>
                  <a:round/>
                  <a:headEnd/>
                  <a:tailEnd/>
                </a:ln>
              </p:spPr>
              <p:txBody>
                <a:bodyPr wrap="none" anchor="ctr"/>
                <a:lstStyle/>
                <a:p>
                  <a:endParaRPr lang="en-US"/>
                </a:p>
              </p:txBody>
            </p:sp>
            <p:sp>
              <p:nvSpPr>
                <p:cNvPr id="86022" name="Line 10"/>
                <p:cNvSpPr>
                  <a:spLocks noChangeShapeType="1"/>
                </p:cNvSpPr>
                <p:nvPr/>
              </p:nvSpPr>
              <p:spPr bwMode="auto">
                <a:xfrm>
                  <a:off x="762000" y="5105400"/>
                  <a:ext cx="152400" cy="0"/>
                </a:xfrm>
                <a:prstGeom prst="line">
                  <a:avLst/>
                </a:prstGeom>
                <a:noFill/>
                <a:ln w="9525">
                  <a:solidFill>
                    <a:schemeClr val="tx1"/>
                  </a:solidFill>
                  <a:round/>
                  <a:headEnd/>
                  <a:tailEnd/>
                </a:ln>
              </p:spPr>
              <p:txBody>
                <a:bodyPr wrap="none" anchor="ctr"/>
                <a:lstStyle/>
                <a:p>
                  <a:endParaRPr lang="en-US"/>
                </a:p>
              </p:txBody>
            </p:sp>
            <p:sp>
              <p:nvSpPr>
                <p:cNvPr id="86023" name="Line 11"/>
                <p:cNvSpPr>
                  <a:spLocks noChangeShapeType="1"/>
                </p:cNvSpPr>
                <p:nvPr/>
              </p:nvSpPr>
              <p:spPr bwMode="auto">
                <a:xfrm>
                  <a:off x="1143000" y="5105400"/>
                  <a:ext cx="152400" cy="0"/>
                </a:xfrm>
                <a:prstGeom prst="line">
                  <a:avLst/>
                </a:prstGeom>
                <a:noFill/>
                <a:ln w="9525">
                  <a:solidFill>
                    <a:schemeClr val="tx1"/>
                  </a:solidFill>
                  <a:round/>
                  <a:headEnd/>
                  <a:tailEnd/>
                </a:ln>
              </p:spPr>
              <p:txBody>
                <a:bodyPr wrap="none" anchor="ctr"/>
                <a:lstStyle/>
                <a:p>
                  <a:endParaRPr lang="en-US"/>
                </a:p>
              </p:txBody>
            </p:sp>
            <p:sp>
              <p:nvSpPr>
                <p:cNvPr id="86024" name="Line 12"/>
                <p:cNvSpPr>
                  <a:spLocks noChangeShapeType="1"/>
                </p:cNvSpPr>
                <p:nvPr/>
              </p:nvSpPr>
              <p:spPr bwMode="auto">
                <a:xfrm>
                  <a:off x="1828800" y="5105400"/>
                  <a:ext cx="152400" cy="0"/>
                </a:xfrm>
                <a:prstGeom prst="line">
                  <a:avLst/>
                </a:prstGeom>
                <a:noFill/>
                <a:ln w="9525">
                  <a:solidFill>
                    <a:schemeClr val="tx1"/>
                  </a:solidFill>
                  <a:round/>
                  <a:headEnd/>
                  <a:tailEnd/>
                </a:ln>
              </p:spPr>
              <p:txBody>
                <a:bodyPr wrap="none" anchor="ctr"/>
                <a:lstStyle/>
                <a:p>
                  <a:endParaRPr lang="en-US"/>
                </a:p>
              </p:txBody>
            </p:sp>
            <p:sp>
              <p:nvSpPr>
                <p:cNvPr id="86025" name="Line 13"/>
                <p:cNvSpPr>
                  <a:spLocks noChangeShapeType="1"/>
                </p:cNvSpPr>
                <p:nvPr/>
              </p:nvSpPr>
              <p:spPr bwMode="auto">
                <a:xfrm>
                  <a:off x="1524000" y="5105400"/>
                  <a:ext cx="152400" cy="0"/>
                </a:xfrm>
                <a:prstGeom prst="line">
                  <a:avLst/>
                </a:prstGeom>
                <a:noFill/>
                <a:ln w="9525">
                  <a:solidFill>
                    <a:schemeClr val="tx1"/>
                  </a:solidFill>
                  <a:round/>
                  <a:headEnd/>
                  <a:tailEnd/>
                </a:ln>
              </p:spPr>
              <p:txBody>
                <a:bodyPr wrap="none" anchor="ctr"/>
                <a:lstStyle/>
                <a:p>
                  <a:endParaRPr lang="en-US"/>
                </a:p>
              </p:txBody>
            </p:sp>
            <p:sp>
              <p:nvSpPr>
                <p:cNvPr id="86026" name="Line 14"/>
                <p:cNvSpPr>
                  <a:spLocks noChangeShapeType="1"/>
                </p:cNvSpPr>
                <p:nvPr/>
              </p:nvSpPr>
              <p:spPr bwMode="auto">
                <a:xfrm>
                  <a:off x="2133600" y="5105400"/>
                  <a:ext cx="152400" cy="0"/>
                </a:xfrm>
                <a:prstGeom prst="line">
                  <a:avLst/>
                </a:prstGeom>
                <a:noFill/>
                <a:ln w="9525">
                  <a:solidFill>
                    <a:schemeClr val="tx1"/>
                  </a:solidFill>
                  <a:round/>
                  <a:headEnd/>
                  <a:tailEnd/>
                </a:ln>
              </p:spPr>
              <p:txBody>
                <a:bodyPr wrap="none" anchor="ctr"/>
                <a:lstStyle/>
                <a:p>
                  <a:endParaRPr lang="en-US"/>
                </a:p>
              </p:txBody>
            </p:sp>
            <p:sp>
              <p:nvSpPr>
                <p:cNvPr id="86027" name="Line 15"/>
                <p:cNvSpPr>
                  <a:spLocks noChangeShapeType="1"/>
                </p:cNvSpPr>
                <p:nvPr/>
              </p:nvSpPr>
              <p:spPr bwMode="auto">
                <a:xfrm>
                  <a:off x="2514600" y="5105400"/>
                  <a:ext cx="152400" cy="0"/>
                </a:xfrm>
                <a:prstGeom prst="line">
                  <a:avLst/>
                </a:prstGeom>
                <a:noFill/>
                <a:ln w="9525">
                  <a:solidFill>
                    <a:schemeClr val="tx1"/>
                  </a:solidFill>
                  <a:round/>
                  <a:headEnd/>
                  <a:tailEnd/>
                </a:ln>
              </p:spPr>
              <p:txBody>
                <a:bodyPr wrap="none" anchor="ctr"/>
                <a:lstStyle/>
                <a:p>
                  <a:endParaRPr lang="en-US"/>
                </a:p>
              </p:txBody>
            </p:sp>
            <p:sp>
              <p:nvSpPr>
                <p:cNvPr id="86028" name="Line 16"/>
                <p:cNvSpPr>
                  <a:spLocks noChangeShapeType="1"/>
                </p:cNvSpPr>
                <p:nvPr/>
              </p:nvSpPr>
              <p:spPr bwMode="auto">
                <a:xfrm>
                  <a:off x="2819400" y="5105400"/>
                  <a:ext cx="152400" cy="0"/>
                </a:xfrm>
                <a:prstGeom prst="line">
                  <a:avLst/>
                </a:prstGeom>
                <a:noFill/>
                <a:ln w="9525">
                  <a:solidFill>
                    <a:schemeClr val="tx1"/>
                  </a:solidFill>
                  <a:round/>
                  <a:headEnd/>
                  <a:tailEnd/>
                </a:ln>
              </p:spPr>
              <p:txBody>
                <a:bodyPr wrap="none" anchor="ctr"/>
                <a:lstStyle/>
                <a:p>
                  <a:endParaRPr lang="en-US"/>
                </a:p>
              </p:txBody>
            </p:sp>
            <p:sp>
              <p:nvSpPr>
                <p:cNvPr id="86029" name="Line 17"/>
                <p:cNvSpPr>
                  <a:spLocks noChangeShapeType="1"/>
                </p:cNvSpPr>
                <p:nvPr/>
              </p:nvSpPr>
              <p:spPr bwMode="auto">
                <a:xfrm>
                  <a:off x="3124200" y="5105400"/>
                  <a:ext cx="228600" cy="0"/>
                </a:xfrm>
                <a:prstGeom prst="line">
                  <a:avLst/>
                </a:prstGeom>
                <a:noFill/>
                <a:ln w="9525">
                  <a:solidFill>
                    <a:schemeClr val="tx1"/>
                  </a:solidFill>
                  <a:round/>
                  <a:headEnd/>
                  <a:tailEnd/>
                </a:ln>
              </p:spPr>
              <p:txBody>
                <a:bodyPr wrap="none" anchor="ctr"/>
                <a:lstStyle/>
                <a:p>
                  <a:endParaRPr lang="en-US"/>
                </a:p>
              </p:txBody>
            </p:sp>
            <p:sp>
              <p:nvSpPr>
                <p:cNvPr id="86030" name="Line 18"/>
                <p:cNvSpPr>
                  <a:spLocks noChangeShapeType="1"/>
                </p:cNvSpPr>
                <p:nvPr/>
              </p:nvSpPr>
              <p:spPr bwMode="auto">
                <a:xfrm>
                  <a:off x="3429000" y="5105400"/>
                  <a:ext cx="152400" cy="0"/>
                </a:xfrm>
                <a:prstGeom prst="line">
                  <a:avLst/>
                </a:prstGeom>
                <a:noFill/>
                <a:ln w="9525">
                  <a:solidFill>
                    <a:schemeClr val="tx1"/>
                  </a:solidFill>
                  <a:round/>
                  <a:headEnd/>
                  <a:tailEnd/>
                </a:ln>
              </p:spPr>
              <p:txBody>
                <a:bodyPr wrap="none" anchor="ctr"/>
                <a:lstStyle/>
                <a:p>
                  <a:endParaRPr lang="en-US"/>
                </a:p>
              </p:txBody>
            </p:sp>
            <p:sp>
              <p:nvSpPr>
                <p:cNvPr id="86031" name="Line 19"/>
                <p:cNvSpPr>
                  <a:spLocks noChangeShapeType="1"/>
                </p:cNvSpPr>
                <p:nvPr/>
              </p:nvSpPr>
              <p:spPr bwMode="auto">
                <a:xfrm>
                  <a:off x="3733800" y="5105400"/>
                  <a:ext cx="228600" cy="0"/>
                </a:xfrm>
                <a:prstGeom prst="line">
                  <a:avLst/>
                </a:prstGeom>
                <a:noFill/>
                <a:ln w="9525">
                  <a:solidFill>
                    <a:schemeClr val="tx1"/>
                  </a:solidFill>
                  <a:round/>
                  <a:headEnd/>
                  <a:tailEnd/>
                </a:ln>
              </p:spPr>
              <p:txBody>
                <a:bodyPr wrap="none" anchor="ctr"/>
                <a:lstStyle/>
                <a:p>
                  <a:endParaRPr lang="en-US"/>
                </a:p>
              </p:txBody>
            </p:sp>
            <p:sp>
              <p:nvSpPr>
                <p:cNvPr id="86032" name="Line 20"/>
                <p:cNvSpPr>
                  <a:spLocks noChangeShapeType="1"/>
                </p:cNvSpPr>
                <p:nvPr/>
              </p:nvSpPr>
              <p:spPr bwMode="auto">
                <a:xfrm>
                  <a:off x="4114800" y="5105400"/>
                  <a:ext cx="228600" cy="0"/>
                </a:xfrm>
                <a:prstGeom prst="line">
                  <a:avLst/>
                </a:prstGeom>
                <a:noFill/>
                <a:ln w="9525">
                  <a:solidFill>
                    <a:schemeClr val="tx1"/>
                  </a:solidFill>
                  <a:round/>
                  <a:headEnd/>
                  <a:tailEnd/>
                </a:ln>
              </p:spPr>
              <p:txBody>
                <a:bodyPr wrap="none" anchor="ctr"/>
                <a:lstStyle/>
                <a:p>
                  <a:endParaRPr lang="en-US"/>
                </a:p>
              </p:txBody>
            </p:sp>
            <p:sp>
              <p:nvSpPr>
                <p:cNvPr id="86033" name="Line 21"/>
                <p:cNvSpPr>
                  <a:spLocks noChangeShapeType="1"/>
                </p:cNvSpPr>
                <p:nvPr/>
              </p:nvSpPr>
              <p:spPr bwMode="auto">
                <a:xfrm>
                  <a:off x="4495800" y="5105400"/>
                  <a:ext cx="152400" cy="0"/>
                </a:xfrm>
                <a:prstGeom prst="line">
                  <a:avLst/>
                </a:prstGeom>
                <a:noFill/>
                <a:ln w="9525">
                  <a:solidFill>
                    <a:schemeClr val="tx1"/>
                  </a:solidFill>
                  <a:round/>
                  <a:headEnd/>
                  <a:tailEnd/>
                </a:ln>
              </p:spPr>
              <p:txBody>
                <a:bodyPr wrap="none" anchor="ctr"/>
                <a:lstStyle/>
                <a:p>
                  <a:endParaRPr lang="en-US"/>
                </a:p>
              </p:txBody>
            </p:sp>
            <p:sp>
              <p:nvSpPr>
                <p:cNvPr id="86034" name="Line 22"/>
                <p:cNvSpPr>
                  <a:spLocks noChangeShapeType="1"/>
                </p:cNvSpPr>
                <p:nvPr/>
              </p:nvSpPr>
              <p:spPr bwMode="auto">
                <a:xfrm>
                  <a:off x="4800600" y="5105400"/>
                  <a:ext cx="228600" cy="0"/>
                </a:xfrm>
                <a:prstGeom prst="line">
                  <a:avLst/>
                </a:prstGeom>
                <a:noFill/>
                <a:ln w="9525">
                  <a:solidFill>
                    <a:schemeClr val="tx1"/>
                  </a:solidFill>
                  <a:round/>
                  <a:headEnd/>
                  <a:tailEnd/>
                </a:ln>
              </p:spPr>
              <p:txBody>
                <a:bodyPr wrap="none" anchor="ctr"/>
                <a:lstStyle/>
                <a:p>
                  <a:endParaRPr lang="en-US"/>
                </a:p>
              </p:txBody>
            </p:sp>
            <p:sp>
              <p:nvSpPr>
                <p:cNvPr id="86035" name="Line 23"/>
                <p:cNvSpPr>
                  <a:spLocks noChangeShapeType="1"/>
                </p:cNvSpPr>
                <p:nvPr/>
              </p:nvSpPr>
              <p:spPr bwMode="auto">
                <a:xfrm>
                  <a:off x="5105400" y="5105400"/>
                  <a:ext cx="228600" cy="0"/>
                </a:xfrm>
                <a:prstGeom prst="line">
                  <a:avLst/>
                </a:prstGeom>
                <a:noFill/>
                <a:ln w="9525">
                  <a:solidFill>
                    <a:schemeClr val="tx1"/>
                  </a:solidFill>
                  <a:round/>
                  <a:headEnd/>
                  <a:tailEnd/>
                </a:ln>
              </p:spPr>
              <p:txBody>
                <a:bodyPr wrap="none" anchor="ctr"/>
                <a:lstStyle/>
                <a:p>
                  <a:endParaRPr lang="en-US"/>
                </a:p>
              </p:txBody>
            </p:sp>
            <p:sp>
              <p:nvSpPr>
                <p:cNvPr id="86036" name="Line 24"/>
                <p:cNvSpPr>
                  <a:spLocks noChangeShapeType="1"/>
                </p:cNvSpPr>
                <p:nvPr/>
              </p:nvSpPr>
              <p:spPr bwMode="auto">
                <a:xfrm>
                  <a:off x="5410200" y="5105400"/>
                  <a:ext cx="228600" cy="0"/>
                </a:xfrm>
                <a:prstGeom prst="line">
                  <a:avLst/>
                </a:prstGeom>
                <a:noFill/>
                <a:ln w="9525">
                  <a:solidFill>
                    <a:schemeClr val="tx1"/>
                  </a:solidFill>
                  <a:round/>
                  <a:headEnd/>
                  <a:tailEnd/>
                </a:ln>
              </p:spPr>
              <p:txBody>
                <a:bodyPr wrap="none" anchor="ctr"/>
                <a:lstStyle/>
                <a:p>
                  <a:endParaRPr lang="en-US"/>
                </a:p>
              </p:txBody>
            </p:sp>
            <p:sp>
              <p:nvSpPr>
                <p:cNvPr id="86037" name="Line 25"/>
                <p:cNvSpPr>
                  <a:spLocks noChangeShapeType="1"/>
                </p:cNvSpPr>
                <p:nvPr/>
              </p:nvSpPr>
              <p:spPr bwMode="auto">
                <a:xfrm>
                  <a:off x="5791200" y="5105400"/>
                  <a:ext cx="228600" cy="0"/>
                </a:xfrm>
                <a:prstGeom prst="line">
                  <a:avLst/>
                </a:prstGeom>
                <a:noFill/>
                <a:ln w="9525">
                  <a:solidFill>
                    <a:schemeClr val="tx1"/>
                  </a:solidFill>
                  <a:round/>
                  <a:headEnd/>
                  <a:tailEnd/>
                </a:ln>
              </p:spPr>
              <p:txBody>
                <a:bodyPr wrap="none" anchor="ctr"/>
                <a:lstStyle/>
                <a:p>
                  <a:endParaRPr lang="en-US"/>
                </a:p>
              </p:txBody>
            </p:sp>
            <p:sp>
              <p:nvSpPr>
                <p:cNvPr id="86038" name="Line 26"/>
                <p:cNvSpPr>
                  <a:spLocks noChangeShapeType="1"/>
                </p:cNvSpPr>
                <p:nvPr/>
              </p:nvSpPr>
              <p:spPr bwMode="auto">
                <a:xfrm>
                  <a:off x="6096000" y="5105400"/>
                  <a:ext cx="228600" cy="0"/>
                </a:xfrm>
                <a:prstGeom prst="line">
                  <a:avLst/>
                </a:prstGeom>
                <a:noFill/>
                <a:ln w="9525">
                  <a:solidFill>
                    <a:schemeClr val="tx1"/>
                  </a:solidFill>
                  <a:round/>
                  <a:headEnd/>
                  <a:tailEnd/>
                </a:ln>
              </p:spPr>
              <p:txBody>
                <a:bodyPr wrap="none" anchor="ctr"/>
                <a:lstStyle/>
                <a:p>
                  <a:endParaRPr lang="en-US"/>
                </a:p>
              </p:txBody>
            </p:sp>
            <p:sp>
              <p:nvSpPr>
                <p:cNvPr id="86039" name="Line 27"/>
                <p:cNvSpPr>
                  <a:spLocks noChangeShapeType="1"/>
                </p:cNvSpPr>
                <p:nvPr/>
              </p:nvSpPr>
              <p:spPr bwMode="auto">
                <a:xfrm>
                  <a:off x="6477000" y="5105400"/>
                  <a:ext cx="228600" cy="0"/>
                </a:xfrm>
                <a:prstGeom prst="line">
                  <a:avLst/>
                </a:prstGeom>
                <a:noFill/>
                <a:ln w="9525">
                  <a:solidFill>
                    <a:schemeClr val="tx1"/>
                  </a:solidFill>
                  <a:round/>
                  <a:headEnd/>
                  <a:tailEnd/>
                </a:ln>
              </p:spPr>
              <p:txBody>
                <a:bodyPr wrap="none" anchor="ctr"/>
                <a:lstStyle/>
                <a:p>
                  <a:endParaRPr lang="en-US"/>
                </a:p>
              </p:txBody>
            </p:sp>
            <p:sp>
              <p:nvSpPr>
                <p:cNvPr id="86040" name="Line 28"/>
                <p:cNvSpPr>
                  <a:spLocks noChangeShapeType="1"/>
                </p:cNvSpPr>
                <p:nvPr/>
              </p:nvSpPr>
              <p:spPr bwMode="auto">
                <a:xfrm>
                  <a:off x="6781800" y="5105400"/>
                  <a:ext cx="228600" cy="0"/>
                </a:xfrm>
                <a:prstGeom prst="line">
                  <a:avLst/>
                </a:prstGeom>
                <a:noFill/>
                <a:ln w="9525">
                  <a:solidFill>
                    <a:schemeClr val="tx1"/>
                  </a:solidFill>
                  <a:round/>
                  <a:headEnd/>
                  <a:tailEnd/>
                </a:ln>
              </p:spPr>
              <p:txBody>
                <a:bodyPr wrap="none" anchor="ctr"/>
                <a:lstStyle/>
                <a:p>
                  <a:endParaRPr lang="en-US"/>
                </a:p>
              </p:txBody>
            </p:sp>
            <p:sp>
              <p:nvSpPr>
                <p:cNvPr id="86041" name="Line 29"/>
                <p:cNvSpPr>
                  <a:spLocks noChangeShapeType="1"/>
                </p:cNvSpPr>
                <p:nvPr/>
              </p:nvSpPr>
              <p:spPr bwMode="auto">
                <a:xfrm>
                  <a:off x="7086600" y="5105400"/>
                  <a:ext cx="228600" cy="0"/>
                </a:xfrm>
                <a:prstGeom prst="line">
                  <a:avLst/>
                </a:prstGeom>
                <a:noFill/>
                <a:ln w="9525">
                  <a:solidFill>
                    <a:schemeClr val="tx1"/>
                  </a:solidFill>
                  <a:round/>
                  <a:headEnd/>
                  <a:tailEnd/>
                </a:ln>
              </p:spPr>
              <p:txBody>
                <a:bodyPr wrap="none" anchor="ctr"/>
                <a:lstStyle/>
                <a:p>
                  <a:endParaRPr lang="en-US"/>
                </a:p>
              </p:txBody>
            </p:sp>
            <p:sp>
              <p:nvSpPr>
                <p:cNvPr id="86042" name="Line 30"/>
                <p:cNvSpPr>
                  <a:spLocks noChangeShapeType="1"/>
                </p:cNvSpPr>
                <p:nvPr/>
              </p:nvSpPr>
              <p:spPr bwMode="auto">
                <a:xfrm>
                  <a:off x="7467600" y="5105400"/>
                  <a:ext cx="228600" cy="0"/>
                </a:xfrm>
                <a:prstGeom prst="line">
                  <a:avLst/>
                </a:prstGeom>
                <a:noFill/>
                <a:ln w="9525">
                  <a:solidFill>
                    <a:schemeClr val="tx1"/>
                  </a:solidFill>
                  <a:round/>
                  <a:headEnd/>
                  <a:tailEnd/>
                </a:ln>
              </p:spPr>
              <p:txBody>
                <a:bodyPr wrap="none" anchor="ctr"/>
                <a:lstStyle/>
                <a:p>
                  <a:endParaRPr lang="en-US"/>
                </a:p>
              </p:txBody>
            </p:sp>
            <p:sp>
              <p:nvSpPr>
                <p:cNvPr id="86043" name="Text Box 31"/>
                <p:cNvSpPr txBox="1">
                  <a:spLocks noChangeArrowheads="1"/>
                </p:cNvSpPr>
                <p:nvPr/>
              </p:nvSpPr>
              <p:spPr bwMode="auto">
                <a:xfrm>
                  <a:off x="304800" y="5029200"/>
                  <a:ext cx="7543800" cy="304800"/>
                </a:xfrm>
                <a:prstGeom prst="rect">
                  <a:avLst/>
                </a:prstGeom>
                <a:noFill/>
                <a:ln w="9525">
                  <a:noFill/>
                  <a:miter lim="800000"/>
                  <a:headEnd/>
                  <a:tailEnd/>
                </a:ln>
              </p:spPr>
              <p:txBody>
                <a:bodyPr>
                  <a:spAutoFit/>
                </a:bodyPr>
                <a:lstStyle/>
                <a:p>
                  <a:r>
                    <a:rPr lang="en-US" sz="1400" dirty="0">
                      <a:latin typeface="Calibri" pitchFamily="34" charset="0"/>
                    </a:rPr>
                    <a:t>12   12      12    12   12    12    12    12   12   12    12      12    12    12   12    12    12    12    12   12    12    12 </a:t>
                  </a:r>
                </a:p>
              </p:txBody>
            </p:sp>
            <p:sp>
              <p:nvSpPr>
                <p:cNvPr id="86057" name="Rectangle 57" descr="Tape diagram showing how 2/3 on a number line goes from 0/12 to 8/12"/>
                <p:cNvSpPr>
                  <a:spLocks noChangeArrowheads="1"/>
                </p:cNvSpPr>
                <p:nvPr/>
              </p:nvSpPr>
              <p:spPr bwMode="auto">
                <a:xfrm>
                  <a:off x="457200" y="3962400"/>
                  <a:ext cx="2743200" cy="914400"/>
                </a:xfrm>
                <a:prstGeom prst="rect">
                  <a:avLst/>
                </a:prstGeom>
                <a:solidFill>
                  <a:schemeClr val="accent3">
                    <a:lumMod val="60000"/>
                    <a:lumOff val="40000"/>
                  </a:schemeClr>
                </a:solidFill>
                <a:ln w="9525">
                  <a:solidFill>
                    <a:schemeClr val="tx1"/>
                  </a:solidFill>
                  <a:miter lim="800000"/>
                  <a:headEnd/>
                  <a:tailEnd/>
                </a:ln>
              </p:spPr>
              <p:txBody>
                <a:bodyPr wrap="none" anchor="ctr"/>
                <a:lstStyle/>
                <a:p>
                  <a:endParaRPr lang="en-US">
                    <a:latin typeface="Calibri" pitchFamily="34" charset="0"/>
                  </a:endParaRPr>
                </a:p>
              </p:txBody>
            </p:sp>
            <p:sp>
              <p:nvSpPr>
                <p:cNvPr id="86058" name="Rectangle 58" descr="Tape diagram on a number line showing how 3/4 added to 2/3 starts at 8/12 and ends at 17/12"/>
                <p:cNvSpPr>
                  <a:spLocks noChangeArrowheads="1"/>
                </p:cNvSpPr>
                <p:nvPr/>
              </p:nvSpPr>
              <p:spPr bwMode="auto">
                <a:xfrm>
                  <a:off x="3200400" y="3962400"/>
                  <a:ext cx="3048000" cy="914400"/>
                </a:xfrm>
                <a:prstGeom prst="rect">
                  <a:avLst/>
                </a:prstGeom>
                <a:solidFill>
                  <a:schemeClr val="accent6">
                    <a:lumMod val="40000"/>
                    <a:lumOff val="60000"/>
                  </a:schemeClr>
                </a:solidFill>
                <a:ln w="9525">
                  <a:solidFill>
                    <a:schemeClr val="tx1"/>
                  </a:solidFill>
                  <a:miter lim="800000"/>
                  <a:headEnd/>
                  <a:tailEnd/>
                </a:ln>
              </p:spPr>
              <p:txBody>
                <a:bodyPr wrap="none" anchor="ctr"/>
                <a:lstStyle/>
                <a:p>
                  <a:endParaRPr lang="en-US">
                    <a:latin typeface="Calibri" pitchFamily="34" charset="0"/>
                  </a:endParaRPr>
                </a:p>
              </p:txBody>
            </p:sp>
            <p:grpSp>
              <p:nvGrpSpPr>
                <p:cNvPr id="3" name="Group 4" descr="2/3"/>
                <p:cNvGrpSpPr>
                  <a:grpSpLocks/>
                </p:cNvGrpSpPr>
                <p:nvPr/>
              </p:nvGrpSpPr>
              <p:grpSpPr bwMode="auto">
                <a:xfrm>
                  <a:off x="1371600" y="4038600"/>
                  <a:ext cx="533400" cy="763588"/>
                  <a:chOff x="1680" y="3024"/>
                  <a:chExt cx="288" cy="500"/>
                </a:xfrm>
              </p:grpSpPr>
              <p:sp>
                <p:nvSpPr>
                  <p:cNvPr id="86066" name="Text Box 5"/>
                  <p:cNvSpPr txBox="1">
                    <a:spLocks noChangeArrowheads="1"/>
                  </p:cNvSpPr>
                  <p:nvPr/>
                </p:nvSpPr>
                <p:spPr bwMode="auto">
                  <a:xfrm>
                    <a:off x="1722" y="3024"/>
                    <a:ext cx="205" cy="260"/>
                  </a:xfrm>
                  <a:prstGeom prst="rect">
                    <a:avLst/>
                  </a:prstGeom>
                  <a:noFill/>
                  <a:ln w="9525">
                    <a:noFill/>
                    <a:miter lim="800000"/>
                    <a:headEnd/>
                    <a:tailEnd/>
                  </a:ln>
                </p:spPr>
                <p:txBody>
                  <a:bodyPr>
                    <a:spAutoFit/>
                  </a:bodyPr>
                  <a:lstStyle/>
                  <a:p>
                    <a:pPr algn="ctr"/>
                    <a:r>
                      <a:rPr lang="en-US" sz="2000">
                        <a:latin typeface="Calibri" pitchFamily="34" charset="0"/>
                      </a:rPr>
                      <a:t>2</a:t>
                    </a:r>
                  </a:p>
                </p:txBody>
              </p:sp>
              <p:sp>
                <p:nvSpPr>
                  <p:cNvPr id="86067" name="Text Box 6"/>
                  <p:cNvSpPr txBox="1">
                    <a:spLocks noChangeArrowheads="1"/>
                  </p:cNvSpPr>
                  <p:nvPr/>
                </p:nvSpPr>
                <p:spPr bwMode="auto">
                  <a:xfrm>
                    <a:off x="1728" y="3264"/>
                    <a:ext cx="205" cy="260"/>
                  </a:xfrm>
                  <a:prstGeom prst="rect">
                    <a:avLst/>
                  </a:prstGeom>
                  <a:noFill/>
                  <a:ln w="9525">
                    <a:noFill/>
                    <a:miter lim="800000"/>
                    <a:headEnd/>
                    <a:tailEnd/>
                  </a:ln>
                </p:spPr>
                <p:txBody>
                  <a:bodyPr>
                    <a:spAutoFit/>
                  </a:bodyPr>
                  <a:lstStyle/>
                  <a:p>
                    <a:pPr algn="ctr"/>
                    <a:r>
                      <a:rPr lang="en-US" sz="2000">
                        <a:latin typeface="Calibri" pitchFamily="34" charset="0"/>
                      </a:rPr>
                      <a:t>3</a:t>
                    </a:r>
                  </a:p>
                </p:txBody>
              </p:sp>
              <p:sp>
                <p:nvSpPr>
                  <p:cNvPr id="86068" name="Line 7"/>
                  <p:cNvSpPr>
                    <a:spLocks noChangeShapeType="1"/>
                  </p:cNvSpPr>
                  <p:nvPr/>
                </p:nvSpPr>
                <p:spPr bwMode="auto">
                  <a:xfrm>
                    <a:off x="1680" y="3264"/>
                    <a:ext cx="288" cy="0"/>
                  </a:xfrm>
                  <a:prstGeom prst="line">
                    <a:avLst/>
                  </a:prstGeom>
                  <a:noFill/>
                  <a:ln w="9525">
                    <a:solidFill>
                      <a:schemeClr val="tx1"/>
                    </a:solidFill>
                    <a:round/>
                    <a:headEnd/>
                    <a:tailEnd/>
                  </a:ln>
                </p:spPr>
                <p:txBody>
                  <a:bodyPr wrap="none" anchor="ctr"/>
                  <a:lstStyle/>
                  <a:p>
                    <a:endParaRPr lang="en-US"/>
                  </a:p>
                </p:txBody>
              </p:sp>
            </p:grpSp>
            <p:grpSp>
              <p:nvGrpSpPr>
                <p:cNvPr id="4" name="Group 4"/>
                <p:cNvGrpSpPr>
                  <a:grpSpLocks/>
                </p:cNvGrpSpPr>
                <p:nvPr/>
              </p:nvGrpSpPr>
              <p:grpSpPr bwMode="auto">
                <a:xfrm>
                  <a:off x="4572000" y="4038600"/>
                  <a:ext cx="381000" cy="733425"/>
                  <a:chOff x="1680" y="3024"/>
                  <a:chExt cx="288" cy="524"/>
                </a:xfrm>
              </p:grpSpPr>
              <p:sp>
                <p:nvSpPr>
                  <p:cNvPr id="86063" name="Text Box 5"/>
                  <p:cNvSpPr txBox="1">
                    <a:spLocks noChangeArrowheads="1"/>
                  </p:cNvSpPr>
                  <p:nvPr/>
                </p:nvSpPr>
                <p:spPr bwMode="auto">
                  <a:xfrm>
                    <a:off x="1722" y="3024"/>
                    <a:ext cx="205" cy="284"/>
                  </a:xfrm>
                  <a:prstGeom prst="rect">
                    <a:avLst/>
                  </a:prstGeom>
                  <a:noFill/>
                  <a:ln w="9525">
                    <a:noFill/>
                    <a:miter lim="800000"/>
                    <a:headEnd/>
                    <a:tailEnd/>
                  </a:ln>
                </p:spPr>
                <p:txBody>
                  <a:bodyPr>
                    <a:spAutoFit/>
                  </a:bodyPr>
                  <a:lstStyle/>
                  <a:p>
                    <a:pPr algn="ctr"/>
                    <a:r>
                      <a:rPr lang="en-US" sz="2000">
                        <a:latin typeface="Calibri" pitchFamily="34" charset="0"/>
                      </a:rPr>
                      <a:t>3</a:t>
                    </a:r>
                  </a:p>
                </p:txBody>
              </p:sp>
              <p:sp>
                <p:nvSpPr>
                  <p:cNvPr id="86064" name="Text Box 6"/>
                  <p:cNvSpPr txBox="1">
                    <a:spLocks noChangeArrowheads="1"/>
                  </p:cNvSpPr>
                  <p:nvPr/>
                </p:nvSpPr>
                <p:spPr bwMode="auto">
                  <a:xfrm>
                    <a:off x="1728" y="3265"/>
                    <a:ext cx="205" cy="283"/>
                  </a:xfrm>
                  <a:prstGeom prst="rect">
                    <a:avLst/>
                  </a:prstGeom>
                  <a:noFill/>
                  <a:ln w="9525">
                    <a:noFill/>
                    <a:miter lim="800000"/>
                    <a:headEnd/>
                    <a:tailEnd/>
                  </a:ln>
                </p:spPr>
                <p:txBody>
                  <a:bodyPr>
                    <a:spAutoFit/>
                  </a:bodyPr>
                  <a:lstStyle/>
                  <a:p>
                    <a:pPr algn="ctr"/>
                    <a:r>
                      <a:rPr lang="en-US" sz="2000" dirty="0">
                        <a:latin typeface="Calibri" pitchFamily="34" charset="0"/>
                      </a:rPr>
                      <a:t>4</a:t>
                    </a:r>
                  </a:p>
                </p:txBody>
              </p:sp>
              <p:sp>
                <p:nvSpPr>
                  <p:cNvPr id="86065" name="Line 7" descr="3/4"/>
                  <p:cNvSpPr>
                    <a:spLocks noChangeShapeType="1"/>
                  </p:cNvSpPr>
                  <p:nvPr/>
                </p:nvSpPr>
                <p:spPr bwMode="auto">
                  <a:xfrm>
                    <a:off x="1680" y="3264"/>
                    <a:ext cx="288" cy="0"/>
                  </a:xfrm>
                  <a:prstGeom prst="line">
                    <a:avLst/>
                  </a:prstGeom>
                  <a:noFill/>
                  <a:ln w="9525">
                    <a:solidFill>
                      <a:schemeClr val="tx1"/>
                    </a:solidFill>
                    <a:round/>
                    <a:headEnd/>
                    <a:tailEnd/>
                  </a:ln>
                </p:spPr>
                <p:txBody>
                  <a:bodyPr wrap="none" anchor="ctr"/>
                  <a:lstStyle/>
                  <a:p>
                    <a:endParaRPr lang="en-US"/>
                  </a:p>
                </p:txBody>
              </p:sp>
            </p:grpSp>
          </p:grpSp>
          <p:grpSp>
            <p:nvGrpSpPr>
              <p:cNvPr id="5" name="Group 116"/>
              <p:cNvGrpSpPr/>
              <p:nvPr/>
            </p:nvGrpSpPr>
            <p:grpSpPr>
              <a:xfrm>
                <a:off x="381000" y="2590800"/>
                <a:ext cx="7543800" cy="1219200"/>
                <a:chOff x="381000" y="2590800"/>
                <a:chExt cx="7543800" cy="1219200"/>
              </a:xfrm>
            </p:grpSpPr>
            <p:sp>
              <p:nvSpPr>
                <p:cNvPr id="82" name="Text Box 7"/>
                <p:cNvSpPr txBox="1">
                  <a:spLocks noChangeArrowheads="1"/>
                </p:cNvSpPr>
                <p:nvPr/>
              </p:nvSpPr>
              <p:spPr bwMode="auto">
                <a:xfrm>
                  <a:off x="381000" y="3505200"/>
                  <a:ext cx="7543800" cy="304800"/>
                </a:xfrm>
                <a:prstGeom prst="rect">
                  <a:avLst/>
                </a:prstGeom>
                <a:noFill/>
                <a:ln w="9525">
                  <a:noFill/>
                  <a:miter lim="800000"/>
                  <a:headEnd/>
                  <a:tailEnd/>
                </a:ln>
              </p:spPr>
              <p:txBody>
                <a:bodyPr>
                  <a:spAutoFit/>
                </a:bodyPr>
                <a:lstStyle/>
                <a:p>
                  <a:r>
                    <a:rPr lang="en-US" sz="1400">
                      <a:latin typeface="Calibri" pitchFamily="34" charset="0"/>
                    </a:rPr>
                    <a:t>0     1        2       3     4      5       6      7     8     9     10      11    12    13   14    15    16    17    18   19    20    21</a:t>
                  </a:r>
                </a:p>
              </p:txBody>
            </p:sp>
            <p:sp>
              <p:nvSpPr>
                <p:cNvPr id="83" name="Line 8"/>
                <p:cNvSpPr>
                  <a:spLocks noChangeShapeType="1"/>
                </p:cNvSpPr>
                <p:nvPr/>
              </p:nvSpPr>
              <p:spPr bwMode="auto">
                <a:xfrm>
                  <a:off x="381000" y="3505200"/>
                  <a:ext cx="7315200" cy="0"/>
                </a:xfrm>
                <a:prstGeom prst="line">
                  <a:avLst/>
                </a:prstGeom>
                <a:noFill/>
                <a:ln w="57150">
                  <a:solidFill>
                    <a:schemeClr val="tx1"/>
                  </a:solidFill>
                  <a:round/>
                  <a:headEnd/>
                  <a:tailEnd/>
                </a:ln>
              </p:spPr>
              <p:txBody>
                <a:bodyPr wrap="none" anchor="ctr"/>
                <a:lstStyle/>
                <a:p>
                  <a:endParaRPr lang="en-US"/>
                </a:p>
              </p:txBody>
            </p:sp>
            <p:sp>
              <p:nvSpPr>
                <p:cNvPr id="84" name="Line 9"/>
                <p:cNvSpPr>
                  <a:spLocks noChangeShapeType="1"/>
                </p:cNvSpPr>
                <p:nvPr/>
              </p:nvSpPr>
              <p:spPr bwMode="auto">
                <a:xfrm>
                  <a:off x="457200" y="3733800"/>
                  <a:ext cx="152400" cy="0"/>
                </a:xfrm>
                <a:prstGeom prst="line">
                  <a:avLst/>
                </a:prstGeom>
                <a:noFill/>
                <a:ln w="9525">
                  <a:solidFill>
                    <a:schemeClr val="tx1"/>
                  </a:solidFill>
                  <a:round/>
                  <a:headEnd/>
                  <a:tailEnd/>
                </a:ln>
              </p:spPr>
              <p:txBody>
                <a:bodyPr wrap="none" anchor="ctr"/>
                <a:lstStyle/>
                <a:p>
                  <a:endParaRPr lang="en-US"/>
                </a:p>
              </p:txBody>
            </p:sp>
            <p:sp>
              <p:nvSpPr>
                <p:cNvPr id="85" name="Line 10"/>
                <p:cNvSpPr>
                  <a:spLocks noChangeShapeType="1"/>
                </p:cNvSpPr>
                <p:nvPr/>
              </p:nvSpPr>
              <p:spPr bwMode="auto">
                <a:xfrm>
                  <a:off x="762000" y="3733800"/>
                  <a:ext cx="152400" cy="0"/>
                </a:xfrm>
                <a:prstGeom prst="line">
                  <a:avLst/>
                </a:prstGeom>
                <a:noFill/>
                <a:ln w="9525">
                  <a:solidFill>
                    <a:schemeClr val="tx1"/>
                  </a:solidFill>
                  <a:round/>
                  <a:headEnd/>
                  <a:tailEnd/>
                </a:ln>
              </p:spPr>
              <p:txBody>
                <a:bodyPr wrap="none" anchor="ctr"/>
                <a:lstStyle/>
                <a:p>
                  <a:endParaRPr lang="en-US"/>
                </a:p>
              </p:txBody>
            </p:sp>
            <p:sp>
              <p:nvSpPr>
                <p:cNvPr id="86" name="Line 11"/>
                <p:cNvSpPr>
                  <a:spLocks noChangeShapeType="1"/>
                </p:cNvSpPr>
                <p:nvPr/>
              </p:nvSpPr>
              <p:spPr bwMode="auto">
                <a:xfrm>
                  <a:off x="1143000" y="3733800"/>
                  <a:ext cx="152400" cy="0"/>
                </a:xfrm>
                <a:prstGeom prst="line">
                  <a:avLst/>
                </a:prstGeom>
                <a:noFill/>
                <a:ln w="9525">
                  <a:solidFill>
                    <a:schemeClr val="tx1"/>
                  </a:solidFill>
                  <a:round/>
                  <a:headEnd/>
                  <a:tailEnd/>
                </a:ln>
              </p:spPr>
              <p:txBody>
                <a:bodyPr wrap="none" anchor="ctr"/>
                <a:lstStyle/>
                <a:p>
                  <a:endParaRPr lang="en-US"/>
                </a:p>
              </p:txBody>
            </p:sp>
            <p:sp>
              <p:nvSpPr>
                <p:cNvPr id="87" name="Line 12"/>
                <p:cNvSpPr>
                  <a:spLocks noChangeShapeType="1"/>
                </p:cNvSpPr>
                <p:nvPr/>
              </p:nvSpPr>
              <p:spPr bwMode="auto">
                <a:xfrm>
                  <a:off x="1828800" y="3733800"/>
                  <a:ext cx="152400" cy="0"/>
                </a:xfrm>
                <a:prstGeom prst="line">
                  <a:avLst/>
                </a:prstGeom>
                <a:noFill/>
                <a:ln w="9525">
                  <a:solidFill>
                    <a:schemeClr val="tx1"/>
                  </a:solidFill>
                  <a:round/>
                  <a:headEnd/>
                  <a:tailEnd/>
                </a:ln>
              </p:spPr>
              <p:txBody>
                <a:bodyPr wrap="none" anchor="ctr"/>
                <a:lstStyle/>
                <a:p>
                  <a:endParaRPr lang="en-US"/>
                </a:p>
              </p:txBody>
            </p:sp>
            <p:sp>
              <p:nvSpPr>
                <p:cNvPr id="88" name="Line 13"/>
                <p:cNvSpPr>
                  <a:spLocks noChangeShapeType="1"/>
                </p:cNvSpPr>
                <p:nvPr/>
              </p:nvSpPr>
              <p:spPr bwMode="auto">
                <a:xfrm>
                  <a:off x="1524000" y="3733800"/>
                  <a:ext cx="152400" cy="0"/>
                </a:xfrm>
                <a:prstGeom prst="line">
                  <a:avLst/>
                </a:prstGeom>
                <a:noFill/>
                <a:ln w="9525">
                  <a:solidFill>
                    <a:schemeClr val="tx1"/>
                  </a:solidFill>
                  <a:round/>
                  <a:headEnd/>
                  <a:tailEnd/>
                </a:ln>
              </p:spPr>
              <p:txBody>
                <a:bodyPr wrap="none" anchor="ctr"/>
                <a:lstStyle/>
                <a:p>
                  <a:endParaRPr lang="en-US"/>
                </a:p>
              </p:txBody>
            </p:sp>
            <p:sp>
              <p:nvSpPr>
                <p:cNvPr id="89" name="Line 14"/>
                <p:cNvSpPr>
                  <a:spLocks noChangeShapeType="1"/>
                </p:cNvSpPr>
                <p:nvPr/>
              </p:nvSpPr>
              <p:spPr bwMode="auto">
                <a:xfrm>
                  <a:off x="2133600" y="3733800"/>
                  <a:ext cx="152400" cy="0"/>
                </a:xfrm>
                <a:prstGeom prst="line">
                  <a:avLst/>
                </a:prstGeom>
                <a:noFill/>
                <a:ln w="9525">
                  <a:solidFill>
                    <a:schemeClr val="tx1"/>
                  </a:solidFill>
                  <a:round/>
                  <a:headEnd/>
                  <a:tailEnd/>
                </a:ln>
              </p:spPr>
              <p:txBody>
                <a:bodyPr wrap="none" anchor="ctr"/>
                <a:lstStyle/>
                <a:p>
                  <a:endParaRPr lang="en-US"/>
                </a:p>
              </p:txBody>
            </p:sp>
            <p:sp>
              <p:nvSpPr>
                <p:cNvPr id="90" name="Line 15"/>
                <p:cNvSpPr>
                  <a:spLocks noChangeShapeType="1"/>
                </p:cNvSpPr>
                <p:nvPr/>
              </p:nvSpPr>
              <p:spPr bwMode="auto">
                <a:xfrm>
                  <a:off x="2514600" y="3733800"/>
                  <a:ext cx="152400" cy="0"/>
                </a:xfrm>
                <a:prstGeom prst="line">
                  <a:avLst/>
                </a:prstGeom>
                <a:noFill/>
                <a:ln w="9525">
                  <a:solidFill>
                    <a:schemeClr val="tx1"/>
                  </a:solidFill>
                  <a:round/>
                  <a:headEnd/>
                  <a:tailEnd/>
                </a:ln>
              </p:spPr>
              <p:txBody>
                <a:bodyPr wrap="none" anchor="ctr"/>
                <a:lstStyle/>
                <a:p>
                  <a:endParaRPr lang="en-US"/>
                </a:p>
              </p:txBody>
            </p:sp>
            <p:sp>
              <p:nvSpPr>
                <p:cNvPr id="91" name="Line 16"/>
                <p:cNvSpPr>
                  <a:spLocks noChangeShapeType="1"/>
                </p:cNvSpPr>
                <p:nvPr/>
              </p:nvSpPr>
              <p:spPr bwMode="auto">
                <a:xfrm>
                  <a:off x="2819400" y="3733800"/>
                  <a:ext cx="152400" cy="0"/>
                </a:xfrm>
                <a:prstGeom prst="line">
                  <a:avLst/>
                </a:prstGeom>
                <a:noFill/>
                <a:ln w="9525">
                  <a:solidFill>
                    <a:schemeClr val="tx1"/>
                  </a:solidFill>
                  <a:round/>
                  <a:headEnd/>
                  <a:tailEnd/>
                </a:ln>
              </p:spPr>
              <p:txBody>
                <a:bodyPr wrap="none" anchor="ctr"/>
                <a:lstStyle/>
                <a:p>
                  <a:endParaRPr lang="en-US"/>
                </a:p>
              </p:txBody>
            </p:sp>
            <p:sp>
              <p:nvSpPr>
                <p:cNvPr id="92" name="Line 17"/>
                <p:cNvSpPr>
                  <a:spLocks noChangeShapeType="1"/>
                </p:cNvSpPr>
                <p:nvPr/>
              </p:nvSpPr>
              <p:spPr bwMode="auto">
                <a:xfrm>
                  <a:off x="3124200" y="3733800"/>
                  <a:ext cx="228600" cy="0"/>
                </a:xfrm>
                <a:prstGeom prst="line">
                  <a:avLst/>
                </a:prstGeom>
                <a:noFill/>
                <a:ln w="9525">
                  <a:solidFill>
                    <a:schemeClr val="tx1"/>
                  </a:solidFill>
                  <a:round/>
                  <a:headEnd/>
                  <a:tailEnd/>
                </a:ln>
              </p:spPr>
              <p:txBody>
                <a:bodyPr wrap="none" anchor="ctr"/>
                <a:lstStyle/>
                <a:p>
                  <a:endParaRPr lang="en-US"/>
                </a:p>
              </p:txBody>
            </p:sp>
            <p:sp>
              <p:nvSpPr>
                <p:cNvPr id="93" name="Line 18"/>
                <p:cNvSpPr>
                  <a:spLocks noChangeShapeType="1"/>
                </p:cNvSpPr>
                <p:nvPr/>
              </p:nvSpPr>
              <p:spPr bwMode="auto">
                <a:xfrm>
                  <a:off x="3429000" y="3733800"/>
                  <a:ext cx="152400" cy="0"/>
                </a:xfrm>
                <a:prstGeom prst="line">
                  <a:avLst/>
                </a:prstGeom>
                <a:noFill/>
                <a:ln w="9525">
                  <a:solidFill>
                    <a:schemeClr val="tx1"/>
                  </a:solidFill>
                  <a:round/>
                  <a:headEnd/>
                  <a:tailEnd/>
                </a:ln>
              </p:spPr>
              <p:txBody>
                <a:bodyPr wrap="none" anchor="ctr"/>
                <a:lstStyle/>
                <a:p>
                  <a:endParaRPr lang="en-US"/>
                </a:p>
              </p:txBody>
            </p:sp>
            <p:sp>
              <p:nvSpPr>
                <p:cNvPr id="94" name="Line 19"/>
                <p:cNvSpPr>
                  <a:spLocks noChangeShapeType="1"/>
                </p:cNvSpPr>
                <p:nvPr/>
              </p:nvSpPr>
              <p:spPr bwMode="auto">
                <a:xfrm>
                  <a:off x="3733800" y="3733800"/>
                  <a:ext cx="228600" cy="0"/>
                </a:xfrm>
                <a:prstGeom prst="line">
                  <a:avLst/>
                </a:prstGeom>
                <a:noFill/>
                <a:ln w="9525">
                  <a:solidFill>
                    <a:schemeClr val="tx1"/>
                  </a:solidFill>
                  <a:round/>
                  <a:headEnd/>
                  <a:tailEnd/>
                </a:ln>
              </p:spPr>
              <p:txBody>
                <a:bodyPr wrap="none" anchor="ctr"/>
                <a:lstStyle/>
                <a:p>
                  <a:endParaRPr lang="en-US"/>
                </a:p>
              </p:txBody>
            </p:sp>
            <p:sp>
              <p:nvSpPr>
                <p:cNvPr id="95" name="Line 20"/>
                <p:cNvSpPr>
                  <a:spLocks noChangeShapeType="1"/>
                </p:cNvSpPr>
                <p:nvPr/>
              </p:nvSpPr>
              <p:spPr bwMode="auto">
                <a:xfrm>
                  <a:off x="4114800" y="3733800"/>
                  <a:ext cx="228600" cy="0"/>
                </a:xfrm>
                <a:prstGeom prst="line">
                  <a:avLst/>
                </a:prstGeom>
                <a:noFill/>
                <a:ln w="9525">
                  <a:solidFill>
                    <a:schemeClr val="tx1"/>
                  </a:solidFill>
                  <a:round/>
                  <a:headEnd/>
                  <a:tailEnd/>
                </a:ln>
              </p:spPr>
              <p:txBody>
                <a:bodyPr wrap="none" anchor="ctr"/>
                <a:lstStyle/>
                <a:p>
                  <a:endParaRPr lang="en-US"/>
                </a:p>
              </p:txBody>
            </p:sp>
            <p:sp>
              <p:nvSpPr>
                <p:cNvPr id="96" name="Line 21"/>
                <p:cNvSpPr>
                  <a:spLocks noChangeShapeType="1"/>
                </p:cNvSpPr>
                <p:nvPr/>
              </p:nvSpPr>
              <p:spPr bwMode="auto">
                <a:xfrm>
                  <a:off x="4495800" y="3733800"/>
                  <a:ext cx="152400" cy="0"/>
                </a:xfrm>
                <a:prstGeom prst="line">
                  <a:avLst/>
                </a:prstGeom>
                <a:noFill/>
                <a:ln w="9525">
                  <a:solidFill>
                    <a:schemeClr val="tx1"/>
                  </a:solidFill>
                  <a:round/>
                  <a:headEnd/>
                  <a:tailEnd/>
                </a:ln>
              </p:spPr>
              <p:txBody>
                <a:bodyPr wrap="none" anchor="ctr"/>
                <a:lstStyle/>
                <a:p>
                  <a:endParaRPr lang="en-US"/>
                </a:p>
              </p:txBody>
            </p:sp>
            <p:sp>
              <p:nvSpPr>
                <p:cNvPr id="97" name="Line 22"/>
                <p:cNvSpPr>
                  <a:spLocks noChangeShapeType="1"/>
                </p:cNvSpPr>
                <p:nvPr/>
              </p:nvSpPr>
              <p:spPr bwMode="auto">
                <a:xfrm>
                  <a:off x="4800600" y="3733800"/>
                  <a:ext cx="228600" cy="0"/>
                </a:xfrm>
                <a:prstGeom prst="line">
                  <a:avLst/>
                </a:prstGeom>
                <a:noFill/>
                <a:ln w="9525">
                  <a:solidFill>
                    <a:schemeClr val="tx1"/>
                  </a:solidFill>
                  <a:round/>
                  <a:headEnd/>
                  <a:tailEnd/>
                </a:ln>
              </p:spPr>
              <p:txBody>
                <a:bodyPr wrap="none" anchor="ctr"/>
                <a:lstStyle/>
                <a:p>
                  <a:endParaRPr lang="en-US"/>
                </a:p>
              </p:txBody>
            </p:sp>
            <p:sp>
              <p:nvSpPr>
                <p:cNvPr id="98" name="Line 23"/>
                <p:cNvSpPr>
                  <a:spLocks noChangeShapeType="1"/>
                </p:cNvSpPr>
                <p:nvPr/>
              </p:nvSpPr>
              <p:spPr bwMode="auto">
                <a:xfrm>
                  <a:off x="5105400" y="3733800"/>
                  <a:ext cx="228600" cy="0"/>
                </a:xfrm>
                <a:prstGeom prst="line">
                  <a:avLst/>
                </a:prstGeom>
                <a:noFill/>
                <a:ln w="9525">
                  <a:solidFill>
                    <a:schemeClr val="tx1"/>
                  </a:solidFill>
                  <a:round/>
                  <a:headEnd/>
                  <a:tailEnd/>
                </a:ln>
              </p:spPr>
              <p:txBody>
                <a:bodyPr wrap="none" anchor="ctr"/>
                <a:lstStyle/>
                <a:p>
                  <a:endParaRPr lang="en-US"/>
                </a:p>
              </p:txBody>
            </p:sp>
            <p:sp>
              <p:nvSpPr>
                <p:cNvPr id="99" name="Line 24"/>
                <p:cNvSpPr>
                  <a:spLocks noChangeShapeType="1"/>
                </p:cNvSpPr>
                <p:nvPr/>
              </p:nvSpPr>
              <p:spPr bwMode="auto">
                <a:xfrm>
                  <a:off x="5410200" y="3733800"/>
                  <a:ext cx="228600" cy="0"/>
                </a:xfrm>
                <a:prstGeom prst="line">
                  <a:avLst/>
                </a:prstGeom>
                <a:noFill/>
                <a:ln w="9525">
                  <a:solidFill>
                    <a:schemeClr val="tx1"/>
                  </a:solidFill>
                  <a:round/>
                  <a:headEnd/>
                  <a:tailEnd/>
                </a:ln>
              </p:spPr>
              <p:txBody>
                <a:bodyPr wrap="none" anchor="ctr"/>
                <a:lstStyle/>
                <a:p>
                  <a:endParaRPr lang="en-US"/>
                </a:p>
              </p:txBody>
            </p:sp>
            <p:sp>
              <p:nvSpPr>
                <p:cNvPr id="100" name="Line 25"/>
                <p:cNvSpPr>
                  <a:spLocks noChangeShapeType="1"/>
                </p:cNvSpPr>
                <p:nvPr/>
              </p:nvSpPr>
              <p:spPr bwMode="auto">
                <a:xfrm>
                  <a:off x="5791200" y="3733800"/>
                  <a:ext cx="228600" cy="0"/>
                </a:xfrm>
                <a:prstGeom prst="line">
                  <a:avLst/>
                </a:prstGeom>
                <a:noFill/>
                <a:ln w="9525">
                  <a:solidFill>
                    <a:schemeClr val="tx1"/>
                  </a:solidFill>
                  <a:round/>
                  <a:headEnd/>
                  <a:tailEnd/>
                </a:ln>
              </p:spPr>
              <p:txBody>
                <a:bodyPr wrap="none" anchor="ctr"/>
                <a:lstStyle/>
                <a:p>
                  <a:endParaRPr lang="en-US"/>
                </a:p>
              </p:txBody>
            </p:sp>
            <p:sp>
              <p:nvSpPr>
                <p:cNvPr id="101" name="Line 26"/>
                <p:cNvSpPr>
                  <a:spLocks noChangeShapeType="1"/>
                </p:cNvSpPr>
                <p:nvPr/>
              </p:nvSpPr>
              <p:spPr bwMode="auto">
                <a:xfrm>
                  <a:off x="6096000" y="3733800"/>
                  <a:ext cx="228600" cy="0"/>
                </a:xfrm>
                <a:prstGeom prst="line">
                  <a:avLst/>
                </a:prstGeom>
                <a:noFill/>
                <a:ln w="9525">
                  <a:solidFill>
                    <a:schemeClr val="tx1"/>
                  </a:solidFill>
                  <a:round/>
                  <a:headEnd/>
                  <a:tailEnd/>
                </a:ln>
              </p:spPr>
              <p:txBody>
                <a:bodyPr wrap="none" anchor="ctr"/>
                <a:lstStyle/>
                <a:p>
                  <a:endParaRPr lang="en-US"/>
                </a:p>
              </p:txBody>
            </p:sp>
            <p:sp>
              <p:nvSpPr>
                <p:cNvPr id="102" name="Line 27"/>
                <p:cNvSpPr>
                  <a:spLocks noChangeShapeType="1"/>
                </p:cNvSpPr>
                <p:nvPr/>
              </p:nvSpPr>
              <p:spPr bwMode="auto">
                <a:xfrm>
                  <a:off x="6477000" y="3733800"/>
                  <a:ext cx="228600" cy="0"/>
                </a:xfrm>
                <a:prstGeom prst="line">
                  <a:avLst/>
                </a:prstGeom>
                <a:noFill/>
                <a:ln w="9525">
                  <a:solidFill>
                    <a:schemeClr val="tx1"/>
                  </a:solidFill>
                  <a:round/>
                  <a:headEnd/>
                  <a:tailEnd/>
                </a:ln>
              </p:spPr>
              <p:txBody>
                <a:bodyPr wrap="none" anchor="ctr"/>
                <a:lstStyle/>
                <a:p>
                  <a:endParaRPr lang="en-US"/>
                </a:p>
              </p:txBody>
            </p:sp>
            <p:sp>
              <p:nvSpPr>
                <p:cNvPr id="103" name="Line 28"/>
                <p:cNvSpPr>
                  <a:spLocks noChangeShapeType="1"/>
                </p:cNvSpPr>
                <p:nvPr/>
              </p:nvSpPr>
              <p:spPr bwMode="auto">
                <a:xfrm>
                  <a:off x="6781800" y="3733800"/>
                  <a:ext cx="228600" cy="0"/>
                </a:xfrm>
                <a:prstGeom prst="line">
                  <a:avLst/>
                </a:prstGeom>
                <a:noFill/>
                <a:ln w="9525">
                  <a:solidFill>
                    <a:schemeClr val="tx1"/>
                  </a:solidFill>
                  <a:round/>
                  <a:headEnd/>
                  <a:tailEnd/>
                </a:ln>
              </p:spPr>
              <p:txBody>
                <a:bodyPr wrap="none" anchor="ctr"/>
                <a:lstStyle/>
                <a:p>
                  <a:endParaRPr lang="en-US"/>
                </a:p>
              </p:txBody>
            </p:sp>
            <p:sp>
              <p:nvSpPr>
                <p:cNvPr id="104" name="Line 29"/>
                <p:cNvSpPr>
                  <a:spLocks noChangeShapeType="1"/>
                </p:cNvSpPr>
                <p:nvPr/>
              </p:nvSpPr>
              <p:spPr bwMode="auto">
                <a:xfrm>
                  <a:off x="7086600" y="3733800"/>
                  <a:ext cx="228600" cy="0"/>
                </a:xfrm>
                <a:prstGeom prst="line">
                  <a:avLst/>
                </a:prstGeom>
                <a:noFill/>
                <a:ln w="9525">
                  <a:solidFill>
                    <a:schemeClr val="tx1"/>
                  </a:solidFill>
                  <a:round/>
                  <a:headEnd/>
                  <a:tailEnd/>
                </a:ln>
              </p:spPr>
              <p:txBody>
                <a:bodyPr wrap="none" anchor="ctr"/>
                <a:lstStyle/>
                <a:p>
                  <a:endParaRPr lang="en-US"/>
                </a:p>
              </p:txBody>
            </p:sp>
            <p:sp>
              <p:nvSpPr>
                <p:cNvPr id="105" name="Line 30"/>
                <p:cNvSpPr>
                  <a:spLocks noChangeShapeType="1"/>
                </p:cNvSpPr>
                <p:nvPr/>
              </p:nvSpPr>
              <p:spPr bwMode="auto">
                <a:xfrm>
                  <a:off x="7467600" y="3733800"/>
                  <a:ext cx="228600" cy="0"/>
                </a:xfrm>
                <a:prstGeom prst="line">
                  <a:avLst/>
                </a:prstGeom>
                <a:noFill/>
                <a:ln w="9525">
                  <a:solidFill>
                    <a:schemeClr val="tx1"/>
                  </a:solidFill>
                  <a:round/>
                  <a:headEnd/>
                  <a:tailEnd/>
                </a:ln>
              </p:spPr>
              <p:txBody>
                <a:bodyPr wrap="none" anchor="ctr"/>
                <a:lstStyle/>
                <a:p>
                  <a:endParaRPr lang="en-US"/>
                </a:p>
              </p:txBody>
            </p:sp>
            <p:sp>
              <p:nvSpPr>
                <p:cNvPr id="107" name="Rectangle 57" descr="Tape diagram showing how 2/3 on a number line goes from 0/12 to 8/12"/>
                <p:cNvSpPr>
                  <a:spLocks noChangeArrowheads="1"/>
                </p:cNvSpPr>
                <p:nvPr/>
              </p:nvSpPr>
              <p:spPr bwMode="auto">
                <a:xfrm>
                  <a:off x="457200" y="2590800"/>
                  <a:ext cx="2743200" cy="914400"/>
                </a:xfrm>
                <a:prstGeom prst="rect">
                  <a:avLst/>
                </a:prstGeom>
                <a:solidFill>
                  <a:schemeClr val="accent3">
                    <a:lumMod val="60000"/>
                    <a:lumOff val="40000"/>
                  </a:schemeClr>
                </a:solidFill>
                <a:ln w="9525">
                  <a:solidFill>
                    <a:schemeClr val="tx1"/>
                  </a:solidFill>
                  <a:miter lim="800000"/>
                  <a:headEnd/>
                  <a:tailEnd/>
                </a:ln>
              </p:spPr>
              <p:txBody>
                <a:bodyPr wrap="none" anchor="ctr"/>
                <a:lstStyle/>
                <a:p>
                  <a:endParaRPr lang="en-US">
                    <a:latin typeface="Calibri" pitchFamily="34" charset="0"/>
                  </a:endParaRPr>
                </a:p>
              </p:txBody>
            </p:sp>
            <p:grpSp>
              <p:nvGrpSpPr>
                <p:cNvPr id="6" name="Group 4" descr="2/3"/>
                <p:cNvGrpSpPr>
                  <a:grpSpLocks/>
                </p:cNvGrpSpPr>
                <p:nvPr/>
              </p:nvGrpSpPr>
              <p:grpSpPr bwMode="auto">
                <a:xfrm>
                  <a:off x="1371600" y="2667000"/>
                  <a:ext cx="533400" cy="763588"/>
                  <a:chOff x="1680" y="3024"/>
                  <a:chExt cx="288" cy="500"/>
                </a:xfrm>
              </p:grpSpPr>
              <p:sp>
                <p:nvSpPr>
                  <p:cNvPr id="114" name="Text Box 5"/>
                  <p:cNvSpPr txBox="1">
                    <a:spLocks noChangeArrowheads="1"/>
                  </p:cNvSpPr>
                  <p:nvPr/>
                </p:nvSpPr>
                <p:spPr bwMode="auto">
                  <a:xfrm>
                    <a:off x="1722" y="3024"/>
                    <a:ext cx="205" cy="260"/>
                  </a:xfrm>
                  <a:prstGeom prst="rect">
                    <a:avLst/>
                  </a:prstGeom>
                  <a:noFill/>
                  <a:ln w="9525">
                    <a:noFill/>
                    <a:miter lim="800000"/>
                    <a:headEnd/>
                    <a:tailEnd/>
                  </a:ln>
                </p:spPr>
                <p:txBody>
                  <a:bodyPr>
                    <a:spAutoFit/>
                  </a:bodyPr>
                  <a:lstStyle/>
                  <a:p>
                    <a:pPr algn="ctr"/>
                    <a:r>
                      <a:rPr lang="en-US" sz="2000">
                        <a:latin typeface="Calibri" pitchFamily="34" charset="0"/>
                      </a:rPr>
                      <a:t>2</a:t>
                    </a:r>
                  </a:p>
                </p:txBody>
              </p:sp>
              <p:sp>
                <p:nvSpPr>
                  <p:cNvPr id="115" name="Text Box 6"/>
                  <p:cNvSpPr txBox="1">
                    <a:spLocks noChangeArrowheads="1"/>
                  </p:cNvSpPr>
                  <p:nvPr/>
                </p:nvSpPr>
                <p:spPr bwMode="auto">
                  <a:xfrm>
                    <a:off x="1728" y="3264"/>
                    <a:ext cx="205" cy="260"/>
                  </a:xfrm>
                  <a:prstGeom prst="rect">
                    <a:avLst/>
                  </a:prstGeom>
                  <a:noFill/>
                  <a:ln w="9525">
                    <a:noFill/>
                    <a:miter lim="800000"/>
                    <a:headEnd/>
                    <a:tailEnd/>
                  </a:ln>
                </p:spPr>
                <p:txBody>
                  <a:bodyPr>
                    <a:spAutoFit/>
                  </a:bodyPr>
                  <a:lstStyle/>
                  <a:p>
                    <a:pPr algn="ctr"/>
                    <a:r>
                      <a:rPr lang="en-US" sz="2000">
                        <a:latin typeface="Calibri" pitchFamily="34" charset="0"/>
                      </a:rPr>
                      <a:t>3</a:t>
                    </a:r>
                  </a:p>
                </p:txBody>
              </p:sp>
              <p:sp>
                <p:nvSpPr>
                  <p:cNvPr id="116" name="Line 7"/>
                  <p:cNvSpPr>
                    <a:spLocks noChangeShapeType="1"/>
                  </p:cNvSpPr>
                  <p:nvPr/>
                </p:nvSpPr>
                <p:spPr bwMode="auto">
                  <a:xfrm>
                    <a:off x="1680" y="3264"/>
                    <a:ext cx="288" cy="0"/>
                  </a:xfrm>
                  <a:prstGeom prst="line">
                    <a:avLst/>
                  </a:prstGeom>
                  <a:noFill/>
                  <a:ln w="9525">
                    <a:solidFill>
                      <a:schemeClr val="tx1"/>
                    </a:solidFill>
                    <a:round/>
                    <a:headEnd/>
                    <a:tailEnd/>
                  </a:ln>
                </p:spPr>
                <p:txBody>
                  <a:bodyPr wrap="none" anchor="ctr"/>
                  <a:lstStyle/>
                  <a:p>
                    <a:endParaRPr lang="en-US"/>
                  </a:p>
                </p:txBody>
              </p:sp>
            </p:grpSp>
          </p:grpSp>
        </p:gr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715962"/>
          </a:xfrm>
        </p:spPr>
        <p:txBody>
          <a:bodyPr/>
          <a:lstStyle/>
          <a:p>
            <a:r>
              <a:rPr lang="en-US" sz="2800" dirty="0" smtClean="0"/>
              <a:t>5</a:t>
            </a:r>
            <a:r>
              <a:rPr lang="en-US" sz="2800" baseline="30000" dirty="0" smtClean="0"/>
              <a:t>th</a:t>
            </a:r>
            <a:r>
              <a:rPr lang="en-US" sz="2800" dirty="0" smtClean="0"/>
              <a:t> Grade: A Context for Multiplication of Fractions</a:t>
            </a:r>
            <a:endParaRPr lang="en-US" sz="2800" dirty="0"/>
          </a:p>
        </p:txBody>
      </p:sp>
      <p:sp>
        <p:nvSpPr>
          <p:cNvPr id="5" name="Slide Number Placeholder 4"/>
          <p:cNvSpPr>
            <a:spLocks noGrp="1"/>
          </p:cNvSpPr>
          <p:nvPr>
            <p:ph type="sldNum" sz="quarter" idx="12"/>
          </p:nvPr>
        </p:nvSpPr>
        <p:spPr/>
        <p:txBody>
          <a:bodyPr/>
          <a:lstStyle/>
          <a:p>
            <a:pPr>
              <a:defRPr/>
            </a:pPr>
            <a:fld id="{475AD591-8AF9-46C6-AB9B-972F174C9F82}" type="slidenum">
              <a:rPr lang="en-US" smtClean="0"/>
              <a:pPr>
                <a:defRPr/>
              </a:pPr>
              <a:t>34</a:t>
            </a:fld>
            <a:endParaRPr lang="en-US" dirty="0"/>
          </a:p>
        </p:txBody>
      </p:sp>
      <p:sp>
        <p:nvSpPr>
          <p:cNvPr id="7" name="TextBox 6"/>
          <p:cNvSpPr txBox="1"/>
          <p:nvPr/>
        </p:nvSpPr>
        <p:spPr>
          <a:xfrm>
            <a:off x="228600" y="6096000"/>
            <a:ext cx="5029200" cy="584775"/>
          </a:xfrm>
          <a:prstGeom prst="rect">
            <a:avLst/>
          </a:prstGeom>
          <a:noFill/>
        </p:spPr>
        <p:txBody>
          <a:bodyPr wrap="square" rtlCol="0">
            <a:spAutoFit/>
          </a:bodyPr>
          <a:lstStyle/>
          <a:p>
            <a:r>
              <a:rPr lang="en-US" sz="1600" dirty="0" smtClean="0"/>
              <a:t>Math Learning Community Materials Session 13 </a:t>
            </a:r>
            <a:r>
              <a:rPr lang="en-US" sz="1600" dirty="0" smtClean="0">
                <a:hlinkClick r:id="rId3"/>
              </a:rPr>
              <a:t>http://www.doe.mass.edu/omste/instructional.html</a:t>
            </a:r>
            <a:r>
              <a:rPr lang="en-US" sz="1600" dirty="0" smtClean="0"/>
              <a:t> </a:t>
            </a:r>
            <a:endParaRPr lang="en-US" sz="1600" dirty="0"/>
          </a:p>
        </p:txBody>
      </p:sp>
      <p:sp>
        <p:nvSpPr>
          <p:cNvPr id="9" name="Rectangle 33"/>
          <p:cNvSpPr>
            <a:spLocks noChangeArrowheads="1"/>
          </p:cNvSpPr>
          <p:nvPr/>
        </p:nvSpPr>
        <p:spPr bwMode="auto">
          <a:xfrm>
            <a:off x="0" y="5715000"/>
            <a:ext cx="8534400" cy="338554"/>
          </a:xfrm>
          <a:prstGeom prst="rect">
            <a:avLst/>
          </a:prstGeom>
          <a:noFill/>
          <a:ln w="9525">
            <a:noFill/>
            <a:miter lim="800000"/>
            <a:headEnd/>
            <a:tailEnd/>
          </a:ln>
        </p:spPr>
        <p:txBody>
          <a:bodyPr wrap="square">
            <a:spAutoFit/>
          </a:bodyPr>
          <a:lstStyle/>
          <a:p>
            <a:r>
              <a:rPr lang="en-US" sz="1600" dirty="0" smtClean="0">
                <a:latin typeface="Calibri" pitchFamily="34" charset="0"/>
              </a:rPr>
              <a:t>5.NF.4, </a:t>
            </a:r>
            <a:r>
              <a:rPr lang="en-US" sz="1600" dirty="0">
                <a:latin typeface="Calibri" pitchFamily="34" charset="0"/>
              </a:rPr>
              <a:t>page </a:t>
            </a:r>
            <a:r>
              <a:rPr lang="en-US" sz="1600" dirty="0" smtClean="0">
                <a:latin typeface="Calibri" pitchFamily="34" charset="0"/>
              </a:rPr>
              <a:t>51, MP 2, 4, p 15 </a:t>
            </a:r>
            <a:r>
              <a:rPr lang="en-US" sz="1600" dirty="0">
                <a:latin typeface="Calibri" pitchFamily="34" charset="0"/>
              </a:rPr>
              <a:t>Massachusetts Curriculum Framework for Mathematics, March 2011</a:t>
            </a:r>
          </a:p>
        </p:txBody>
      </p:sp>
      <p:pic>
        <p:nvPicPr>
          <p:cNvPr id="12" name="Picture 11" descr="I baked a rectangular sheet cake for a party.  Picture of sheet cake.  3/8 of the cake was left after the party.  Draw and label how much of the cake was left. Empty rectangle.  My son came to visit and ate 1/3 of the remaining cake.  Draw and label how much of the remaining cake he ate."/>
          <p:cNvPicPr/>
          <p:nvPr/>
        </p:nvPicPr>
        <p:blipFill>
          <a:blip r:embed="rId4" cstate="email">
            <a:extLst>
              <a:ext uri="{28A0092B-C50C-407E-A947-70E740481C1C}">
                <a14:useLocalDpi xmlns:a14="http://schemas.microsoft.com/office/drawing/2010/main"/>
              </a:ext>
            </a:extLst>
          </a:blip>
          <a:srcRect/>
          <a:stretch>
            <a:fillRect/>
          </a:stretch>
        </p:blipFill>
        <p:spPr bwMode="auto">
          <a:xfrm>
            <a:off x="1828800" y="1268730"/>
            <a:ext cx="5486400" cy="43205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p:cNvSpPr>
          <p:nvPr>
            <p:ph type="title"/>
          </p:nvPr>
        </p:nvSpPr>
        <p:spPr>
          <a:xfrm>
            <a:off x="228600" y="228600"/>
            <a:ext cx="8686800" cy="1143000"/>
          </a:xfrm>
        </p:spPr>
        <p:txBody>
          <a:bodyPr/>
          <a:lstStyle/>
          <a:p>
            <a:pPr algn="ctr" eaLnBrk="1" hangingPunct="1"/>
            <a:r>
              <a:rPr lang="en-US" sz="2800" dirty="0" smtClean="0"/>
              <a:t>5</a:t>
            </a:r>
            <a:r>
              <a:rPr lang="en-US" sz="2800" baseline="30000" dirty="0" smtClean="0"/>
              <a:t>th</a:t>
            </a:r>
            <a:r>
              <a:rPr lang="en-US" sz="2800" dirty="0" smtClean="0"/>
              <a:t> Grade: Multiplying Fractions using the Area Model</a:t>
            </a:r>
          </a:p>
        </p:txBody>
      </p:sp>
      <p:sp>
        <p:nvSpPr>
          <p:cNvPr id="90114" name="Rectangle 3"/>
          <p:cNvSpPr>
            <a:spLocks noChangeArrowheads="1"/>
          </p:cNvSpPr>
          <p:nvPr/>
        </p:nvSpPr>
        <p:spPr bwMode="auto">
          <a:xfrm>
            <a:off x="0" y="6172200"/>
            <a:ext cx="5943600" cy="738664"/>
          </a:xfrm>
          <a:prstGeom prst="rect">
            <a:avLst/>
          </a:prstGeom>
          <a:noFill/>
          <a:ln w="9525">
            <a:noFill/>
            <a:miter lim="800000"/>
            <a:headEnd/>
            <a:tailEnd/>
          </a:ln>
        </p:spPr>
        <p:txBody>
          <a:bodyPr wrap="square">
            <a:spAutoFit/>
          </a:bodyPr>
          <a:lstStyle/>
          <a:p>
            <a:pPr algn="ctr"/>
            <a:r>
              <a:rPr lang="en-US" sz="1400" dirty="0">
                <a:latin typeface="Calibri" pitchFamily="34" charset="0"/>
              </a:rPr>
              <a:t>National Library of Virtual Manipulatives </a:t>
            </a:r>
            <a:r>
              <a:rPr lang="en-US" sz="1400" dirty="0">
                <a:latin typeface="Calibri" pitchFamily="34" charset="0"/>
                <a:hlinkClick r:id="rId3"/>
              </a:rPr>
              <a:t>http://nlvm.usu.edu/en/nav/frames_asid_194_g_2_t_1.html?from=topic_t_1.html</a:t>
            </a:r>
            <a:r>
              <a:rPr lang="en-US" sz="1400" dirty="0">
                <a:latin typeface="Calibri" pitchFamily="34" charset="0"/>
              </a:rPr>
              <a:t> </a:t>
            </a:r>
          </a:p>
        </p:txBody>
      </p:sp>
      <p:sp>
        <p:nvSpPr>
          <p:cNvPr id="6" name="Slide Number Placeholder 4"/>
          <p:cNvSpPr txBox="1">
            <a:spLocks noGrp="1"/>
          </p:cNvSpPr>
          <p:nvPr/>
        </p:nvSpPr>
        <p:spPr>
          <a:xfrm>
            <a:off x="8486775" y="5257800"/>
            <a:ext cx="533400" cy="457200"/>
          </a:xfrm>
          <a:prstGeom prst="rect">
            <a:avLst/>
          </a:prstGeom>
          <a:noFill/>
        </p:spPr>
        <p:txBody>
          <a:bodyPr anchor="ctr"/>
          <a:lstStyle/>
          <a:p>
            <a:pPr algn="ctr" fontAlgn="auto">
              <a:spcBef>
                <a:spcPts val="0"/>
              </a:spcBef>
              <a:spcAft>
                <a:spcPts val="0"/>
              </a:spcAft>
              <a:defRPr/>
            </a:pPr>
            <a:fld id="{49677406-E807-4BBC-9458-21E8D8EF70FB}" type="slidenum">
              <a:rPr lang="en-US" sz="1600">
                <a:solidFill>
                  <a:schemeClr val="tx1">
                    <a:tint val="75000"/>
                  </a:schemeClr>
                </a:solidFill>
                <a:latin typeface="+mj-lt"/>
                <a:cs typeface="+mn-cs"/>
              </a:rPr>
              <a:pPr algn="ctr" fontAlgn="auto">
                <a:spcBef>
                  <a:spcPts val="0"/>
                </a:spcBef>
                <a:spcAft>
                  <a:spcPts val="0"/>
                </a:spcAft>
                <a:defRPr/>
              </a:pPr>
              <a:t>35</a:t>
            </a:fld>
            <a:endParaRPr lang="en-US" sz="1600" dirty="0">
              <a:solidFill>
                <a:schemeClr val="tx1">
                  <a:tint val="75000"/>
                </a:schemeClr>
              </a:solidFill>
              <a:latin typeface="+mj-lt"/>
              <a:cs typeface="+mn-cs"/>
            </a:endParaRPr>
          </a:p>
        </p:txBody>
      </p:sp>
      <p:sp>
        <p:nvSpPr>
          <p:cNvPr id="7" name="Rectangle 33"/>
          <p:cNvSpPr>
            <a:spLocks noChangeArrowheads="1"/>
          </p:cNvSpPr>
          <p:nvPr/>
        </p:nvSpPr>
        <p:spPr bwMode="auto">
          <a:xfrm>
            <a:off x="304800" y="5791200"/>
            <a:ext cx="8077200" cy="338554"/>
          </a:xfrm>
          <a:prstGeom prst="rect">
            <a:avLst/>
          </a:prstGeom>
          <a:noFill/>
          <a:ln w="9525">
            <a:noFill/>
            <a:miter lim="800000"/>
            <a:headEnd/>
            <a:tailEnd/>
          </a:ln>
        </p:spPr>
        <p:txBody>
          <a:bodyPr wrap="square">
            <a:spAutoFit/>
          </a:bodyPr>
          <a:lstStyle/>
          <a:p>
            <a:r>
              <a:rPr lang="en-US" sz="1600" dirty="0" smtClean="0">
                <a:latin typeface="Calibri" pitchFamily="34" charset="0"/>
              </a:rPr>
              <a:t>5.NF.4.b, </a:t>
            </a:r>
            <a:r>
              <a:rPr lang="en-US" sz="1600" dirty="0">
                <a:latin typeface="Calibri" pitchFamily="34" charset="0"/>
              </a:rPr>
              <a:t>page </a:t>
            </a:r>
            <a:r>
              <a:rPr lang="en-US" sz="1600" dirty="0" smtClean="0">
                <a:latin typeface="Calibri" pitchFamily="34" charset="0"/>
              </a:rPr>
              <a:t>51, MP 7 </a:t>
            </a:r>
            <a:r>
              <a:rPr lang="en-US" sz="1600" dirty="0">
                <a:latin typeface="Calibri" pitchFamily="34" charset="0"/>
              </a:rPr>
              <a:t>Massachusetts Curriculum Framework for Mathematics, March 2011</a:t>
            </a:r>
          </a:p>
        </p:txBody>
      </p:sp>
      <p:pic>
        <p:nvPicPr>
          <p:cNvPr id="10" name="Picture 9" descr="Multiplication of fractions&#10;3/4 of 2/3&#10;A rectangle is divided horizontally into four parts.  3 of the 4 are shaded blue.  It is also divided vertically into 3 parts.  2 of the 3 parts are red.  On the 6 squares where the blue and red overlap, the color has become purple.  6/12 of the squares are purple.  3/4 X 2/3 = 6/12"/>
          <p:cNvPicPr/>
          <p:nvPr/>
        </p:nvPicPr>
        <p:blipFill>
          <a:blip r:embed="rId4" cstate="email">
            <a:extLst>
              <a:ext uri="{28A0092B-C50C-407E-A947-70E740481C1C}">
                <a14:useLocalDpi xmlns:a14="http://schemas.microsoft.com/office/drawing/2010/main"/>
              </a:ext>
            </a:extLst>
          </a:blip>
          <a:srcRect/>
          <a:stretch>
            <a:fillRect/>
          </a:stretch>
        </p:blipFill>
        <p:spPr bwMode="auto">
          <a:xfrm>
            <a:off x="1828800" y="1264920"/>
            <a:ext cx="5486400" cy="4328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p:txBody>
          <a:bodyPr rtlCol="0">
            <a:normAutofit/>
          </a:bodyPr>
          <a:lstStyle/>
          <a:p>
            <a:pPr algn="ctr" eaLnBrk="1" fontAlgn="auto" hangingPunct="1">
              <a:spcAft>
                <a:spcPts val="0"/>
              </a:spcAft>
              <a:defRPr/>
            </a:pPr>
            <a:r>
              <a:rPr lang="en-US" sz="2800" dirty="0" smtClean="0"/>
              <a:t>5</a:t>
            </a:r>
            <a:r>
              <a:rPr lang="en-US" sz="2800" baseline="30000" dirty="0" smtClean="0"/>
              <a:t>th</a:t>
            </a:r>
            <a:r>
              <a:rPr lang="en-US" sz="2800" dirty="0" smtClean="0"/>
              <a:t> Grade: Multiplying Fractions using a Tape Diagram </a:t>
            </a:r>
          </a:p>
        </p:txBody>
      </p:sp>
      <p:sp>
        <p:nvSpPr>
          <p:cNvPr id="88079" name="Text Box 21"/>
          <p:cNvSpPr txBox="1">
            <a:spLocks noChangeArrowheads="1"/>
          </p:cNvSpPr>
          <p:nvPr/>
        </p:nvSpPr>
        <p:spPr bwMode="auto">
          <a:xfrm>
            <a:off x="0" y="6096000"/>
            <a:ext cx="5943600" cy="738664"/>
          </a:xfrm>
          <a:prstGeom prst="rect">
            <a:avLst/>
          </a:prstGeom>
          <a:noFill/>
          <a:ln w="9525">
            <a:noFill/>
            <a:miter lim="800000"/>
            <a:headEnd/>
            <a:tailEnd/>
          </a:ln>
        </p:spPr>
        <p:txBody>
          <a:bodyPr wrap="square">
            <a:spAutoFit/>
          </a:bodyPr>
          <a:lstStyle/>
          <a:p>
            <a:pPr algn="ctr"/>
            <a:r>
              <a:rPr lang="en-US" sz="1400" dirty="0">
                <a:latin typeface="Calibri" pitchFamily="34" charset="0"/>
              </a:rPr>
              <a:t>3-5 Number and Operations--Fractions </a:t>
            </a:r>
            <a:r>
              <a:rPr lang="en-US" sz="1400" dirty="0">
                <a:latin typeface="Calibri" pitchFamily="34" charset="0"/>
                <a:hlinkClick r:id="rId3" tooltip="http://ime.math.arizona.edu/progressions/"/>
              </a:rPr>
              <a:t>http://ime.math.arizona.edu/progressions</a:t>
            </a:r>
            <a:r>
              <a:rPr lang="en-US" sz="1400" dirty="0">
                <a:latin typeface="Calibri" pitchFamily="34" charset="0"/>
              </a:rPr>
              <a:t> </a:t>
            </a:r>
          </a:p>
          <a:p>
            <a:pPr algn="ctr"/>
            <a:r>
              <a:rPr lang="en-US" sz="1400" dirty="0">
                <a:latin typeface="Calibri" pitchFamily="34" charset="0"/>
              </a:rPr>
              <a:t>Project Director: Bill McCallum</a:t>
            </a:r>
          </a:p>
        </p:txBody>
      </p:sp>
      <p:sp>
        <p:nvSpPr>
          <p:cNvPr id="6" name="Slide Number Placeholder 4"/>
          <p:cNvSpPr txBox="1">
            <a:spLocks noGrp="1"/>
          </p:cNvSpPr>
          <p:nvPr/>
        </p:nvSpPr>
        <p:spPr>
          <a:xfrm>
            <a:off x="8486775" y="5257800"/>
            <a:ext cx="533400" cy="457200"/>
          </a:xfrm>
          <a:prstGeom prst="rect">
            <a:avLst/>
          </a:prstGeom>
          <a:noFill/>
        </p:spPr>
        <p:txBody>
          <a:bodyPr anchor="ctr"/>
          <a:lstStyle/>
          <a:p>
            <a:pPr algn="ctr" fontAlgn="auto">
              <a:spcBef>
                <a:spcPts val="0"/>
              </a:spcBef>
              <a:spcAft>
                <a:spcPts val="0"/>
              </a:spcAft>
              <a:defRPr/>
            </a:pPr>
            <a:fld id="{6936748E-18F7-4522-B25F-B997128E255C}" type="slidenum">
              <a:rPr lang="en-US" sz="1600">
                <a:solidFill>
                  <a:schemeClr val="tx1">
                    <a:tint val="75000"/>
                  </a:schemeClr>
                </a:solidFill>
                <a:latin typeface="+mj-lt"/>
                <a:cs typeface="+mn-cs"/>
              </a:rPr>
              <a:pPr algn="ctr" fontAlgn="auto">
                <a:spcBef>
                  <a:spcPts val="0"/>
                </a:spcBef>
                <a:spcAft>
                  <a:spcPts val="0"/>
                </a:spcAft>
                <a:defRPr/>
              </a:pPr>
              <a:t>36</a:t>
            </a:fld>
            <a:endParaRPr lang="en-US" sz="1600" dirty="0">
              <a:solidFill>
                <a:schemeClr val="tx1">
                  <a:tint val="75000"/>
                </a:schemeClr>
              </a:solidFill>
              <a:latin typeface="+mj-lt"/>
              <a:cs typeface="+mn-cs"/>
            </a:endParaRPr>
          </a:p>
        </p:txBody>
      </p:sp>
      <p:sp>
        <p:nvSpPr>
          <p:cNvPr id="7" name="Rectangle 33"/>
          <p:cNvSpPr>
            <a:spLocks noChangeArrowheads="1"/>
          </p:cNvSpPr>
          <p:nvPr/>
        </p:nvSpPr>
        <p:spPr bwMode="auto">
          <a:xfrm>
            <a:off x="304800" y="5715000"/>
            <a:ext cx="7439100" cy="338554"/>
          </a:xfrm>
          <a:prstGeom prst="rect">
            <a:avLst/>
          </a:prstGeom>
          <a:noFill/>
          <a:ln w="9525">
            <a:noFill/>
            <a:miter lim="800000"/>
            <a:headEnd/>
            <a:tailEnd/>
          </a:ln>
        </p:spPr>
        <p:txBody>
          <a:bodyPr wrap="square">
            <a:spAutoFit/>
          </a:bodyPr>
          <a:lstStyle/>
          <a:p>
            <a:r>
              <a:rPr lang="en-US" sz="1600" dirty="0" smtClean="0">
                <a:latin typeface="Calibri" pitchFamily="34" charset="0"/>
              </a:rPr>
              <a:t>5.NF.4.a, </a:t>
            </a:r>
            <a:r>
              <a:rPr lang="en-US" sz="1600" dirty="0">
                <a:latin typeface="Calibri" pitchFamily="34" charset="0"/>
              </a:rPr>
              <a:t>page </a:t>
            </a:r>
            <a:r>
              <a:rPr lang="en-US" sz="1600" dirty="0" smtClean="0">
                <a:latin typeface="Calibri" pitchFamily="34" charset="0"/>
              </a:rPr>
              <a:t>51 </a:t>
            </a:r>
            <a:r>
              <a:rPr lang="en-US" sz="1600" dirty="0">
                <a:latin typeface="Calibri" pitchFamily="34" charset="0"/>
              </a:rPr>
              <a:t>Massachusetts Curriculum Framework for Mathematics, March 2011</a:t>
            </a:r>
          </a:p>
        </p:txBody>
      </p:sp>
      <p:pic>
        <p:nvPicPr>
          <p:cNvPr id="12" name="Picture 11" descr="Using a fraction strip to show that 1/3 X 1/2 = 1/6&#10;a) Divide 1/2 into 3 equal parts.&#10;b) Divide the other 1/2 into 3 equal parts&#10;c0 6 parts make one whole, so one part is 1/6&#10;1/6 is 1/3 of 1/2"/>
          <p:cNvPicPr/>
          <p:nvPr/>
        </p:nvPicPr>
        <p:blipFill>
          <a:blip r:embed="rId4" cstate="email">
            <a:extLst>
              <a:ext uri="{28A0092B-C50C-407E-A947-70E740481C1C}">
                <a14:useLocalDpi xmlns:a14="http://schemas.microsoft.com/office/drawing/2010/main"/>
              </a:ext>
            </a:extLst>
          </a:blip>
          <a:srcRect/>
          <a:stretch>
            <a:fillRect/>
          </a:stretch>
        </p:blipFill>
        <p:spPr bwMode="auto">
          <a:xfrm>
            <a:off x="1828800" y="1761392"/>
            <a:ext cx="5486400" cy="33352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p:cNvSpPr>
          <p:nvPr>
            <p:ph type="title"/>
          </p:nvPr>
        </p:nvSpPr>
        <p:spPr>
          <a:xfrm>
            <a:off x="381000" y="274638"/>
            <a:ext cx="8458200" cy="1143000"/>
          </a:xfrm>
        </p:spPr>
        <p:txBody>
          <a:bodyPr/>
          <a:lstStyle/>
          <a:p>
            <a:pPr algn="ctr" eaLnBrk="1" hangingPunct="1"/>
            <a:r>
              <a:rPr lang="en-US" sz="2800" dirty="0" smtClean="0"/>
              <a:t>5</a:t>
            </a:r>
            <a:r>
              <a:rPr lang="en-US" sz="2800" baseline="30000" dirty="0" smtClean="0"/>
              <a:t>th</a:t>
            </a:r>
            <a:r>
              <a:rPr lang="en-US" sz="2800" dirty="0" smtClean="0"/>
              <a:t> Grade: Multiplying Fractions using a Double Number Line</a:t>
            </a:r>
          </a:p>
        </p:txBody>
      </p:sp>
      <p:sp>
        <p:nvSpPr>
          <p:cNvPr id="90114" name="Rectangle 3"/>
          <p:cNvSpPr>
            <a:spLocks noChangeArrowheads="1"/>
          </p:cNvSpPr>
          <p:nvPr/>
        </p:nvSpPr>
        <p:spPr bwMode="auto">
          <a:xfrm>
            <a:off x="228600" y="6027003"/>
            <a:ext cx="5029200" cy="830997"/>
          </a:xfrm>
          <a:prstGeom prst="rect">
            <a:avLst/>
          </a:prstGeom>
          <a:noFill/>
          <a:ln w="9525">
            <a:noFill/>
            <a:miter lim="800000"/>
            <a:headEnd/>
            <a:tailEnd/>
          </a:ln>
        </p:spPr>
        <p:txBody>
          <a:bodyPr wrap="square">
            <a:spAutoFit/>
          </a:bodyPr>
          <a:lstStyle/>
          <a:p>
            <a:pPr algn="ctr"/>
            <a:r>
              <a:rPr lang="en-US" sz="1600" dirty="0" smtClean="0">
                <a:latin typeface="Calibri" pitchFamily="34" charset="0"/>
              </a:rPr>
              <a:t>Rational Numbers Project</a:t>
            </a:r>
          </a:p>
          <a:p>
            <a:pPr algn="ctr"/>
            <a:r>
              <a:rPr lang="en-US" sz="1600" dirty="0" smtClean="0">
                <a:latin typeface="Calibri" pitchFamily="34" charset="0"/>
                <a:hlinkClick r:id="rId3"/>
              </a:rPr>
              <a:t>http://www.cehd.umn.edu/ci/rationalnumberproject/RNP2/Lesson24.pdf</a:t>
            </a:r>
            <a:r>
              <a:rPr lang="en-US" sz="1600" dirty="0" smtClean="0">
                <a:latin typeface="Calibri" pitchFamily="34" charset="0"/>
              </a:rPr>
              <a:t> </a:t>
            </a:r>
          </a:p>
        </p:txBody>
      </p:sp>
      <p:sp>
        <p:nvSpPr>
          <p:cNvPr id="6" name="Slide Number Placeholder 4"/>
          <p:cNvSpPr txBox="1">
            <a:spLocks noGrp="1"/>
          </p:cNvSpPr>
          <p:nvPr/>
        </p:nvSpPr>
        <p:spPr>
          <a:xfrm>
            <a:off x="8486775" y="5257800"/>
            <a:ext cx="533400" cy="457200"/>
          </a:xfrm>
          <a:prstGeom prst="rect">
            <a:avLst/>
          </a:prstGeom>
          <a:noFill/>
        </p:spPr>
        <p:txBody>
          <a:bodyPr anchor="ctr"/>
          <a:lstStyle/>
          <a:p>
            <a:pPr algn="ctr" fontAlgn="auto">
              <a:spcBef>
                <a:spcPts val="0"/>
              </a:spcBef>
              <a:spcAft>
                <a:spcPts val="0"/>
              </a:spcAft>
              <a:defRPr/>
            </a:pPr>
            <a:fld id="{49677406-E807-4BBC-9458-21E8D8EF70FB}" type="slidenum">
              <a:rPr lang="en-US" sz="1600">
                <a:solidFill>
                  <a:schemeClr val="tx1">
                    <a:tint val="75000"/>
                  </a:schemeClr>
                </a:solidFill>
                <a:latin typeface="+mj-lt"/>
                <a:cs typeface="+mn-cs"/>
              </a:rPr>
              <a:pPr algn="ctr" fontAlgn="auto">
                <a:spcBef>
                  <a:spcPts val="0"/>
                </a:spcBef>
                <a:spcAft>
                  <a:spcPts val="0"/>
                </a:spcAft>
                <a:defRPr/>
              </a:pPr>
              <a:t>37</a:t>
            </a:fld>
            <a:endParaRPr lang="en-US" sz="1600" dirty="0">
              <a:solidFill>
                <a:schemeClr val="tx1">
                  <a:tint val="75000"/>
                </a:schemeClr>
              </a:solidFill>
              <a:latin typeface="+mj-lt"/>
              <a:cs typeface="+mn-cs"/>
            </a:endParaRPr>
          </a:p>
        </p:txBody>
      </p:sp>
      <p:sp>
        <p:nvSpPr>
          <p:cNvPr id="7" name="Rectangle 33"/>
          <p:cNvSpPr>
            <a:spLocks noChangeArrowheads="1"/>
          </p:cNvSpPr>
          <p:nvPr/>
        </p:nvSpPr>
        <p:spPr bwMode="auto">
          <a:xfrm>
            <a:off x="304800" y="5562600"/>
            <a:ext cx="8458200" cy="338554"/>
          </a:xfrm>
          <a:prstGeom prst="rect">
            <a:avLst/>
          </a:prstGeom>
          <a:noFill/>
          <a:ln w="9525">
            <a:noFill/>
            <a:miter lim="800000"/>
            <a:headEnd/>
            <a:tailEnd/>
          </a:ln>
        </p:spPr>
        <p:txBody>
          <a:bodyPr wrap="square">
            <a:spAutoFit/>
          </a:bodyPr>
          <a:lstStyle/>
          <a:p>
            <a:r>
              <a:rPr lang="en-US" sz="1600" dirty="0" smtClean="0">
                <a:latin typeface="Calibri" pitchFamily="34" charset="0"/>
              </a:rPr>
              <a:t>5.NF.4.b., </a:t>
            </a:r>
            <a:r>
              <a:rPr lang="en-US" sz="1600" dirty="0">
                <a:latin typeface="Calibri" pitchFamily="34" charset="0"/>
              </a:rPr>
              <a:t>page </a:t>
            </a:r>
            <a:r>
              <a:rPr lang="en-US" sz="1600" dirty="0" smtClean="0">
                <a:latin typeface="Calibri" pitchFamily="34" charset="0"/>
              </a:rPr>
              <a:t>51, MP 2 p.15 </a:t>
            </a:r>
            <a:r>
              <a:rPr lang="en-US" sz="1600" dirty="0">
                <a:latin typeface="Calibri" pitchFamily="34" charset="0"/>
              </a:rPr>
              <a:t>Massachusetts Curriculum Framework for Mathematics, March 2011</a:t>
            </a:r>
          </a:p>
        </p:txBody>
      </p:sp>
      <p:pic>
        <p:nvPicPr>
          <p:cNvPr id="10" name="Picture 9" descr="Some students may need to use a double number line to make sense of finding four-fifths of two-thirds.  The number line below shows that one-fifth of a trail length is two-fifteenths of a mile, so four fifths of two-thirds would be eight-fifteenths of a mile.&#10;Double number line shows 4/5 and 8/15 are at the same place."/>
          <p:cNvPicPr/>
          <p:nvPr/>
        </p:nvPicPr>
        <p:blipFill>
          <a:blip r:embed="rId4" cstate="email">
            <a:extLst>
              <a:ext uri="{28A0092B-C50C-407E-A947-70E740481C1C}">
                <a14:useLocalDpi xmlns:a14="http://schemas.microsoft.com/office/drawing/2010/main"/>
              </a:ext>
            </a:extLst>
          </a:blip>
          <a:srcRect/>
          <a:stretch>
            <a:fillRect/>
          </a:stretch>
        </p:blipFill>
        <p:spPr bwMode="auto">
          <a:xfrm>
            <a:off x="1828800" y="1854297"/>
            <a:ext cx="5486400" cy="31494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5</a:t>
            </a:r>
            <a:r>
              <a:rPr lang="en-US" sz="4000" baseline="30000" dirty="0" smtClean="0"/>
              <a:t>th</a:t>
            </a:r>
            <a:r>
              <a:rPr lang="en-US" sz="4000" dirty="0" smtClean="0"/>
              <a:t> Grade: Relationship Between Division and Fractions</a:t>
            </a:r>
            <a:endParaRPr lang="en-US" sz="4000" dirty="0"/>
          </a:p>
        </p:txBody>
      </p:sp>
      <p:sp>
        <p:nvSpPr>
          <p:cNvPr id="5" name="Slide Number Placeholder 4"/>
          <p:cNvSpPr>
            <a:spLocks noGrp="1"/>
          </p:cNvSpPr>
          <p:nvPr>
            <p:ph type="sldNum" sz="quarter" idx="12"/>
          </p:nvPr>
        </p:nvSpPr>
        <p:spPr/>
        <p:txBody>
          <a:bodyPr/>
          <a:lstStyle/>
          <a:p>
            <a:pPr>
              <a:defRPr/>
            </a:pPr>
            <a:fld id="{475AD591-8AF9-46C6-AB9B-972F174C9F82}" type="slidenum">
              <a:rPr lang="en-US" smtClean="0"/>
              <a:pPr>
                <a:defRPr/>
              </a:pPr>
              <a:t>38</a:t>
            </a:fld>
            <a:endParaRPr lang="en-US" dirty="0"/>
          </a:p>
        </p:txBody>
      </p:sp>
      <p:sp>
        <p:nvSpPr>
          <p:cNvPr id="7" name="TextBox 6"/>
          <p:cNvSpPr txBox="1"/>
          <p:nvPr/>
        </p:nvSpPr>
        <p:spPr>
          <a:xfrm>
            <a:off x="228600" y="6019800"/>
            <a:ext cx="5181600" cy="1077218"/>
          </a:xfrm>
          <a:prstGeom prst="rect">
            <a:avLst/>
          </a:prstGeom>
          <a:noFill/>
        </p:spPr>
        <p:txBody>
          <a:bodyPr wrap="square" rtlCol="0">
            <a:spAutoFit/>
          </a:bodyPr>
          <a:lstStyle/>
          <a:p>
            <a:r>
              <a:rPr lang="en-US" sz="1600" dirty="0" smtClean="0"/>
              <a:t>Illustrative Mathematics </a:t>
            </a:r>
            <a:r>
              <a:rPr lang="en-US" sz="1600" dirty="0" smtClean="0">
                <a:hlinkClick r:id="rId3"/>
              </a:rPr>
              <a:t>http://www.illustrativemathematics.org/pages/fractions_progression</a:t>
            </a:r>
            <a:r>
              <a:rPr lang="en-US" sz="1600" dirty="0" smtClean="0"/>
              <a:t> </a:t>
            </a:r>
          </a:p>
          <a:p>
            <a:endParaRPr lang="en-US" sz="1600" dirty="0"/>
          </a:p>
        </p:txBody>
      </p:sp>
      <p:sp>
        <p:nvSpPr>
          <p:cNvPr id="9" name="Rectangle 33"/>
          <p:cNvSpPr>
            <a:spLocks noChangeArrowheads="1"/>
          </p:cNvSpPr>
          <p:nvPr/>
        </p:nvSpPr>
        <p:spPr bwMode="auto">
          <a:xfrm>
            <a:off x="304800" y="5562600"/>
            <a:ext cx="7439100" cy="338554"/>
          </a:xfrm>
          <a:prstGeom prst="rect">
            <a:avLst/>
          </a:prstGeom>
          <a:noFill/>
          <a:ln w="9525">
            <a:noFill/>
            <a:miter lim="800000"/>
            <a:headEnd/>
            <a:tailEnd/>
          </a:ln>
        </p:spPr>
        <p:txBody>
          <a:bodyPr wrap="square">
            <a:spAutoFit/>
          </a:bodyPr>
          <a:lstStyle/>
          <a:p>
            <a:r>
              <a:rPr lang="en-US" sz="1600" dirty="0" smtClean="0">
                <a:latin typeface="Calibri" pitchFamily="34" charset="0"/>
              </a:rPr>
              <a:t>5.NF.3, </a:t>
            </a:r>
            <a:r>
              <a:rPr lang="en-US" sz="1600" dirty="0">
                <a:latin typeface="Calibri" pitchFamily="34" charset="0"/>
              </a:rPr>
              <a:t>page </a:t>
            </a:r>
            <a:r>
              <a:rPr lang="en-US" sz="1600" dirty="0" smtClean="0">
                <a:latin typeface="Calibri" pitchFamily="34" charset="0"/>
              </a:rPr>
              <a:t>51 </a:t>
            </a:r>
            <a:r>
              <a:rPr lang="en-US" sz="1600" dirty="0">
                <a:latin typeface="Calibri" pitchFamily="34" charset="0"/>
              </a:rPr>
              <a:t>Massachusetts Curriculum Framework for Mathematics, March 2011</a:t>
            </a:r>
          </a:p>
        </p:txBody>
      </p:sp>
      <p:pic>
        <p:nvPicPr>
          <p:cNvPr id="10" name="Picture 9" descr="5 divided by 3&#10;Divide 5 into 3 equal parts.  Show 5 crackers.&#10;Ann gets 1/3 of each cracker.&#10;Boris gets 1/3 of each cracker.&#10;Celina gets 1/3 of each cracker.&#10;Each person gets 5/3"/>
          <p:cNvPicPr/>
          <p:nvPr/>
        </p:nvPicPr>
        <p:blipFill>
          <a:blip r:embed="rId4" cstate="email">
            <a:extLst>
              <a:ext uri="{28A0092B-C50C-407E-A947-70E740481C1C}">
                <a14:useLocalDpi xmlns:a14="http://schemas.microsoft.com/office/drawing/2010/main"/>
              </a:ext>
            </a:extLst>
          </a:blip>
          <a:srcRect/>
          <a:stretch>
            <a:fillRect/>
          </a:stretch>
        </p:blipFill>
        <p:spPr bwMode="auto">
          <a:xfrm>
            <a:off x="1828800" y="1587674"/>
            <a:ext cx="5486400" cy="36826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1676400"/>
            <a:ext cx="8077200" cy="3657600"/>
          </a:xfrm>
        </p:spPr>
        <p:txBody>
          <a:bodyPr/>
          <a:lstStyle/>
          <a:p>
            <a:pPr marL="571500" indent="-571500" eaLnBrk="1" fontAlgn="auto" hangingPunct="1">
              <a:spcAft>
                <a:spcPts val="0"/>
              </a:spcAft>
              <a:defRPr/>
            </a:pPr>
            <a:r>
              <a:rPr lang="en-US" dirty="0" smtClean="0"/>
              <a:t>V. Grade Six: Dividing Fractions by Fractions and connecting Fractions to Ratios and Proportional Relationships</a:t>
            </a:r>
          </a:p>
        </p:txBody>
      </p:sp>
      <p:sp>
        <p:nvSpPr>
          <p:cNvPr id="4" name="Footer Placeholder 3"/>
          <p:cNvSpPr>
            <a:spLocks noGrp="1"/>
          </p:cNvSpPr>
          <p:nvPr>
            <p:ph type="ftr" sz="quarter" idx="11"/>
          </p:nvPr>
        </p:nvSpPr>
        <p:spPr/>
        <p:txBody>
          <a:bodyPr/>
          <a:lstStyle/>
          <a:p>
            <a:pPr>
              <a:defRPr/>
            </a:pPr>
            <a:r>
              <a:rPr lang="en-US"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pPr>
              <a:defRPr/>
            </a:pPr>
            <a:fld id="{475AD591-8AF9-46C6-AB9B-972F174C9F82}" type="slidenum">
              <a:rPr lang="en-US" smtClean="0"/>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p:cNvSpPr>
          <p:nvPr>
            <p:ph type="title"/>
          </p:nvPr>
        </p:nvSpPr>
        <p:spPr>
          <a:xfrm>
            <a:off x="304800" y="274638"/>
            <a:ext cx="8610600" cy="1143000"/>
          </a:xfrm>
        </p:spPr>
        <p:txBody>
          <a:bodyPr/>
          <a:lstStyle/>
          <a:p>
            <a:pPr algn="ctr" eaLnBrk="1" hangingPunct="1"/>
            <a:r>
              <a:rPr lang="en-US" sz="4000" dirty="0" smtClean="0"/>
              <a:t>Setting the Context</a:t>
            </a:r>
          </a:p>
        </p:txBody>
      </p:sp>
      <p:sp>
        <p:nvSpPr>
          <p:cNvPr id="75779" name="Rectangle 3"/>
          <p:cNvSpPr>
            <a:spLocks noGrp="1" noChangeArrowheads="1"/>
          </p:cNvSpPr>
          <p:nvPr>
            <p:ph type="body" idx="1"/>
          </p:nvPr>
        </p:nvSpPr>
        <p:spPr>
          <a:xfrm>
            <a:off x="609600" y="1524000"/>
            <a:ext cx="7924800" cy="533400"/>
          </a:xfrm>
        </p:spPr>
        <p:txBody>
          <a:bodyPr/>
          <a:lstStyle/>
          <a:p>
            <a:pPr eaLnBrk="1" hangingPunct="1">
              <a:buFont typeface="Wingdings 2" pitchFamily="18" charset="2"/>
              <a:buNone/>
            </a:pPr>
            <a:r>
              <a:rPr lang="en-US" sz="2400" dirty="0" smtClean="0"/>
              <a:t>How many 1/3 cup servings are in 2 cups of raisins?  </a:t>
            </a:r>
          </a:p>
        </p:txBody>
      </p:sp>
      <p:sp>
        <p:nvSpPr>
          <p:cNvPr id="92178" name="Text Box 32"/>
          <p:cNvSpPr txBox="1">
            <a:spLocks noChangeArrowheads="1"/>
          </p:cNvSpPr>
          <p:nvPr/>
        </p:nvSpPr>
        <p:spPr bwMode="auto">
          <a:xfrm>
            <a:off x="381000" y="6056313"/>
            <a:ext cx="4495800" cy="366712"/>
          </a:xfrm>
          <a:prstGeom prst="rect">
            <a:avLst/>
          </a:prstGeom>
          <a:noFill/>
          <a:ln w="9525">
            <a:noFill/>
            <a:miter lim="800000"/>
            <a:headEnd/>
            <a:tailEnd/>
          </a:ln>
        </p:spPr>
        <p:txBody>
          <a:bodyPr>
            <a:spAutoFit/>
          </a:bodyPr>
          <a:lstStyle/>
          <a:p>
            <a:endParaRPr lang="en-US">
              <a:latin typeface="Calibri" pitchFamily="34" charset="0"/>
            </a:endParaRPr>
          </a:p>
        </p:txBody>
      </p:sp>
      <p:sp>
        <p:nvSpPr>
          <p:cNvPr id="92179" name="Rectangle 33"/>
          <p:cNvSpPr>
            <a:spLocks noChangeArrowheads="1"/>
          </p:cNvSpPr>
          <p:nvPr/>
        </p:nvSpPr>
        <p:spPr bwMode="auto">
          <a:xfrm>
            <a:off x="95250" y="5662613"/>
            <a:ext cx="7450950" cy="338554"/>
          </a:xfrm>
          <a:prstGeom prst="rect">
            <a:avLst/>
          </a:prstGeom>
          <a:noFill/>
          <a:ln w="9525">
            <a:noFill/>
            <a:miter lim="800000"/>
            <a:headEnd/>
            <a:tailEnd/>
          </a:ln>
        </p:spPr>
        <p:txBody>
          <a:bodyPr wrap="none">
            <a:spAutoFit/>
          </a:bodyPr>
          <a:lstStyle/>
          <a:p>
            <a:r>
              <a:rPr lang="en-US" sz="1600" dirty="0" smtClean="0">
                <a:latin typeface="Calibri" pitchFamily="34" charset="0"/>
              </a:rPr>
              <a:t>5.NF.7.c., page 51, Massachusetts Curriculum Framework for Mathematics, March 2011</a:t>
            </a:r>
            <a:endParaRPr lang="en-US" sz="1600" dirty="0">
              <a:latin typeface="Calibri" pitchFamily="34" charset="0"/>
            </a:endParaRPr>
          </a:p>
        </p:txBody>
      </p:sp>
      <p:sp>
        <p:nvSpPr>
          <p:cNvPr id="23" name="Slide Number Placeholder 4"/>
          <p:cNvSpPr txBox="1">
            <a:spLocks noGrp="1"/>
          </p:cNvSpPr>
          <p:nvPr/>
        </p:nvSpPr>
        <p:spPr>
          <a:xfrm>
            <a:off x="8486775" y="5257800"/>
            <a:ext cx="533400" cy="457200"/>
          </a:xfrm>
          <a:prstGeom prst="rect">
            <a:avLst/>
          </a:prstGeom>
          <a:noFill/>
        </p:spPr>
        <p:txBody>
          <a:bodyPr anchor="ctr"/>
          <a:lstStyle/>
          <a:p>
            <a:pPr algn="ctr" fontAlgn="auto">
              <a:spcBef>
                <a:spcPts val="0"/>
              </a:spcBef>
              <a:spcAft>
                <a:spcPts val="0"/>
              </a:spcAft>
              <a:defRPr/>
            </a:pPr>
            <a:fld id="{563AEFCF-32B4-405F-8DEA-BF9C3283C9C4}" type="slidenum">
              <a:rPr lang="en-US" sz="1600">
                <a:solidFill>
                  <a:schemeClr val="tx1">
                    <a:tint val="75000"/>
                  </a:schemeClr>
                </a:solidFill>
                <a:latin typeface="+mj-lt"/>
                <a:cs typeface="+mn-cs"/>
              </a:rPr>
              <a:pPr algn="ctr" fontAlgn="auto">
                <a:spcBef>
                  <a:spcPts val="0"/>
                </a:spcBef>
                <a:spcAft>
                  <a:spcPts val="0"/>
                </a:spcAft>
                <a:defRPr/>
              </a:pPr>
              <a:t>4</a:t>
            </a:fld>
            <a:endParaRPr lang="en-US" sz="1600" dirty="0">
              <a:solidFill>
                <a:schemeClr val="tx1">
                  <a:tint val="75000"/>
                </a:schemeClr>
              </a:solidFill>
              <a:latin typeface="+mj-lt"/>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2514600"/>
            <a:ext cx="7848600" cy="2895600"/>
          </a:xfrm>
        </p:spPr>
        <p:txBody>
          <a:bodyPr/>
          <a:lstStyle/>
          <a:p>
            <a:pPr algn="ctr"/>
            <a:r>
              <a:rPr lang="en-US" sz="4800" b="1" dirty="0" smtClean="0"/>
              <a:t>Sixth Grade </a:t>
            </a:r>
            <a:r>
              <a:rPr lang="en-US" sz="3200" b="1" dirty="0" smtClean="0"/>
              <a:t/>
            </a:r>
            <a:br>
              <a:rPr lang="en-US" sz="3200" b="1" dirty="0" smtClean="0"/>
            </a:br>
            <a:r>
              <a:rPr lang="en-US" sz="3200" b="1" dirty="0" smtClean="0"/>
              <a:t/>
            </a:r>
            <a:br>
              <a:rPr lang="en-US" sz="3200" b="1" dirty="0" smtClean="0"/>
            </a:br>
            <a:r>
              <a:rPr lang="en-US" sz="3200" dirty="0" smtClean="0"/>
              <a:t> 6.NS.1  Interpret and compute quotients of fractions, and solve word problems involving division of fractions by fractions, e.g., by using visual fraction models and equations to represent the problem. </a:t>
            </a:r>
            <a:r>
              <a:rPr lang="en-US" sz="3200" b="1" dirty="0" smtClean="0"/>
              <a:t/>
            </a:r>
            <a:br>
              <a:rPr lang="en-US" sz="3200" b="1" dirty="0" smtClean="0"/>
            </a:br>
            <a:r>
              <a:rPr lang="en-US" sz="3200" b="1" dirty="0" smtClean="0"/>
              <a:t/>
            </a:r>
            <a:br>
              <a:rPr lang="en-US" sz="3200" b="1" dirty="0" smtClean="0"/>
            </a:br>
            <a:endParaRPr lang="en-US" sz="2800" dirty="0"/>
          </a:p>
        </p:txBody>
      </p:sp>
      <p:sp>
        <p:nvSpPr>
          <p:cNvPr id="4" name="Footer Placeholder 3"/>
          <p:cNvSpPr>
            <a:spLocks noGrp="1"/>
          </p:cNvSpPr>
          <p:nvPr>
            <p:ph type="ftr" sz="quarter" idx="11"/>
          </p:nvPr>
        </p:nvSpPr>
        <p:spPr/>
        <p:txBody>
          <a:bodyPr/>
          <a:lstStyle/>
          <a:p>
            <a:pPr>
              <a:defRPr/>
            </a:pPr>
            <a:r>
              <a:rPr lang="en-US"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pPr>
              <a:defRPr/>
            </a:pPr>
            <a:fld id="{6D081FBC-36B8-4A59-9C02-EBB60AF7A457}" type="slidenum">
              <a:rPr lang="en-US" smtClean="0"/>
              <a:pPr>
                <a:defRPr/>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 and Talk</a:t>
            </a:r>
            <a:endParaRPr lang="en-US" dirty="0"/>
          </a:p>
        </p:txBody>
      </p:sp>
      <p:sp>
        <p:nvSpPr>
          <p:cNvPr id="5" name="Slide Number Placeholder 4"/>
          <p:cNvSpPr>
            <a:spLocks noGrp="1"/>
          </p:cNvSpPr>
          <p:nvPr>
            <p:ph type="sldNum" sz="quarter" idx="12"/>
          </p:nvPr>
        </p:nvSpPr>
        <p:spPr/>
        <p:txBody>
          <a:bodyPr/>
          <a:lstStyle/>
          <a:p>
            <a:pPr>
              <a:defRPr/>
            </a:pPr>
            <a:fld id="{475AD591-8AF9-46C6-AB9B-972F174C9F82}" type="slidenum">
              <a:rPr lang="en-US" smtClean="0"/>
              <a:pPr>
                <a:defRPr/>
              </a:pPr>
              <a:t>41</a:t>
            </a:fld>
            <a:endParaRPr lang="en-US" dirty="0"/>
          </a:p>
        </p:txBody>
      </p:sp>
      <p:sp>
        <p:nvSpPr>
          <p:cNvPr id="8" name="Rectangle 33"/>
          <p:cNvSpPr>
            <a:spLocks noChangeArrowheads="1"/>
          </p:cNvSpPr>
          <p:nvPr/>
        </p:nvSpPr>
        <p:spPr bwMode="auto">
          <a:xfrm>
            <a:off x="0" y="5334000"/>
            <a:ext cx="8610600" cy="338554"/>
          </a:xfrm>
          <a:prstGeom prst="rect">
            <a:avLst/>
          </a:prstGeom>
          <a:noFill/>
          <a:ln w="9525">
            <a:noFill/>
            <a:miter lim="800000"/>
            <a:headEnd/>
            <a:tailEnd/>
          </a:ln>
        </p:spPr>
        <p:txBody>
          <a:bodyPr wrap="square">
            <a:spAutoFit/>
          </a:bodyPr>
          <a:lstStyle/>
          <a:p>
            <a:r>
              <a:rPr lang="en-US" sz="1600" dirty="0" smtClean="0">
                <a:latin typeface="Calibri" pitchFamily="34" charset="0"/>
              </a:rPr>
              <a:t>6.NS.1, </a:t>
            </a:r>
            <a:r>
              <a:rPr lang="en-US" sz="1600" dirty="0">
                <a:latin typeface="Calibri" pitchFamily="34" charset="0"/>
              </a:rPr>
              <a:t>page </a:t>
            </a:r>
            <a:r>
              <a:rPr lang="en-US" sz="1600" dirty="0" smtClean="0">
                <a:latin typeface="Calibri" pitchFamily="34" charset="0"/>
              </a:rPr>
              <a:t>55, MP 2,3, 4 p.15 </a:t>
            </a:r>
            <a:r>
              <a:rPr lang="en-US" sz="1600" dirty="0">
                <a:latin typeface="Calibri" pitchFamily="34" charset="0"/>
              </a:rPr>
              <a:t>Massachusetts Curriculum Framework for Mathematics, March 2011</a:t>
            </a:r>
          </a:p>
        </p:txBody>
      </p:sp>
      <p:sp>
        <p:nvSpPr>
          <p:cNvPr id="9" name="TextBox 8"/>
          <p:cNvSpPr txBox="1"/>
          <p:nvPr/>
        </p:nvSpPr>
        <p:spPr>
          <a:xfrm>
            <a:off x="381000" y="5867400"/>
            <a:ext cx="6792206" cy="646331"/>
          </a:xfrm>
          <a:prstGeom prst="rect">
            <a:avLst/>
          </a:prstGeom>
          <a:noFill/>
        </p:spPr>
        <p:txBody>
          <a:bodyPr wrap="square" rtlCol="0">
            <a:spAutoFit/>
          </a:bodyPr>
          <a:lstStyle/>
          <a:p>
            <a:r>
              <a:rPr lang="en-US" dirty="0" smtClean="0">
                <a:latin typeface="+mn-lt"/>
              </a:rPr>
              <a:t>Based on a discussion from p. 55 Liping Ma </a:t>
            </a:r>
            <a:r>
              <a:rPr lang="en-US" u="sng" dirty="0" smtClean="0">
                <a:latin typeface="+mn-lt"/>
              </a:rPr>
              <a:t>Knowing and Teaching Elementary Mathematics </a:t>
            </a:r>
            <a:r>
              <a:rPr lang="en-US" dirty="0" smtClean="0">
                <a:latin typeface="+mn-lt"/>
              </a:rPr>
              <a:t> </a:t>
            </a:r>
            <a:endParaRPr lang="en-US" dirty="0">
              <a:latin typeface="+mn-lt"/>
            </a:endParaRPr>
          </a:p>
        </p:txBody>
      </p:sp>
      <p:sp>
        <p:nvSpPr>
          <p:cNvPr id="13" name="Rectangle 12"/>
          <p:cNvSpPr/>
          <p:nvPr/>
        </p:nvSpPr>
        <p:spPr>
          <a:xfrm>
            <a:off x="533400" y="1981200"/>
            <a:ext cx="7543800" cy="2492990"/>
          </a:xfrm>
          <a:prstGeom prst="rect">
            <a:avLst/>
          </a:prstGeom>
        </p:spPr>
        <p:txBody>
          <a:bodyPr wrap="square">
            <a:spAutoFit/>
          </a:bodyPr>
          <a:lstStyle/>
          <a:p>
            <a:pPr lvl="0"/>
            <a:r>
              <a:rPr lang="en-US" sz="3600" dirty="0" smtClean="0"/>
              <a:t>Create a context for this problem.  Then solve the problem by using a visual model.</a:t>
            </a:r>
          </a:p>
          <a:p>
            <a:r>
              <a:rPr lang="en-US" sz="3600" dirty="0" smtClean="0"/>
              <a:t>                      </a:t>
            </a:r>
            <a:r>
              <a:rPr lang="en-US" sz="4800" b="1" baseline="30000" dirty="0" smtClean="0"/>
              <a:t>1 ¾ </a:t>
            </a:r>
            <a:r>
              <a:rPr lang="en-US" sz="4800" b="1" dirty="0" smtClean="0"/>
              <a:t>÷ </a:t>
            </a:r>
            <a:r>
              <a:rPr lang="en-US" sz="4800" b="1" baseline="30000" dirty="0" smtClean="0"/>
              <a:t>½</a:t>
            </a:r>
            <a:r>
              <a:rPr lang="en-US" sz="4800" b="1" dirty="0" smtClean="0"/>
              <a:t> </a:t>
            </a:r>
            <a:endParaRPr lang="en-US" sz="4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possible solutions</a:t>
            </a:r>
            <a:endParaRPr lang="en-US" dirty="0"/>
          </a:p>
        </p:txBody>
      </p:sp>
      <p:sp>
        <p:nvSpPr>
          <p:cNvPr id="3" name="Content Placeholder 2"/>
          <p:cNvSpPr>
            <a:spLocks noGrp="1"/>
          </p:cNvSpPr>
          <p:nvPr>
            <p:ph idx="1"/>
          </p:nvPr>
        </p:nvSpPr>
        <p:spPr>
          <a:xfrm>
            <a:off x="3733800" y="2514600"/>
            <a:ext cx="4800600" cy="1143000"/>
          </a:xfrm>
        </p:spPr>
        <p:txBody>
          <a:bodyPr/>
          <a:lstStyle/>
          <a:p>
            <a:pPr lvl="2">
              <a:buNone/>
            </a:pPr>
            <a:r>
              <a:rPr lang="en-US" sz="4000" b="1" dirty="0" smtClean="0">
                <a:solidFill>
                  <a:srgbClr val="000000"/>
                </a:solidFill>
              </a:rPr>
              <a:t>1 ¾      </a:t>
            </a:r>
            <a:endParaRPr lang="en-US" sz="4000" b="1" dirty="0">
              <a:solidFill>
                <a:srgbClr val="000000"/>
              </a:solidFill>
            </a:endParaRPr>
          </a:p>
        </p:txBody>
      </p:sp>
      <p:sp>
        <p:nvSpPr>
          <p:cNvPr id="4" name="Footer Placeholder 3"/>
          <p:cNvSpPr>
            <a:spLocks noGrp="1"/>
          </p:cNvSpPr>
          <p:nvPr>
            <p:ph type="ftr" sz="quarter" idx="11"/>
          </p:nvPr>
        </p:nvSpPr>
        <p:spPr/>
        <p:txBody>
          <a:bodyPr/>
          <a:lstStyle/>
          <a:p>
            <a:pPr>
              <a:defRPr/>
            </a:pPr>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pPr>
              <a:defRPr/>
            </a:pPr>
            <a:fld id="{475AD591-8AF9-46C6-AB9B-972F174C9F82}" type="slidenum">
              <a:rPr lang="en-US" smtClean="0"/>
              <a:pPr>
                <a:defRPr/>
              </a:pPr>
              <a:t>42</a:t>
            </a:fld>
            <a:endParaRPr lang="en-US" dirty="0"/>
          </a:p>
        </p:txBody>
      </p:sp>
      <p:grpSp>
        <p:nvGrpSpPr>
          <p:cNvPr id="17" name="Group 16" descr="1 3/4 feet of ribbon"/>
          <p:cNvGrpSpPr/>
          <p:nvPr/>
        </p:nvGrpSpPr>
        <p:grpSpPr>
          <a:xfrm>
            <a:off x="228600" y="1371600"/>
            <a:ext cx="8534400" cy="685800"/>
            <a:chOff x="228600" y="1371600"/>
            <a:chExt cx="8534400" cy="685800"/>
          </a:xfrm>
        </p:grpSpPr>
        <p:sp>
          <p:nvSpPr>
            <p:cNvPr id="6" name="Rectangle 5" descr="1 foot of ribbon "/>
            <p:cNvSpPr/>
            <p:nvPr/>
          </p:nvSpPr>
          <p:spPr>
            <a:xfrm>
              <a:off x="228600" y="1371600"/>
              <a:ext cx="5105400" cy="685800"/>
            </a:xfrm>
            <a:prstGeom prst="rect">
              <a:avLst/>
            </a:prstGeom>
            <a:solidFill>
              <a:schemeClr val="tx1">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 foot of ribbon</a:t>
              </a:r>
              <a:endParaRPr lang="en-US" dirty="0">
                <a:solidFill>
                  <a:schemeClr val="tx1"/>
                </a:solidFill>
              </a:endParaRPr>
            </a:p>
          </p:txBody>
        </p:sp>
        <p:sp>
          <p:nvSpPr>
            <p:cNvPr id="18" name="Rectangle 17" descr="3/4 foot of ribbon "/>
            <p:cNvSpPr/>
            <p:nvPr/>
          </p:nvSpPr>
          <p:spPr>
            <a:xfrm>
              <a:off x="5105400" y="1371600"/>
              <a:ext cx="3657600" cy="685800"/>
            </a:xfrm>
            <a:prstGeom prst="rect">
              <a:avLst/>
            </a:prstGeom>
            <a:solidFill>
              <a:schemeClr val="tx1">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¾ foot ribbon</a:t>
              </a:r>
              <a:endParaRPr lang="en-US" dirty="0">
                <a:solidFill>
                  <a:schemeClr val="tx1"/>
                </a:solidFill>
              </a:endParaRPr>
            </a:p>
          </p:txBody>
        </p:sp>
      </p:grpSp>
      <p:grpSp>
        <p:nvGrpSpPr>
          <p:cNvPr id="13" name="Group 12"/>
          <p:cNvGrpSpPr/>
          <p:nvPr/>
        </p:nvGrpSpPr>
        <p:grpSpPr>
          <a:xfrm>
            <a:off x="5867400" y="2514600"/>
            <a:ext cx="1219200" cy="762000"/>
            <a:chOff x="5638800" y="4800601"/>
            <a:chExt cx="1219200" cy="762000"/>
          </a:xfrm>
        </p:grpSpPr>
        <p:sp>
          <p:nvSpPr>
            <p:cNvPr id="15" name="Division 14" descr="divided by"/>
            <p:cNvSpPr/>
            <p:nvPr/>
          </p:nvSpPr>
          <p:spPr>
            <a:xfrm>
              <a:off x="5638800" y="5029200"/>
              <a:ext cx="381000" cy="228600"/>
            </a:xfrm>
            <a:prstGeom prst="mathDivid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172200" y="4800601"/>
              <a:ext cx="685800" cy="762000"/>
            </a:xfrm>
            <a:prstGeom prst="rect">
              <a:avLst/>
            </a:prstGeom>
            <a:noFill/>
          </p:spPr>
          <p:txBody>
            <a:bodyPr wrap="square" rtlCol="0">
              <a:spAutoFit/>
            </a:bodyPr>
            <a:lstStyle/>
            <a:p>
              <a:r>
                <a:rPr lang="en-US" sz="4400" b="1" dirty="0" smtClean="0">
                  <a:solidFill>
                    <a:srgbClr val="000000"/>
                  </a:solidFill>
                </a:rPr>
                <a:t>½</a:t>
              </a:r>
              <a:r>
                <a:rPr lang="en-US" dirty="0" smtClean="0"/>
                <a:t> </a:t>
              </a:r>
              <a:endParaRPr lang="en-US" dirty="0"/>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possible solutions</a:t>
            </a:r>
            <a:endParaRPr lang="en-US" dirty="0"/>
          </a:p>
        </p:txBody>
      </p:sp>
      <p:sp>
        <p:nvSpPr>
          <p:cNvPr id="4" name="Footer Placeholder 3"/>
          <p:cNvSpPr>
            <a:spLocks noGrp="1"/>
          </p:cNvSpPr>
          <p:nvPr>
            <p:ph type="ftr" sz="quarter" idx="11"/>
          </p:nvPr>
        </p:nvSpPr>
        <p:spPr/>
        <p:txBody>
          <a:bodyPr/>
          <a:lstStyle/>
          <a:p>
            <a:pPr>
              <a:defRPr/>
            </a:pPr>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pPr>
              <a:defRPr/>
            </a:pPr>
            <a:fld id="{475AD591-8AF9-46C6-AB9B-972F174C9F82}" type="slidenum">
              <a:rPr lang="en-US" smtClean="0"/>
              <a:pPr>
                <a:defRPr/>
              </a:pPr>
              <a:t>43</a:t>
            </a:fld>
            <a:endParaRPr lang="en-US" dirty="0"/>
          </a:p>
        </p:txBody>
      </p:sp>
      <p:grpSp>
        <p:nvGrpSpPr>
          <p:cNvPr id="21" name="Group 20" descr="Pair of scissors cutting off 1/2 foot of ribbon"/>
          <p:cNvGrpSpPr/>
          <p:nvPr/>
        </p:nvGrpSpPr>
        <p:grpSpPr>
          <a:xfrm>
            <a:off x="228600" y="1371600"/>
            <a:ext cx="8534400" cy="1600200"/>
            <a:chOff x="228600" y="1371600"/>
            <a:chExt cx="8534400" cy="1600200"/>
          </a:xfrm>
        </p:grpSpPr>
        <p:sp>
          <p:nvSpPr>
            <p:cNvPr id="13" name="Rectangle 12" descr="1/2 foot of ribbon missing from here"/>
            <p:cNvSpPr/>
            <p:nvPr/>
          </p:nvSpPr>
          <p:spPr>
            <a:xfrm>
              <a:off x="228600" y="1371600"/>
              <a:ext cx="2438400" cy="685800"/>
            </a:xfrm>
            <a:prstGeom prst="rect">
              <a:avLst/>
            </a:prstGeom>
            <a:solidFill>
              <a:schemeClr val="bg1"/>
            </a:solidFill>
            <a:ln>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½ foot of ribbon</a:t>
              </a:r>
              <a:endParaRPr lang="en-US" dirty="0">
                <a:solidFill>
                  <a:srgbClr val="000000"/>
                </a:solidFill>
              </a:endParaRPr>
            </a:p>
          </p:txBody>
        </p:sp>
        <p:pic>
          <p:nvPicPr>
            <p:cNvPr id="17" name="Picture 6" descr="scissor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9800" y="1447800"/>
              <a:ext cx="1524000" cy="1524000"/>
            </a:xfrm>
            <a:prstGeom prst="rect">
              <a:avLst/>
            </a:prstGeom>
            <a:noFill/>
          </p:spPr>
        </p:pic>
        <p:sp>
          <p:nvSpPr>
            <p:cNvPr id="6" name="Rectangle 5" descr="remaining ribbon"/>
            <p:cNvSpPr/>
            <p:nvPr/>
          </p:nvSpPr>
          <p:spPr>
            <a:xfrm>
              <a:off x="2667000" y="1371600"/>
              <a:ext cx="6096000" cy="685800"/>
            </a:xfrm>
            <a:prstGeom prst="rect">
              <a:avLst/>
            </a:prstGeom>
            <a:solidFill>
              <a:schemeClr val="tx1">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descr="1/2 foot strip of ribbon"/>
            <p:cNvSpPr/>
            <p:nvPr/>
          </p:nvSpPr>
          <p:spPr>
            <a:xfrm>
              <a:off x="228600" y="2286000"/>
              <a:ext cx="2438400" cy="685800"/>
            </a:xfrm>
            <a:prstGeom prst="rect">
              <a:avLst/>
            </a:prstGeom>
            <a:solidFill>
              <a:schemeClr val="tx1">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 half-foot strip</a:t>
              </a:r>
              <a:endParaRPr lang="en-US" dirty="0">
                <a:solidFill>
                  <a:schemeClr val="tx1"/>
                </a:solidFill>
              </a:endParaRPr>
            </a:p>
          </p:txBody>
        </p:sp>
      </p:grpSp>
      <p:sp>
        <p:nvSpPr>
          <p:cNvPr id="18" name="Rectangle 17"/>
          <p:cNvSpPr/>
          <p:nvPr/>
        </p:nvSpPr>
        <p:spPr>
          <a:xfrm>
            <a:off x="1905000" y="3352800"/>
            <a:ext cx="5486400" cy="923330"/>
          </a:xfrm>
          <a:prstGeom prst="rect">
            <a:avLst/>
          </a:prstGeom>
        </p:spPr>
        <p:txBody>
          <a:bodyPr wrap="square">
            <a:spAutoFit/>
          </a:bodyPr>
          <a:lstStyle/>
          <a:p>
            <a:r>
              <a:rPr lang="en-US" dirty="0" smtClean="0"/>
              <a:t>                                   </a:t>
            </a:r>
            <a:r>
              <a:rPr lang="en-US" sz="7200" b="1" baseline="30000" dirty="0" smtClean="0"/>
              <a:t>1</a:t>
            </a:r>
            <a:r>
              <a:rPr lang="en-US" sz="5400" b="1" baseline="30000" dirty="0" smtClean="0"/>
              <a:t>¾ </a:t>
            </a:r>
            <a:r>
              <a:rPr lang="en-US" sz="5400" b="1" dirty="0" smtClean="0"/>
              <a:t>÷ ½ </a:t>
            </a:r>
            <a:endParaRPr lang="en-US" sz="5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possible solutions</a:t>
            </a:r>
            <a:endParaRPr lang="en-US" dirty="0"/>
          </a:p>
        </p:txBody>
      </p:sp>
      <p:sp>
        <p:nvSpPr>
          <p:cNvPr id="4" name="Footer Placeholder 3"/>
          <p:cNvSpPr>
            <a:spLocks noGrp="1"/>
          </p:cNvSpPr>
          <p:nvPr>
            <p:ph type="ftr" sz="quarter" idx="11"/>
          </p:nvPr>
        </p:nvSpPr>
        <p:spPr/>
        <p:txBody>
          <a:bodyPr/>
          <a:lstStyle/>
          <a:p>
            <a:pPr>
              <a:defRPr/>
            </a:pPr>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pPr>
              <a:defRPr/>
            </a:pPr>
            <a:fld id="{475AD591-8AF9-46C6-AB9B-972F174C9F82}" type="slidenum">
              <a:rPr lang="en-US" smtClean="0"/>
              <a:pPr>
                <a:defRPr/>
              </a:pPr>
              <a:t>44</a:t>
            </a:fld>
            <a:endParaRPr lang="en-US" dirty="0"/>
          </a:p>
        </p:txBody>
      </p:sp>
      <p:grpSp>
        <p:nvGrpSpPr>
          <p:cNvPr id="20" name="Group 19" descr="Visual model of 1 3/4 divided by 1/2&#10;One dotted rectangle  showing 1/2 foot of ribbon missing touching another dotted rectangle showing a second 1/2 foot of ribbon missing with a solid rectangle next to it showing the remaining ribbon and scissors.&#10;Below one 1/2 foot strip of ribbon and another 1/2 foot strip of ribbon&#10;&#10;"/>
          <p:cNvGrpSpPr/>
          <p:nvPr/>
        </p:nvGrpSpPr>
        <p:grpSpPr>
          <a:xfrm>
            <a:off x="228600" y="1219200"/>
            <a:ext cx="8534400" cy="2514600"/>
            <a:chOff x="228600" y="1219200"/>
            <a:chExt cx="8534400" cy="2514600"/>
          </a:xfrm>
        </p:grpSpPr>
        <p:sp>
          <p:nvSpPr>
            <p:cNvPr id="6" name="Rectangle 5" descr="1/2 foot of ribbon missing from here"/>
            <p:cNvSpPr/>
            <p:nvPr/>
          </p:nvSpPr>
          <p:spPr>
            <a:xfrm>
              <a:off x="2667000" y="1371600"/>
              <a:ext cx="2438400" cy="685800"/>
            </a:xfrm>
            <a:prstGeom prst="rect">
              <a:avLst/>
            </a:prstGeom>
            <a:solidFill>
              <a:schemeClr val="bg1"/>
            </a:solidFill>
            <a:ln>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½ foot of ribbon</a:t>
              </a:r>
              <a:endParaRPr lang="en-US" dirty="0">
                <a:solidFill>
                  <a:srgbClr val="000000"/>
                </a:solidFill>
              </a:endParaRPr>
            </a:p>
          </p:txBody>
        </p:sp>
        <p:sp>
          <p:nvSpPr>
            <p:cNvPr id="13" name="Rectangle 12" descr="1/2 foot of ribbon missing from here"/>
            <p:cNvSpPr/>
            <p:nvPr/>
          </p:nvSpPr>
          <p:spPr>
            <a:xfrm>
              <a:off x="228600" y="1371600"/>
              <a:ext cx="2438400" cy="685800"/>
            </a:xfrm>
            <a:prstGeom prst="rect">
              <a:avLst/>
            </a:prstGeom>
            <a:solidFill>
              <a:schemeClr val="bg1"/>
            </a:solidFill>
            <a:ln>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½ foot of ribbon</a:t>
              </a:r>
              <a:endParaRPr lang="en-US" dirty="0">
                <a:solidFill>
                  <a:srgbClr val="000000"/>
                </a:solidFill>
              </a:endParaRPr>
            </a:p>
          </p:txBody>
        </p:sp>
        <p:pic>
          <p:nvPicPr>
            <p:cNvPr id="17" name="Picture 6" descr="scissor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19600" y="1219200"/>
              <a:ext cx="1524000" cy="1524000"/>
            </a:xfrm>
            <a:prstGeom prst="rect">
              <a:avLst/>
            </a:prstGeom>
            <a:noFill/>
          </p:spPr>
        </p:pic>
        <p:sp>
          <p:nvSpPr>
            <p:cNvPr id="14" name="Rectangle 13" descr="remaining ribbon"/>
            <p:cNvSpPr/>
            <p:nvPr/>
          </p:nvSpPr>
          <p:spPr>
            <a:xfrm>
              <a:off x="5105400" y="1371600"/>
              <a:ext cx="3657600" cy="685800"/>
            </a:xfrm>
            <a:prstGeom prst="rect">
              <a:avLst/>
            </a:prstGeom>
            <a:solidFill>
              <a:schemeClr val="tx1">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descr="1/2 foot strip of ribbon"/>
            <p:cNvSpPr/>
            <p:nvPr/>
          </p:nvSpPr>
          <p:spPr>
            <a:xfrm>
              <a:off x="228600" y="2286000"/>
              <a:ext cx="2438400" cy="685800"/>
            </a:xfrm>
            <a:prstGeom prst="rect">
              <a:avLst/>
            </a:prstGeom>
            <a:solidFill>
              <a:schemeClr val="tx1">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 half-foot strip</a:t>
              </a:r>
              <a:endParaRPr lang="en-US" dirty="0">
                <a:solidFill>
                  <a:schemeClr val="tx1"/>
                </a:solidFill>
              </a:endParaRPr>
            </a:p>
          </p:txBody>
        </p:sp>
        <p:sp>
          <p:nvSpPr>
            <p:cNvPr id="18" name="Rectangle 17" descr="1/2 foot strip of ribbon"/>
            <p:cNvSpPr/>
            <p:nvPr/>
          </p:nvSpPr>
          <p:spPr>
            <a:xfrm>
              <a:off x="228600" y="3048000"/>
              <a:ext cx="2438400" cy="685800"/>
            </a:xfrm>
            <a:prstGeom prst="rect">
              <a:avLst/>
            </a:prstGeom>
            <a:solidFill>
              <a:schemeClr val="tx1">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 half-foot strip</a:t>
              </a:r>
              <a:endParaRPr lang="en-US" dirty="0">
                <a:solidFill>
                  <a:schemeClr val="tx1"/>
                </a:solidFill>
              </a:endParaRPr>
            </a:p>
          </p:txBody>
        </p:sp>
      </p:grpSp>
      <p:sp>
        <p:nvSpPr>
          <p:cNvPr id="21" name="Rectangle 20"/>
          <p:cNvSpPr/>
          <p:nvPr/>
        </p:nvSpPr>
        <p:spPr>
          <a:xfrm>
            <a:off x="1371600" y="4191000"/>
            <a:ext cx="4658195" cy="923330"/>
          </a:xfrm>
          <a:prstGeom prst="rect">
            <a:avLst/>
          </a:prstGeom>
        </p:spPr>
        <p:txBody>
          <a:bodyPr wrap="square">
            <a:spAutoFit/>
          </a:bodyPr>
          <a:lstStyle/>
          <a:p>
            <a:r>
              <a:rPr lang="en-US" dirty="0" smtClean="0"/>
              <a:t>                                    </a:t>
            </a:r>
            <a:r>
              <a:rPr lang="en-US" sz="5400" b="1" baseline="30000" dirty="0" smtClean="0"/>
              <a:t>1¾ </a:t>
            </a:r>
            <a:r>
              <a:rPr lang="en-US" sz="5400" b="1" dirty="0" smtClean="0"/>
              <a:t>÷ ½ </a:t>
            </a:r>
            <a:endParaRPr lang="en-US" sz="5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possible solutions</a:t>
            </a:r>
            <a:endParaRPr lang="en-US" dirty="0"/>
          </a:p>
        </p:txBody>
      </p:sp>
      <p:sp>
        <p:nvSpPr>
          <p:cNvPr id="4" name="Footer Placeholder 3"/>
          <p:cNvSpPr>
            <a:spLocks noGrp="1"/>
          </p:cNvSpPr>
          <p:nvPr>
            <p:ph type="ftr" sz="quarter" idx="11"/>
          </p:nvPr>
        </p:nvSpPr>
        <p:spPr/>
        <p:txBody>
          <a:bodyPr/>
          <a:lstStyle/>
          <a:p>
            <a:pPr>
              <a:defRPr/>
            </a:pPr>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pPr>
              <a:defRPr/>
            </a:pPr>
            <a:fld id="{475AD591-8AF9-46C6-AB9B-972F174C9F82}" type="slidenum">
              <a:rPr lang="en-US" smtClean="0"/>
              <a:pPr>
                <a:defRPr/>
              </a:pPr>
              <a:t>45</a:t>
            </a:fld>
            <a:endParaRPr lang="en-US" dirty="0"/>
          </a:p>
        </p:txBody>
      </p:sp>
      <p:grpSp>
        <p:nvGrpSpPr>
          <p:cNvPr id="27" name="Group 26"/>
          <p:cNvGrpSpPr/>
          <p:nvPr/>
        </p:nvGrpSpPr>
        <p:grpSpPr>
          <a:xfrm>
            <a:off x="228600" y="1371600"/>
            <a:ext cx="8686800" cy="3124200"/>
            <a:chOff x="228600" y="1371600"/>
            <a:chExt cx="8686800" cy="3124200"/>
          </a:xfrm>
        </p:grpSpPr>
        <p:sp>
          <p:nvSpPr>
            <p:cNvPr id="6" name="Rectangle 5" descr="1/2 foot of ribbon missing from here"/>
            <p:cNvSpPr/>
            <p:nvPr/>
          </p:nvSpPr>
          <p:spPr>
            <a:xfrm>
              <a:off x="2667000" y="1371600"/>
              <a:ext cx="2438400" cy="685800"/>
            </a:xfrm>
            <a:prstGeom prst="rect">
              <a:avLst/>
            </a:prstGeom>
            <a:solidFill>
              <a:schemeClr val="bg1"/>
            </a:solidFill>
            <a:ln>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½ foot of ribbon</a:t>
              </a:r>
              <a:endParaRPr lang="en-US" dirty="0">
                <a:solidFill>
                  <a:srgbClr val="000000"/>
                </a:solidFill>
              </a:endParaRPr>
            </a:p>
          </p:txBody>
        </p:sp>
        <p:pic>
          <p:nvPicPr>
            <p:cNvPr id="17" name="Picture 6" descr="scissor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91400" y="2895600"/>
              <a:ext cx="1524000" cy="1524000"/>
            </a:xfrm>
            <a:prstGeom prst="rect">
              <a:avLst/>
            </a:prstGeom>
            <a:noFill/>
          </p:spPr>
        </p:pic>
        <p:sp>
          <p:nvSpPr>
            <p:cNvPr id="14" name="Rectangle 13" descr="1/2 foot of ribbon missing from here"/>
            <p:cNvSpPr/>
            <p:nvPr/>
          </p:nvSpPr>
          <p:spPr>
            <a:xfrm>
              <a:off x="5105400" y="1371600"/>
              <a:ext cx="2438400" cy="685800"/>
            </a:xfrm>
            <a:prstGeom prst="rect">
              <a:avLst/>
            </a:prstGeom>
            <a:solidFill>
              <a:schemeClr val="bg1"/>
            </a:solidFill>
            <a:ln>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½ foot of ribbon</a:t>
              </a:r>
              <a:endParaRPr lang="en-US" dirty="0">
                <a:solidFill>
                  <a:srgbClr val="000000"/>
                </a:solidFill>
              </a:endParaRPr>
            </a:p>
          </p:txBody>
        </p:sp>
        <p:sp>
          <p:nvSpPr>
            <p:cNvPr id="13" name="Rectangle 12" descr="1/2 foot of ribbon missing from here"/>
            <p:cNvSpPr/>
            <p:nvPr/>
          </p:nvSpPr>
          <p:spPr>
            <a:xfrm>
              <a:off x="228600" y="1371600"/>
              <a:ext cx="2438400" cy="685800"/>
            </a:xfrm>
            <a:prstGeom prst="rect">
              <a:avLst/>
            </a:prstGeom>
            <a:solidFill>
              <a:schemeClr val="bg1"/>
            </a:solidFill>
            <a:ln>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½ foot of ribbon</a:t>
              </a:r>
              <a:endParaRPr lang="en-US" dirty="0">
                <a:solidFill>
                  <a:srgbClr val="000000"/>
                </a:solidFill>
              </a:endParaRPr>
            </a:p>
          </p:txBody>
        </p:sp>
        <p:sp>
          <p:nvSpPr>
            <p:cNvPr id="11" name="Rectangle 10" descr="remaining ribbon"/>
            <p:cNvSpPr/>
            <p:nvPr/>
          </p:nvSpPr>
          <p:spPr>
            <a:xfrm>
              <a:off x="7543800" y="1371600"/>
              <a:ext cx="1219200" cy="685800"/>
            </a:xfrm>
            <a:prstGeom prst="rect">
              <a:avLst/>
            </a:prstGeom>
            <a:solidFill>
              <a:schemeClr val="tx1">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descr="1/2 foot strip of ribbon"/>
            <p:cNvSpPr/>
            <p:nvPr/>
          </p:nvSpPr>
          <p:spPr>
            <a:xfrm>
              <a:off x="228600" y="2286000"/>
              <a:ext cx="2438400" cy="685800"/>
            </a:xfrm>
            <a:prstGeom prst="rect">
              <a:avLst/>
            </a:prstGeom>
            <a:solidFill>
              <a:schemeClr val="tx1">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 half-foot strip</a:t>
              </a:r>
              <a:endParaRPr lang="en-US" dirty="0">
                <a:solidFill>
                  <a:schemeClr val="tx1"/>
                </a:solidFill>
              </a:endParaRPr>
            </a:p>
          </p:txBody>
        </p:sp>
        <p:sp>
          <p:nvSpPr>
            <p:cNvPr id="18" name="Rectangle 17" descr="1/2 foot strip of ribbon"/>
            <p:cNvSpPr/>
            <p:nvPr/>
          </p:nvSpPr>
          <p:spPr>
            <a:xfrm>
              <a:off x="228600" y="3048000"/>
              <a:ext cx="2438400" cy="685800"/>
            </a:xfrm>
            <a:prstGeom prst="rect">
              <a:avLst/>
            </a:prstGeom>
            <a:solidFill>
              <a:schemeClr val="tx1">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 half-foot strip</a:t>
              </a:r>
              <a:endParaRPr lang="en-US" dirty="0">
                <a:solidFill>
                  <a:schemeClr val="tx1"/>
                </a:solidFill>
              </a:endParaRPr>
            </a:p>
          </p:txBody>
        </p:sp>
        <p:sp>
          <p:nvSpPr>
            <p:cNvPr id="20" name="Rectangle 19" descr="1/2 foot strip of ribbon"/>
            <p:cNvSpPr/>
            <p:nvPr/>
          </p:nvSpPr>
          <p:spPr>
            <a:xfrm>
              <a:off x="228600" y="3810000"/>
              <a:ext cx="2438400" cy="685800"/>
            </a:xfrm>
            <a:prstGeom prst="rect">
              <a:avLst/>
            </a:prstGeom>
            <a:solidFill>
              <a:schemeClr val="tx1">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 half-foot strip</a:t>
              </a:r>
              <a:endParaRPr lang="en-US" dirty="0">
                <a:solidFill>
                  <a:schemeClr val="tx1"/>
                </a:solidFill>
              </a:endParaRPr>
            </a:p>
          </p:txBody>
        </p:sp>
      </p:grpSp>
      <p:sp>
        <p:nvSpPr>
          <p:cNvPr id="25" name="TextBox 24"/>
          <p:cNvSpPr txBox="1"/>
          <p:nvPr/>
        </p:nvSpPr>
        <p:spPr>
          <a:xfrm>
            <a:off x="1295400" y="5181600"/>
            <a:ext cx="6324600" cy="461665"/>
          </a:xfrm>
          <a:prstGeom prst="rect">
            <a:avLst/>
          </a:prstGeom>
          <a:noFill/>
        </p:spPr>
        <p:txBody>
          <a:bodyPr wrap="square" rtlCol="0">
            <a:spAutoFit/>
          </a:bodyPr>
          <a:lstStyle/>
          <a:p>
            <a:r>
              <a:rPr lang="en-US" sz="2400" b="1" dirty="0" smtClean="0"/>
              <a:t>1 ¾ ÷  ½ </a:t>
            </a:r>
            <a:endParaRPr lang="en-US" sz="2400"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possible solutions</a:t>
            </a:r>
            <a:endParaRPr lang="en-US" dirty="0"/>
          </a:p>
        </p:txBody>
      </p:sp>
      <p:sp>
        <p:nvSpPr>
          <p:cNvPr id="4" name="Footer Placeholder 3"/>
          <p:cNvSpPr>
            <a:spLocks noGrp="1"/>
          </p:cNvSpPr>
          <p:nvPr>
            <p:ph type="ftr" sz="quarter" idx="11"/>
          </p:nvPr>
        </p:nvSpPr>
        <p:spPr/>
        <p:txBody>
          <a:bodyPr/>
          <a:lstStyle/>
          <a:p>
            <a:pPr>
              <a:defRPr/>
            </a:pPr>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pPr>
              <a:defRPr/>
            </a:pPr>
            <a:fld id="{475AD591-8AF9-46C6-AB9B-972F174C9F82}" type="slidenum">
              <a:rPr lang="en-US" smtClean="0"/>
              <a:pPr>
                <a:defRPr/>
              </a:pPr>
              <a:t>46</a:t>
            </a:fld>
            <a:endParaRPr lang="en-US" dirty="0"/>
          </a:p>
        </p:txBody>
      </p:sp>
      <p:grpSp>
        <p:nvGrpSpPr>
          <p:cNvPr id="26" name="Group 25" descr="Visual model of a strip of ribbon cut in three 1/2 foot and one 1/4 foot pieces which equals 1 half foot plus 1 half foot plus 1 half foot plus half of 1 half foot"/>
          <p:cNvGrpSpPr/>
          <p:nvPr/>
        </p:nvGrpSpPr>
        <p:grpSpPr>
          <a:xfrm>
            <a:off x="228600" y="1371600"/>
            <a:ext cx="8534400" cy="3886200"/>
            <a:chOff x="228600" y="1371600"/>
            <a:chExt cx="8534400" cy="3886200"/>
          </a:xfrm>
        </p:grpSpPr>
        <p:sp>
          <p:nvSpPr>
            <p:cNvPr id="13" name="Rectangle 12" descr="A possible visual model to show 1 3/4 divided by 1/2 = 3 1/2:&#10;Dotted rectangle representing 1/2 a foot ribbon next to another dotted  rectangle representing 1/2 a foot of ribbon next to a third dotted rectangle representing another 1/2 foot of ribbon next to a smaller dotter ribbon representing 1/4 of  foot of ribbon.&#10; 3 solid rectangles each representing 1 half foot of ribbon stacked below one another followed by a smaller rectangle repesting 1/2 of 1/2 foot strip of ribbon such that 1 3/4 divided by 1/2 = 3 1/2"/>
            <p:cNvSpPr/>
            <p:nvPr/>
          </p:nvSpPr>
          <p:spPr>
            <a:xfrm>
              <a:off x="228600" y="1371600"/>
              <a:ext cx="2438400" cy="685800"/>
            </a:xfrm>
            <a:prstGeom prst="rect">
              <a:avLst/>
            </a:prstGeom>
            <a:solidFill>
              <a:schemeClr val="bg1"/>
            </a:solidFill>
            <a:ln>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½ foot of ribbon</a:t>
              </a:r>
              <a:endParaRPr lang="en-US" dirty="0">
                <a:solidFill>
                  <a:srgbClr val="000000"/>
                </a:solidFill>
              </a:endParaRPr>
            </a:p>
          </p:txBody>
        </p:sp>
        <p:sp>
          <p:nvSpPr>
            <p:cNvPr id="14" name="Rectangle 13" descr="1/2 foot of ribbon missing from here"/>
            <p:cNvSpPr/>
            <p:nvPr/>
          </p:nvSpPr>
          <p:spPr>
            <a:xfrm>
              <a:off x="5105400" y="1371600"/>
              <a:ext cx="2438400" cy="685800"/>
            </a:xfrm>
            <a:prstGeom prst="rect">
              <a:avLst/>
            </a:prstGeom>
            <a:solidFill>
              <a:schemeClr val="bg1"/>
            </a:solidFill>
            <a:ln>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½ foot of ribbon</a:t>
              </a:r>
              <a:endParaRPr lang="en-US" dirty="0">
                <a:solidFill>
                  <a:srgbClr val="000000"/>
                </a:solidFill>
              </a:endParaRPr>
            </a:p>
          </p:txBody>
        </p:sp>
        <p:sp>
          <p:nvSpPr>
            <p:cNvPr id="6" name="Rectangle 5" descr="1/2 foot of ribbon missing from here"/>
            <p:cNvSpPr/>
            <p:nvPr/>
          </p:nvSpPr>
          <p:spPr>
            <a:xfrm>
              <a:off x="2667000" y="1371600"/>
              <a:ext cx="2438400" cy="685800"/>
            </a:xfrm>
            <a:prstGeom prst="rect">
              <a:avLst/>
            </a:prstGeom>
            <a:solidFill>
              <a:schemeClr val="bg1"/>
            </a:solidFill>
            <a:ln>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½ foot of ribbon</a:t>
              </a:r>
              <a:endParaRPr lang="en-US" dirty="0">
                <a:solidFill>
                  <a:srgbClr val="000000"/>
                </a:solidFill>
              </a:endParaRPr>
            </a:p>
          </p:txBody>
        </p:sp>
        <p:sp>
          <p:nvSpPr>
            <p:cNvPr id="11" name="Rectangle 10" descr="1/2 of a half-foot piece of ribbon missing from here"/>
            <p:cNvSpPr/>
            <p:nvPr/>
          </p:nvSpPr>
          <p:spPr>
            <a:xfrm>
              <a:off x="7543800" y="1371600"/>
              <a:ext cx="1219200" cy="685800"/>
            </a:xfrm>
            <a:prstGeom prst="rect">
              <a:avLst/>
            </a:prstGeom>
            <a:solidFill>
              <a:schemeClr val="bg1"/>
            </a:solidFill>
            <a:ln>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¼ foot ribbon</a:t>
              </a:r>
              <a:endParaRPr lang="en-US" dirty="0">
                <a:solidFill>
                  <a:srgbClr val="000000"/>
                </a:solidFill>
              </a:endParaRPr>
            </a:p>
          </p:txBody>
        </p:sp>
        <p:sp>
          <p:nvSpPr>
            <p:cNvPr id="19" name="Rectangle 18" descr="1/2 foot strip of ribbon"/>
            <p:cNvSpPr/>
            <p:nvPr/>
          </p:nvSpPr>
          <p:spPr>
            <a:xfrm>
              <a:off x="228600" y="2286000"/>
              <a:ext cx="2438400" cy="685800"/>
            </a:xfrm>
            <a:prstGeom prst="rect">
              <a:avLst/>
            </a:prstGeom>
            <a:solidFill>
              <a:schemeClr val="tx1">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 half-foot strip</a:t>
              </a:r>
              <a:endParaRPr lang="en-US" dirty="0">
                <a:solidFill>
                  <a:schemeClr val="tx1"/>
                </a:solidFill>
              </a:endParaRPr>
            </a:p>
          </p:txBody>
        </p:sp>
        <p:sp>
          <p:nvSpPr>
            <p:cNvPr id="18" name="Rectangle 17" descr="1/2 foot strip of ribbon"/>
            <p:cNvSpPr/>
            <p:nvPr/>
          </p:nvSpPr>
          <p:spPr>
            <a:xfrm>
              <a:off x="228600" y="3048000"/>
              <a:ext cx="2438400" cy="685800"/>
            </a:xfrm>
            <a:prstGeom prst="rect">
              <a:avLst/>
            </a:prstGeom>
            <a:solidFill>
              <a:schemeClr val="tx1">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 half-foot strip</a:t>
              </a:r>
              <a:endParaRPr lang="en-US" dirty="0">
                <a:solidFill>
                  <a:schemeClr val="tx1"/>
                </a:solidFill>
              </a:endParaRPr>
            </a:p>
          </p:txBody>
        </p:sp>
        <p:sp>
          <p:nvSpPr>
            <p:cNvPr id="20" name="Rectangle 19" descr="1/2 foot strip of ribbon"/>
            <p:cNvSpPr/>
            <p:nvPr/>
          </p:nvSpPr>
          <p:spPr>
            <a:xfrm>
              <a:off x="228600" y="3810000"/>
              <a:ext cx="2438400" cy="685800"/>
            </a:xfrm>
            <a:prstGeom prst="rect">
              <a:avLst/>
            </a:prstGeom>
            <a:solidFill>
              <a:schemeClr val="tx1">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 half-foot strip</a:t>
              </a:r>
              <a:endParaRPr lang="en-US" dirty="0">
                <a:solidFill>
                  <a:schemeClr val="tx1"/>
                </a:solidFill>
              </a:endParaRPr>
            </a:p>
          </p:txBody>
        </p:sp>
        <p:sp>
          <p:nvSpPr>
            <p:cNvPr id="21" name="Rectangle 20" descr="1/2 half-foot strip of ribbon"/>
            <p:cNvSpPr/>
            <p:nvPr/>
          </p:nvSpPr>
          <p:spPr>
            <a:xfrm>
              <a:off x="228600" y="4572000"/>
              <a:ext cx="1219200" cy="685800"/>
            </a:xfrm>
            <a:prstGeom prst="rect">
              <a:avLst/>
            </a:prstGeom>
            <a:solidFill>
              <a:schemeClr val="tx1">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½  half- foot strip</a:t>
              </a:r>
              <a:endParaRPr lang="en-US" dirty="0">
                <a:solidFill>
                  <a:schemeClr val="tx1"/>
                </a:solidFill>
              </a:endParaRPr>
            </a:p>
          </p:txBody>
        </p:sp>
      </p:grpSp>
      <p:sp>
        <p:nvSpPr>
          <p:cNvPr id="23" name="TextBox 22"/>
          <p:cNvSpPr txBox="1"/>
          <p:nvPr/>
        </p:nvSpPr>
        <p:spPr>
          <a:xfrm>
            <a:off x="2590800" y="5410200"/>
            <a:ext cx="4648200" cy="400110"/>
          </a:xfrm>
          <a:prstGeom prst="rect">
            <a:avLst/>
          </a:prstGeom>
          <a:noFill/>
        </p:spPr>
        <p:txBody>
          <a:bodyPr wrap="square" rtlCol="0">
            <a:spAutoFit/>
          </a:bodyPr>
          <a:lstStyle/>
          <a:p>
            <a:r>
              <a:rPr lang="en-US" b="1" dirty="0" smtClean="0"/>
              <a:t>        </a:t>
            </a:r>
            <a:r>
              <a:rPr lang="en-US" sz="2000" b="1" dirty="0" smtClean="0"/>
              <a:t>1 ¾ ÷  ½ = 3 ½ </a:t>
            </a:r>
            <a:endParaRPr lang="en-US" sz="2000"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Some possible solutions</a:t>
            </a:r>
            <a:endParaRPr lang="en-US" sz="4000" dirty="0"/>
          </a:p>
        </p:txBody>
      </p:sp>
      <p:sp>
        <p:nvSpPr>
          <p:cNvPr id="4" name="Footer Placeholder 3"/>
          <p:cNvSpPr>
            <a:spLocks noGrp="1"/>
          </p:cNvSpPr>
          <p:nvPr>
            <p:ph type="ftr" sz="quarter" idx="11"/>
          </p:nvPr>
        </p:nvSpPr>
        <p:spPr/>
        <p:txBody>
          <a:bodyPr/>
          <a:lstStyle/>
          <a:p>
            <a:pPr>
              <a:defRPr/>
            </a:pPr>
            <a:r>
              <a:rPr lang="en-US"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pPr>
              <a:defRPr/>
            </a:pPr>
            <a:fld id="{475AD591-8AF9-46C6-AB9B-972F174C9F82}" type="slidenum">
              <a:rPr lang="en-US" smtClean="0"/>
              <a:pPr>
                <a:defRPr/>
              </a:pPr>
              <a:t>47</a:t>
            </a:fld>
            <a:endParaRPr lang="en-US" dirty="0"/>
          </a:p>
        </p:txBody>
      </p:sp>
      <p:sp>
        <p:nvSpPr>
          <p:cNvPr id="7" name="Rectangle 6"/>
          <p:cNvSpPr/>
          <p:nvPr/>
        </p:nvSpPr>
        <p:spPr>
          <a:xfrm>
            <a:off x="762000" y="5791200"/>
            <a:ext cx="7162800" cy="461665"/>
          </a:xfrm>
          <a:prstGeom prst="rect">
            <a:avLst/>
          </a:prstGeom>
        </p:spPr>
        <p:txBody>
          <a:bodyPr wrap="square">
            <a:spAutoFit/>
          </a:bodyPr>
          <a:lstStyle/>
          <a:p>
            <a:pPr algn="ctr"/>
            <a:r>
              <a:rPr lang="en-US" sz="1200" dirty="0" smtClean="0">
                <a:latin typeface="Calibri" pitchFamily="34" charset="0"/>
              </a:rPr>
              <a:t>National Library of Virtual Manipulatives </a:t>
            </a:r>
            <a:r>
              <a:rPr lang="en-US" sz="1200" dirty="0" smtClean="0">
                <a:latin typeface="Calibri" pitchFamily="34" charset="0"/>
                <a:hlinkClick r:id="rId3"/>
              </a:rPr>
              <a:t>http://nlvm.usu.edu/en/nav/frames_asid_265_g_3_t_1.html?open=activities&amp;from=category_g_3_t_1.html</a:t>
            </a:r>
            <a:r>
              <a:rPr lang="en-US" sz="1200" dirty="0" smtClean="0">
                <a:latin typeface="Calibri" pitchFamily="34" charset="0"/>
              </a:rPr>
              <a:t> </a:t>
            </a:r>
            <a:endParaRPr lang="en-US" sz="1200" dirty="0">
              <a:latin typeface="Calibri" pitchFamily="34" charset="0"/>
            </a:endParaRPr>
          </a:p>
        </p:txBody>
      </p:sp>
      <p:pic>
        <p:nvPicPr>
          <p:cNvPr id="8" name="Picture 7" descr="fraction bars &#10;1 bar is 1 3/4.  There are 3 one-half bars on top of that strip and half of one more."/>
          <p:cNvPicPr/>
          <p:nvPr/>
        </p:nvPicPr>
        <p:blipFill>
          <a:blip r:embed="rId4" cstate="email">
            <a:extLst>
              <a:ext uri="{28A0092B-C50C-407E-A947-70E740481C1C}">
                <a14:useLocalDpi xmlns:a14="http://schemas.microsoft.com/office/drawing/2010/main"/>
              </a:ext>
            </a:extLst>
          </a:blip>
          <a:srcRect/>
          <a:stretch>
            <a:fillRect/>
          </a:stretch>
        </p:blipFill>
        <p:spPr bwMode="auto">
          <a:xfrm>
            <a:off x="914400" y="1295400"/>
            <a:ext cx="7010400" cy="32766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p:cNvSpPr>
          <p:nvPr>
            <p:ph type="title"/>
          </p:nvPr>
        </p:nvSpPr>
        <p:spPr>
          <a:xfrm>
            <a:off x="381000" y="274638"/>
            <a:ext cx="8534400" cy="1143000"/>
          </a:xfrm>
        </p:spPr>
        <p:txBody>
          <a:bodyPr/>
          <a:lstStyle/>
          <a:p>
            <a:pPr algn="ctr" eaLnBrk="1" hangingPunct="1"/>
            <a:r>
              <a:rPr lang="en-US" sz="4000" dirty="0" smtClean="0"/>
              <a:t>Sixth Grade Ratio and Proportional Reasoning Critical Area # 1</a:t>
            </a:r>
          </a:p>
        </p:txBody>
      </p:sp>
      <p:sp>
        <p:nvSpPr>
          <p:cNvPr id="96258" name="Rectangle 3"/>
          <p:cNvSpPr>
            <a:spLocks noGrp="1"/>
          </p:cNvSpPr>
          <p:nvPr>
            <p:ph type="body" idx="1"/>
          </p:nvPr>
        </p:nvSpPr>
        <p:spPr>
          <a:xfrm>
            <a:off x="609600" y="1524000"/>
            <a:ext cx="7924800" cy="4602163"/>
          </a:xfrm>
        </p:spPr>
        <p:txBody>
          <a:bodyPr/>
          <a:lstStyle/>
          <a:p>
            <a:pPr marL="457200" indent="-457200" eaLnBrk="1" hangingPunct="1">
              <a:lnSpc>
                <a:spcPct val="80000"/>
              </a:lnSpc>
              <a:buFont typeface="Wingdings 2" pitchFamily="18" charset="2"/>
              <a:buNone/>
            </a:pPr>
            <a:r>
              <a:rPr lang="en-US" sz="2400" dirty="0" smtClean="0"/>
              <a:t>(1) Students use reasoning about multiplication and division to solve ratio and rate problems about quantities. By viewing equivalent ratios and rates as deriving from, and extending, pairs of rows (or columns) in the multiplication table, and by analyzing simple drawings that indicate the relative size of quantities, students connect their understanding of multiplication and division with ratios and rates. Thus students expand the scope of problems for which they can use multiplication and division to solve problems, and they </a:t>
            </a:r>
            <a:r>
              <a:rPr lang="en-US" sz="2400" b="1" dirty="0" smtClean="0"/>
              <a:t>connect ratios and fractions</a:t>
            </a:r>
            <a:r>
              <a:rPr lang="en-US" sz="2400" dirty="0" smtClean="0"/>
              <a:t>.  Students solve a wide variety of problems involving ratios and rates.</a:t>
            </a:r>
          </a:p>
          <a:p>
            <a:pPr marL="457200" indent="-457200" eaLnBrk="1" hangingPunct="1">
              <a:lnSpc>
                <a:spcPct val="80000"/>
              </a:lnSpc>
              <a:buFont typeface="Wingdings 2" pitchFamily="18" charset="2"/>
              <a:buNone/>
            </a:pPr>
            <a:endParaRPr lang="en-US" sz="2400" dirty="0" smtClean="0"/>
          </a:p>
          <a:p>
            <a:pPr marL="457200" indent="-457200" eaLnBrk="1" hangingPunct="1">
              <a:lnSpc>
                <a:spcPct val="80000"/>
              </a:lnSpc>
              <a:buFont typeface="Wingdings 2" pitchFamily="18" charset="2"/>
              <a:buNone/>
            </a:pPr>
            <a:r>
              <a:rPr lang="en-US" sz="1600" dirty="0" smtClean="0"/>
              <a:t>Page 53, Massachusetts Curriculum Framework for Mathematics, March 2011</a:t>
            </a:r>
          </a:p>
          <a:p>
            <a:pPr marL="457200" indent="-457200" eaLnBrk="1" hangingPunct="1">
              <a:lnSpc>
                <a:spcPct val="80000"/>
              </a:lnSpc>
              <a:buFont typeface="Wingdings 2" pitchFamily="18" charset="2"/>
              <a:buNone/>
            </a:pPr>
            <a:r>
              <a:rPr lang="en-US" sz="1600" b="1" dirty="0" smtClean="0"/>
              <a:t>(bolded for emphasis)</a:t>
            </a:r>
          </a:p>
        </p:txBody>
      </p:sp>
      <p:sp>
        <p:nvSpPr>
          <p:cNvPr id="5" name="Slide Number Placeholder 4"/>
          <p:cNvSpPr txBox="1">
            <a:spLocks noGrp="1"/>
          </p:cNvSpPr>
          <p:nvPr/>
        </p:nvSpPr>
        <p:spPr>
          <a:xfrm>
            <a:off x="8486775" y="5257800"/>
            <a:ext cx="533400" cy="457200"/>
          </a:xfrm>
          <a:prstGeom prst="rect">
            <a:avLst/>
          </a:prstGeom>
          <a:noFill/>
        </p:spPr>
        <p:txBody>
          <a:bodyPr anchor="ctr"/>
          <a:lstStyle/>
          <a:p>
            <a:pPr algn="ctr" fontAlgn="auto">
              <a:spcBef>
                <a:spcPts val="0"/>
              </a:spcBef>
              <a:spcAft>
                <a:spcPts val="0"/>
              </a:spcAft>
              <a:defRPr/>
            </a:pPr>
            <a:fld id="{DB865E3E-EECE-4136-B035-57AE12B276DC}" type="slidenum">
              <a:rPr lang="en-US" sz="1600">
                <a:solidFill>
                  <a:schemeClr val="tx1">
                    <a:tint val="75000"/>
                  </a:schemeClr>
                </a:solidFill>
                <a:latin typeface="+mj-lt"/>
                <a:cs typeface="+mn-cs"/>
              </a:rPr>
              <a:pPr algn="ctr" fontAlgn="auto">
                <a:spcBef>
                  <a:spcPts val="0"/>
                </a:spcBef>
                <a:spcAft>
                  <a:spcPts val="0"/>
                </a:spcAft>
                <a:defRPr/>
              </a:pPr>
              <a:t>48</a:t>
            </a:fld>
            <a:endParaRPr lang="en-US" sz="1600" dirty="0">
              <a:solidFill>
                <a:schemeClr val="tx1">
                  <a:tint val="75000"/>
                </a:schemeClr>
              </a:solidFill>
              <a:latin typeface="+mj-lt"/>
              <a:cs typeface="+mn-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6</a:t>
            </a:r>
            <a:r>
              <a:rPr lang="en-US" sz="3200" baseline="30000" dirty="0" smtClean="0"/>
              <a:t>th</a:t>
            </a:r>
            <a:r>
              <a:rPr lang="en-US" sz="3200" dirty="0" smtClean="0"/>
              <a:t> Grade Part-to-Whole to Part-to-Part</a:t>
            </a:r>
            <a:endParaRPr lang="en-US" sz="3200" dirty="0"/>
          </a:p>
        </p:txBody>
      </p:sp>
      <p:sp>
        <p:nvSpPr>
          <p:cNvPr id="5" name="Slide Number Placeholder 4"/>
          <p:cNvSpPr>
            <a:spLocks noGrp="1"/>
          </p:cNvSpPr>
          <p:nvPr>
            <p:ph type="sldNum" sz="quarter" idx="12"/>
          </p:nvPr>
        </p:nvSpPr>
        <p:spPr/>
        <p:txBody>
          <a:bodyPr/>
          <a:lstStyle/>
          <a:p>
            <a:pPr>
              <a:defRPr/>
            </a:pPr>
            <a:fld id="{475AD591-8AF9-46C6-AB9B-972F174C9F82}" type="slidenum">
              <a:rPr lang="en-US" smtClean="0"/>
              <a:pPr>
                <a:defRPr/>
              </a:pPr>
              <a:t>49</a:t>
            </a:fld>
            <a:endParaRPr lang="en-US" dirty="0"/>
          </a:p>
        </p:txBody>
      </p:sp>
      <p:sp>
        <p:nvSpPr>
          <p:cNvPr id="7" name="TextBox 6"/>
          <p:cNvSpPr txBox="1"/>
          <p:nvPr/>
        </p:nvSpPr>
        <p:spPr>
          <a:xfrm>
            <a:off x="228600" y="6019800"/>
            <a:ext cx="5921814" cy="584775"/>
          </a:xfrm>
          <a:prstGeom prst="rect">
            <a:avLst/>
          </a:prstGeom>
          <a:noFill/>
        </p:spPr>
        <p:txBody>
          <a:bodyPr wrap="none" rtlCol="0">
            <a:spAutoFit/>
          </a:bodyPr>
          <a:lstStyle/>
          <a:p>
            <a:r>
              <a:rPr lang="en-US" sz="1600" dirty="0" smtClean="0"/>
              <a:t>Ratios and Rates Grade 6 Mathematics Model Curriculum Unit </a:t>
            </a:r>
          </a:p>
          <a:p>
            <a:r>
              <a:rPr lang="en-US" sz="1600" dirty="0" smtClean="0"/>
              <a:t> </a:t>
            </a:r>
            <a:r>
              <a:rPr lang="en-US" sz="1600" dirty="0" smtClean="0">
                <a:hlinkClick r:id="rId3"/>
              </a:rPr>
              <a:t>http://www.doe.mass.edu/candi/model/sample.html</a:t>
            </a:r>
            <a:r>
              <a:rPr lang="en-US" sz="1600" dirty="0" smtClean="0"/>
              <a:t> </a:t>
            </a:r>
            <a:endParaRPr lang="en-US" sz="1600" dirty="0"/>
          </a:p>
        </p:txBody>
      </p:sp>
      <p:sp>
        <p:nvSpPr>
          <p:cNvPr id="8" name="Rectangle 33"/>
          <p:cNvSpPr>
            <a:spLocks noChangeArrowheads="1"/>
          </p:cNvSpPr>
          <p:nvPr/>
        </p:nvSpPr>
        <p:spPr bwMode="auto">
          <a:xfrm>
            <a:off x="304800" y="5486400"/>
            <a:ext cx="8382000" cy="338554"/>
          </a:xfrm>
          <a:prstGeom prst="rect">
            <a:avLst/>
          </a:prstGeom>
          <a:noFill/>
          <a:ln w="9525">
            <a:noFill/>
            <a:miter lim="800000"/>
            <a:headEnd/>
            <a:tailEnd/>
          </a:ln>
        </p:spPr>
        <p:txBody>
          <a:bodyPr wrap="square">
            <a:spAutoFit/>
          </a:bodyPr>
          <a:lstStyle/>
          <a:p>
            <a:r>
              <a:rPr lang="en-US" sz="1600" dirty="0" smtClean="0">
                <a:latin typeface="Calibri" pitchFamily="34" charset="0"/>
              </a:rPr>
              <a:t>6.RP.1, </a:t>
            </a:r>
            <a:r>
              <a:rPr lang="en-US" sz="1600" dirty="0">
                <a:latin typeface="Calibri" pitchFamily="34" charset="0"/>
              </a:rPr>
              <a:t>page </a:t>
            </a:r>
            <a:r>
              <a:rPr lang="en-US" sz="1600" dirty="0" smtClean="0">
                <a:latin typeface="Calibri" pitchFamily="34" charset="0"/>
              </a:rPr>
              <a:t>55, MP 7, p 16 </a:t>
            </a:r>
            <a:r>
              <a:rPr lang="en-US" sz="1600" dirty="0">
                <a:latin typeface="Calibri" pitchFamily="34" charset="0"/>
              </a:rPr>
              <a:t>Massachusetts Curriculum Framework for Mathematics, March 2011</a:t>
            </a:r>
          </a:p>
        </p:txBody>
      </p:sp>
      <p:pic>
        <p:nvPicPr>
          <p:cNvPr id="12" name="Picture 11" descr="Shapes divided into equal parts with some part shaded: Write the ratios for shaded to non-shaded or shaded total.  Rectange shows 5 shades parts and 5 non-shaded parts.  Circle also shows 5 shaded and 5 non-shaded parts. "/>
          <p:cNvPicPr/>
          <p:nvPr/>
        </p:nvPicPr>
        <p:blipFill>
          <a:blip r:embed="rId4" cstate="email">
            <a:extLst>
              <a:ext uri="{28A0092B-C50C-407E-A947-70E740481C1C}">
                <a14:useLocalDpi xmlns:a14="http://schemas.microsoft.com/office/drawing/2010/main"/>
              </a:ext>
            </a:extLst>
          </a:blip>
          <a:srcRect/>
          <a:stretch>
            <a:fillRect/>
          </a:stretch>
        </p:blipFill>
        <p:spPr bwMode="auto">
          <a:xfrm>
            <a:off x="2476500" y="1333500"/>
            <a:ext cx="41910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p:cNvSpPr>
          <p:nvPr>
            <p:ph type="title"/>
          </p:nvPr>
        </p:nvSpPr>
        <p:spPr>
          <a:xfrm>
            <a:off x="304800" y="274638"/>
            <a:ext cx="8610600" cy="1143000"/>
          </a:xfrm>
        </p:spPr>
        <p:txBody>
          <a:bodyPr/>
          <a:lstStyle/>
          <a:p>
            <a:pPr algn="ctr" eaLnBrk="1" hangingPunct="1"/>
            <a:r>
              <a:rPr lang="en-US" sz="4000" dirty="0" smtClean="0"/>
              <a:t>Setting the Context</a:t>
            </a:r>
          </a:p>
        </p:txBody>
      </p:sp>
      <p:sp>
        <p:nvSpPr>
          <p:cNvPr id="75779" name="Rectangle 3"/>
          <p:cNvSpPr>
            <a:spLocks noGrp="1" noChangeArrowheads="1"/>
          </p:cNvSpPr>
          <p:nvPr>
            <p:ph type="body" idx="1"/>
          </p:nvPr>
        </p:nvSpPr>
        <p:spPr>
          <a:xfrm>
            <a:off x="609600" y="1524000"/>
            <a:ext cx="7924800" cy="533400"/>
          </a:xfrm>
        </p:spPr>
        <p:txBody>
          <a:bodyPr/>
          <a:lstStyle/>
          <a:p>
            <a:pPr eaLnBrk="1" hangingPunct="1">
              <a:buFont typeface="Wingdings 2" pitchFamily="18" charset="2"/>
              <a:buNone/>
            </a:pPr>
            <a:r>
              <a:rPr lang="en-US" sz="2400" dirty="0" smtClean="0"/>
              <a:t>How many 1/3 cup servings are in 2 cups of raisins?  </a:t>
            </a:r>
          </a:p>
        </p:txBody>
      </p:sp>
      <p:grpSp>
        <p:nvGrpSpPr>
          <p:cNvPr id="2" name="Group 5" descr="Rectangle divided into six equal stacked sections.  Each section is  1/3. The bottom three sections are 1 cup, all six sections are two cups."/>
          <p:cNvGrpSpPr>
            <a:grpSpLocks/>
          </p:cNvGrpSpPr>
          <p:nvPr/>
        </p:nvGrpSpPr>
        <p:grpSpPr bwMode="auto">
          <a:xfrm>
            <a:off x="2819400" y="2514600"/>
            <a:ext cx="4816475" cy="2971800"/>
            <a:chOff x="1824" y="1872"/>
            <a:chExt cx="3034" cy="1872"/>
          </a:xfrm>
        </p:grpSpPr>
        <p:sp>
          <p:nvSpPr>
            <p:cNvPr id="92181" name="Rectangle 6" descr="40%"/>
            <p:cNvSpPr>
              <a:spLocks noChangeArrowheads="1"/>
            </p:cNvSpPr>
            <p:nvPr/>
          </p:nvSpPr>
          <p:spPr bwMode="auto">
            <a:xfrm>
              <a:off x="1824" y="3456"/>
              <a:ext cx="2256" cy="288"/>
            </a:xfrm>
            <a:prstGeom prst="rect">
              <a:avLst/>
            </a:prstGeom>
            <a:pattFill prst="pct40">
              <a:fgClr>
                <a:srgbClr val="663300"/>
              </a:fgClr>
              <a:bgClr>
                <a:schemeClr val="bg1"/>
              </a:bgClr>
            </a:pattFill>
            <a:ln w="9525">
              <a:solidFill>
                <a:schemeClr val="tx1"/>
              </a:solidFill>
              <a:miter lim="800000"/>
              <a:headEnd/>
              <a:tailEnd/>
            </a:ln>
          </p:spPr>
          <p:txBody>
            <a:bodyPr wrap="none" anchor="ctr"/>
            <a:lstStyle/>
            <a:p>
              <a:pPr algn="ctr"/>
              <a:r>
                <a:rPr lang="en-US" sz="2000">
                  <a:latin typeface="Calibri" pitchFamily="34" charset="0"/>
                </a:rPr>
                <a:t>1/3</a:t>
              </a:r>
            </a:p>
          </p:txBody>
        </p:sp>
        <p:sp>
          <p:nvSpPr>
            <p:cNvPr id="92182" name="Rectangle 7" descr="40%"/>
            <p:cNvSpPr>
              <a:spLocks noChangeArrowheads="1"/>
            </p:cNvSpPr>
            <p:nvPr/>
          </p:nvSpPr>
          <p:spPr bwMode="auto">
            <a:xfrm>
              <a:off x="1824" y="2880"/>
              <a:ext cx="2256" cy="288"/>
            </a:xfrm>
            <a:prstGeom prst="rect">
              <a:avLst/>
            </a:prstGeom>
            <a:pattFill prst="pct40">
              <a:fgClr>
                <a:srgbClr val="663300"/>
              </a:fgClr>
              <a:bgClr>
                <a:schemeClr val="bg1"/>
              </a:bgClr>
            </a:pattFill>
            <a:ln w="9525">
              <a:solidFill>
                <a:schemeClr val="tx1"/>
              </a:solidFill>
              <a:miter lim="800000"/>
              <a:headEnd/>
              <a:tailEnd/>
            </a:ln>
          </p:spPr>
          <p:txBody>
            <a:bodyPr wrap="none" anchor="ctr"/>
            <a:lstStyle/>
            <a:p>
              <a:endParaRPr lang="en-US">
                <a:latin typeface="Calibri" pitchFamily="34" charset="0"/>
              </a:endParaRPr>
            </a:p>
          </p:txBody>
        </p:sp>
        <p:sp>
          <p:nvSpPr>
            <p:cNvPr id="92183" name="Rectangle 8" descr="40%"/>
            <p:cNvSpPr>
              <a:spLocks noChangeArrowheads="1"/>
            </p:cNvSpPr>
            <p:nvPr/>
          </p:nvSpPr>
          <p:spPr bwMode="auto">
            <a:xfrm>
              <a:off x="1824" y="3168"/>
              <a:ext cx="2256" cy="288"/>
            </a:xfrm>
            <a:prstGeom prst="rect">
              <a:avLst/>
            </a:prstGeom>
            <a:pattFill prst="pct40">
              <a:fgClr>
                <a:srgbClr val="663300"/>
              </a:fgClr>
              <a:bgClr>
                <a:schemeClr val="bg1"/>
              </a:bgClr>
            </a:pattFill>
            <a:ln w="9525">
              <a:solidFill>
                <a:schemeClr val="tx1"/>
              </a:solidFill>
              <a:miter lim="800000"/>
              <a:headEnd/>
              <a:tailEnd/>
            </a:ln>
          </p:spPr>
          <p:txBody>
            <a:bodyPr wrap="none" anchor="ctr"/>
            <a:lstStyle/>
            <a:p>
              <a:endParaRPr lang="en-US">
                <a:latin typeface="Calibri" pitchFamily="34" charset="0"/>
              </a:endParaRPr>
            </a:p>
          </p:txBody>
        </p:sp>
        <p:sp>
          <p:nvSpPr>
            <p:cNvPr id="92184" name="Rectangle 9" descr="40%"/>
            <p:cNvSpPr>
              <a:spLocks noChangeArrowheads="1"/>
            </p:cNvSpPr>
            <p:nvPr/>
          </p:nvSpPr>
          <p:spPr bwMode="auto">
            <a:xfrm>
              <a:off x="1824" y="2016"/>
              <a:ext cx="2256" cy="288"/>
            </a:xfrm>
            <a:prstGeom prst="rect">
              <a:avLst/>
            </a:prstGeom>
            <a:pattFill prst="pct40">
              <a:fgClr>
                <a:srgbClr val="663300"/>
              </a:fgClr>
              <a:bgClr>
                <a:schemeClr val="bg1"/>
              </a:bgClr>
            </a:pattFill>
            <a:ln w="9525">
              <a:solidFill>
                <a:schemeClr val="tx1"/>
              </a:solidFill>
              <a:miter lim="800000"/>
              <a:headEnd/>
              <a:tailEnd/>
            </a:ln>
          </p:spPr>
          <p:txBody>
            <a:bodyPr wrap="none" anchor="ctr"/>
            <a:lstStyle/>
            <a:p>
              <a:endParaRPr lang="en-US">
                <a:latin typeface="Calibri" pitchFamily="34" charset="0"/>
              </a:endParaRPr>
            </a:p>
          </p:txBody>
        </p:sp>
        <p:sp>
          <p:nvSpPr>
            <p:cNvPr id="92185" name="Rectangle 10" descr="40%"/>
            <p:cNvSpPr>
              <a:spLocks noChangeArrowheads="1"/>
            </p:cNvSpPr>
            <p:nvPr/>
          </p:nvSpPr>
          <p:spPr bwMode="auto">
            <a:xfrm>
              <a:off x="1824" y="2304"/>
              <a:ext cx="2256" cy="288"/>
            </a:xfrm>
            <a:prstGeom prst="rect">
              <a:avLst/>
            </a:prstGeom>
            <a:pattFill prst="pct40">
              <a:fgClr>
                <a:srgbClr val="663300"/>
              </a:fgClr>
              <a:bgClr>
                <a:schemeClr val="bg1"/>
              </a:bgClr>
            </a:pattFill>
            <a:ln w="9525">
              <a:solidFill>
                <a:schemeClr val="tx1"/>
              </a:solidFill>
              <a:miter lim="800000"/>
              <a:headEnd/>
              <a:tailEnd/>
            </a:ln>
          </p:spPr>
          <p:txBody>
            <a:bodyPr wrap="none" anchor="ctr"/>
            <a:lstStyle/>
            <a:p>
              <a:endParaRPr lang="en-US">
                <a:latin typeface="Calibri" pitchFamily="34" charset="0"/>
              </a:endParaRPr>
            </a:p>
          </p:txBody>
        </p:sp>
        <p:sp>
          <p:nvSpPr>
            <p:cNvPr id="92186" name="Rectangle 11" descr="40%"/>
            <p:cNvSpPr>
              <a:spLocks noChangeArrowheads="1"/>
            </p:cNvSpPr>
            <p:nvPr/>
          </p:nvSpPr>
          <p:spPr bwMode="auto">
            <a:xfrm>
              <a:off x="1824" y="2592"/>
              <a:ext cx="2256" cy="288"/>
            </a:xfrm>
            <a:prstGeom prst="rect">
              <a:avLst/>
            </a:prstGeom>
            <a:pattFill prst="pct40">
              <a:fgClr>
                <a:srgbClr val="663300"/>
              </a:fgClr>
              <a:bgClr>
                <a:schemeClr val="bg1"/>
              </a:bgClr>
            </a:pattFill>
            <a:ln w="9525">
              <a:solidFill>
                <a:schemeClr val="tx1"/>
              </a:solidFill>
              <a:miter lim="800000"/>
              <a:headEnd/>
              <a:tailEnd/>
            </a:ln>
          </p:spPr>
          <p:txBody>
            <a:bodyPr wrap="none" anchor="ctr"/>
            <a:lstStyle/>
            <a:p>
              <a:endParaRPr lang="en-US">
                <a:latin typeface="Calibri" pitchFamily="34" charset="0"/>
              </a:endParaRPr>
            </a:p>
          </p:txBody>
        </p:sp>
        <p:sp>
          <p:nvSpPr>
            <p:cNvPr id="92187" name="Rectangle 12" descr="40%"/>
            <p:cNvSpPr>
              <a:spLocks noChangeArrowheads="1"/>
            </p:cNvSpPr>
            <p:nvPr/>
          </p:nvSpPr>
          <p:spPr bwMode="auto">
            <a:xfrm>
              <a:off x="1824" y="3168"/>
              <a:ext cx="2256" cy="288"/>
            </a:xfrm>
            <a:prstGeom prst="rect">
              <a:avLst/>
            </a:prstGeom>
            <a:pattFill prst="pct40">
              <a:fgClr>
                <a:srgbClr val="663300"/>
              </a:fgClr>
              <a:bgClr>
                <a:schemeClr val="bg1"/>
              </a:bgClr>
            </a:pattFill>
            <a:ln w="9525">
              <a:solidFill>
                <a:schemeClr val="tx1"/>
              </a:solidFill>
              <a:miter lim="800000"/>
              <a:headEnd/>
              <a:tailEnd/>
            </a:ln>
          </p:spPr>
          <p:txBody>
            <a:bodyPr wrap="none" anchor="ctr"/>
            <a:lstStyle/>
            <a:p>
              <a:pPr algn="ctr"/>
              <a:r>
                <a:rPr lang="en-US" sz="2000">
                  <a:latin typeface="Calibri" pitchFamily="34" charset="0"/>
                </a:rPr>
                <a:t>1/3</a:t>
              </a:r>
            </a:p>
          </p:txBody>
        </p:sp>
        <p:sp>
          <p:nvSpPr>
            <p:cNvPr id="92188" name="Rectangle 13" descr="40%"/>
            <p:cNvSpPr>
              <a:spLocks noChangeArrowheads="1"/>
            </p:cNvSpPr>
            <p:nvPr/>
          </p:nvSpPr>
          <p:spPr bwMode="auto">
            <a:xfrm>
              <a:off x="1824" y="2880"/>
              <a:ext cx="2256" cy="288"/>
            </a:xfrm>
            <a:prstGeom prst="rect">
              <a:avLst/>
            </a:prstGeom>
            <a:pattFill prst="pct40">
              <a:fgClr>
                <a:srgbClr val="663300"/>
              </a:fgClr>
              <a:bgClr>
                <a:schemeClr val="bg1"/>
              </a:bgClr>
            </a:pattFill>
            <a:ln w="9525">
              <a:solidFill>
                <a:schemeClr val="tx1"/>
              </a:solidFill>
              <a:miter lim="800000"/>
              <a:headEnd/>
              <a:tailEnd/>
            </a:ln>
          </p:spPr>
          <p:txBody>
            <a:bodyPr wrap="none" anchor="ctr"/>
            <a:lstStyle/>
            <a:p>
              <a:pPr algn="ctr"/>
              <a:r>
                <a:rPr lang="en-US" sz="2000">
                  <a:latin typeface="Calibri" pitchFamily="34" charset="0"/>
                </a:rPr>
                <a:t>1/3</a:t>
              </a:r>
            </a:p>
          </p:txBody>
        </p:sp>
        <p:sp>
          <p:nvSpPr>
            <p:cNvPr id="92189" name="Rectangle 14" descr="40%"/>
            <p:cNvSpPr>
              <a:spLocks noChangeArrowheads="1"/>
            </p:cNvSpPr>
            <p:nvPr/>
          </p:nvSpPr>
          <p:spPr bwMode="auto">
            <a:xfrm>
              <a:off x="1824" y="2592"/>
              <a:ext cx="2256" cy="288"/>
            </a:xfrm>
            <a:prstGeom prst="rect">
              <a:avLst/>
            </a:prstGeom>
            <a:pattFill prst="pct40">
              <a:fgClr>
                <a:srgbClr val="663300"/>
              </a:fgClr>
              <a:bgClr>
                <a:schemeClr val="bg1"/>
              </a:bgClr>
            </a:pattFill>
            <a:ln w="9525">
              <a:solidFill>
                <a:schemeClr val="tx1"/>
              </a:solidFill>
              <a:miter lim="800000"/>
              <a:headEnd/>
              <a:tailEnd/>
            </a:ln>
          </p:spPr>
          <p:txBody>
            <a:bodyPr wrap="none" anchor="ctr"/>
            <a:lstStyle/>
            <a:p>
              <a:pPr algn="ctr"/>
              <a:r>
                <a:rPr lang="en-US" sz="2000">
                  <a:latin typeface="Calibri" pitchFamily="34" charset="0"/>
                </a:rPr>
                <a:t>1/3</a:t>
              </a:r>
            </a:p>
          </p:txBody>
        </p:sp>
        <p:sp>
          <p:nvSpPr>
            <p:cNvPr id="92190" name="Rectangle 15" descr="40%"/>
            <p:cNvSpPr>
              <a:spLocks noChangeArrowheads="1"/>
            </p:cNvSpPr>
            <p:nvPr/>
          </p:nvSpPr>
          <p:spPr bwMode="auto">
            <a:xfrm>
              <a:off x="1824" y="2304"/>
              <a:ext cx="2256" cy="288"/>
            </a:xfrm>
            <a:prstGeom prst="rect">
              <a:avLst/>
            </a:prstGeom>
            <a:pattFill prst="pct40">
              <a:fgClr>
                <a:srgbClr val="663300"/>
              </a:fgClr>
              <a:bgClr>
                <a:schemeClr val="bg1"/>
              </a:bgClr>
            </a:pattFill>
            <a:ln w="9525">
              <a:solidFill>
                <a:schemeClr val="tx1"/>
              </a:solidFill>
              <a:miter lim="800000"/>
              <a:headEnd/>
              <a:tailEnd/>
            </a:ln>
          </p:spPr>
          <p:txBody>
            <a:bodyPr wrap="none" anchor="ctr"/>
            <a:lstStyle/>
            <a:p>
              <a:pPr algn="ctr"/>
              <a:r>
                <a:rPr lang="en-US" sz="2000" dirty="0">
                  <a:latin typeface="Calibri" pitchFamily="34" charset="0"/>
                </a:rPr>
                <a:t>1/3</a:t>
              </a:r>
            </a:p>
          </p:txBody>
        </p:sp>
        <p:sp>
          <p:nvSpPr>
            <p:cNvPr id="92191" name="Rectangle 16" descr="40%"/>
            <p:cNvSpPr>
              <a:spLocks noChangeArrowheads="1"/>
            </p:cNvSpPr>
            <p:nvPr/>
          </p:nvSpPr>
          <p:spPr bwMode="auto">
            <a:xfrm>
              <a:off x="1824" y="2016"/>
              <a:ext cx="2256" cy="288"/>
            </a:xfrm>
            <a:prstGeom prst="rect">
              <a:avLst/>
            </a:prstGeom>
            <a:pattFill prst="pct40">
              <a:fgClr>
                <a:srgbClr val="663300"/>
              </a:fgClr>
              <a:bgClr>
                <a:schemeClr val="bg1"/>
              </a:bgClr>
            </a:pattFill>
            <a:ln w="9525">
              <a:solidFill>
                <a:schemeClr val="tx1"/>
              </a:solidFill>
              <a:miter lim="800000"/>
              <a:headEnd/>
              <a:tailEnd/>
            </a:ln>
          </p:spPr>
          <p:txBody>
            <a:bodyPr wrap="none" anchor="ctr"/>
            <a:lstStyle/>
            <a:p>
              <a:pPr algn="ctr"/>
              <a:r>
                <a:rPr lang="en-US" sz="2000">
                  <a:latin typeface="Calibri" pitchFamily="34" charset="0"/>
                </a:rPr>
                <a:t>1/3</a:t>
              </a:r>
            </a:p>
          </p:txBody>
        </p:sp>
        <p:sp>
          <p:nvSpPr>
            <p:cNvPr id="92192" name="Text Box 17"/>
            <p:cNvSpPr txBox="1">
              <a:spLocks noChangeArrowheads="1"/>
            </p:cNvSpPr>
            <p:nvPr/>
          </p:nvSpPr>
          <p:spPr bwMode="auto">
            <a:xfrm>
              <a:off x="4118" y="2743"/>
              <a:ext cx="730" cy="250"/>
            </a:xfrm>
            <a:prstGeom prst="rect">
              <a:avLst/>
            </a:prstGeom>
            <a:noFill/>
            <a:ln w="9525">
              <a:noFill/>
              <a:miter lim="800000"/>
              <a:headEnd/>
              <a:tailEnd/>
            </a:ln>
          </p:spPr>
          <p:txBody>
            <a:bodyPr>
              <a:spAutoFit/>
            </a:bodyPr>
            <a:lstStyle/>
            <a:p>
              <a:pPr algn="ctr"/>
              <a:r>
                <a:rPr lang="en-US" sz="2000">
                  <a:latin typeface="Calibri" pitchFamily="34" charset="0"/>
                </a:rPr>
                <a:t>1 cup</a:t>
              </a:r>
            </a:p>
          </p:txBody>
        </p:sp>
        <p:sp>
          <p:nvSpPr>
            <p:cNvPr id="92193" name="Text Box 18"/>
            <p:cNvSpPr txBox="1">
              <a:spLocks noChangeArrowheads="1"/>
            </p:cNvSpPr>
            <p:nvPr/>
          </p:nvSpPr>
          <p:spPr bwMode="auto">
            <a:xfrm>
              <a:off x="4128" y="1872"/>
              <a:ext cx="730" cy="250"/>
            </a:xfrm>
            <a:prstGeom prst="rect">
              <a:avLst/>
            </a:prstGeom>
            <a:noFill/>
            <a:ln w="9525">
              <a:noFill/>
              <a:miter lim="800000"/>
              <a:headEnd/>
              <a:tailEnd/>
            </a:ln>
          </p:spPr>
          <p:txBody>
            <a:bodyPr>
              <a:spAutoFit/>
            </a:bodyPr>
            <a:lstStyle/>
            <a:p>
              <a:pPr algn="ctr"/>
              <a:r>
                <a:rPr lang="en-US" sz="2000">
                  <a:latin typeface="Calibri" pitchFamily="34" charset="0"/>
                </a:rPr>
                <a:t>2 cups</a:t>
              </a:r>
            </a:p>
          </p:txBody>
        </p:sp>
      </p:grpSp>
      <p:sp>
        <p:nvSpPr>
          <p:cNvPr id="92179" name="Rectangle 33"/>
          <p:cNvSpPr>
            <a:spLocks noChangeArrowheads="1"/>
          </p:cNvSpPr>
          <p:nvPr/>
        </p:nvSpPr>
        <p:spPr bwMode="auto">
          <a:xfrm>
            <a:off x="95250" y="5662613"/>
            <a:ext cx="8407302" cy="338554"/>
          </a:xfrm>
          <a:prstGeom prst="rect">
            <a:avLst/>
          </a:prstGeom>
          <a:noFill/>
          <a:ln w="9525">
            <a:noFill/>
            <a:miter lim="800000"/>
            <a:headEnd/>
            <a:tailEnd/>
          </a:ln>
        </p:spPr>
        <p:txBody>
          <a:bodyPr wrap="none">
            <a:spAutoFit/>
          </a:bodyPr>
          <a:lstStyle/>
          <a:p>
            <a:r>
              <a:rPr lang="en-US" sz="1600" dirty="0" smtClean="0">
                <a:latin typeface="Calibri" pitchFamily="34" charset="0"/>
              </a:rPr>
              <a:t>5.NF.7.c., page 51, MP.2, p. 15 Massachusetts Curriculum Framework for Mathematics, March 2011</a:t>
            </a:r>
            <a:endParaRPr lang="en-US" sz="1600" dirty="0">
              <a:latin typeface="Calibri" pitchFamily="34" charset="0"/>
            </a:endParaRPr>
          </a:p>
        </p:txBody>
      </p:sp>
      <p:sp>
        <p:nvSpPr>
          <p:cNvPr id="23" name="Slide Number Placeholder 4"/>
          <p:cNvSpPr txBox="1">
            <a:spLocks noGrp="1"/>
          </p:cNvSpPr>
          <p:nvPr/>
        </p:nvSpPr>
        <p:spPr>
          <a:xfrm>
            <a:off x="8486775" y="5257800"/>
            <a:ext cx="533400" cy="457200"/>
          </a:xfrm>
          <a:prstGeom prst="rect">
            <a:avLst/>
          </a:prstGeom>
          <a:noFill/>
        </p:spPr>
        <p:txBody>
          <a:bodyPr anchor="ctr"/>
          <a:lstStyle/>
          <a:p>
            <a:pPr algn="ctr" fontAlgn="auto">
              <a:spcBef>
                <a:spcPts val="0"/>
              </a:spcBef>
              <a:spcAft>
                <a:spcPts val="0"/>
              </a:spcAft>
              <a:defRPr/>
            </a:pPr>
            <a:fld id="{563AEFCF-32B4-405F-8DEA-BF9C3283C9C4}" type="slidenum">
              <a:rPr lang="en-US" sz="1600">
                <a:solidFill>
                  <a:schemeClr val="tx1">
                    <a:tint val="75000"/>
                  </a:schemeClr>
                </a:solidFill>
                <a:latin typeface="+mj-lt"/>
                <a:cs typeface="+mn-cs"/>
              </a:rPr>
              <a:pPr algn="ctr" fontAlgn="auto">
                <a:spcBef>
                  <a:spcPts val="0"/>
                </a:spcBef>
                <a:spcAft>
                  <a:spcPts val="0"/>
                </a:spcAft>
                <a:defRPr/>
              </a:pPr>
              <a:t>5</a:t>
            </a:fld>
            <a:endParaRPr lang="en-US" sz="1600" dirty="0">
              <a:solidFill>
                <a:schemeClr val="tx1">
                  <a:tint val="75000"/>
                </a:schemeClr>
              </a:solidFill>
              <a:latin typeface="+mj-lt"/>
              <a:cs typeface="+mn-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p:cNvSpPr>
          <p:nvPr>
            <p:ph type="title"/>
          </p:nvPr>
        </p:nvSpPr>
        <p:spPr>
          <a:xfrm>
            <a:off x="304800" y="274638"/>
            <a:ext cx="8610600" cy="1143000"/>
          </a:xfrm>
        </p:spPr>
        <p:txBody>
          <a:bodyPr/>
          <a:lstStyle/>
          <a:p>
            <a:pPr algn="ctr" eaLnBrk="1" hangingPunct="1"/>
            <a:r>
              <a:rPr lang="en-US" sz="3600" dirty="0" smtClean="0"/>
              <a:t>6</a:t>
            </a:r>
            <a:r>
              <a:rPr lang="en-US" sz="3600" baseline="30000" dirty="0" smtClean="0"/>
              <a:t>th</a:t>
            </a:r>
            <a:r>
              <a:rPr lang="en-US" sz="3600" dirty="0" smtClean="0"/>
              <a:t> Grade Part-to-Whole to Part-to-Part</a:t>
            </a:r>
          </a:p>
        </p:txBody>
      </p:sp>
      <p:sp>
        <p:nvSpPr>
          <p:cNvPr id="98307" name="Text Box 5"/>
          <p:cNvSpPr txBox="1">
            <a:spLocks noChangeArrowheads="1"/>
          </p:cNvSpPr>
          <p:nvPr/>
        </p:nvSpPr>
        <p:spPr bwMode="auto">
          <a:xfrm>
            <a:off x="228600" y="6019800"/>
            <a:ext cx="8153400" cy="892552"/>
          </a:xfrm>
          <a:prstGeom prst="rect">
            <a:avLst/>
          </a:prstGeom>
          <a:noFill/>
          <a:ln w="9525">
            <a:noFill/>
            <a:miter lim="800000"/>
            <a:headEnd/>
            <a:tailEnd/>
          </a:ln>
        </p:spPr>
        <p:txBody>
          <a:bodyPr wrap="square">
            <a:spAutoFit/>
          </a:bodyPr>
          <a:lstStyle/>
          <a:p>
            <a:r>
              <a:rPr lang="en-US" sz="1200" dirty="0" smtClean="0"/>
              <a:t>Noyce Foundation and Inside Mathematics: </a:t>
            </a:r>
            <a:r>
              <a:rPr lang="en-US" sz="1200" u="sng" dirty="0" smtClean="0">
                <a:hlinkClick r:id="rId3"/>
              </a:rPr>
              <a:t>http://www.insidemathematics.org/index.php/classroom-video-visits/public-lessons-proportions-a-ratios</a:t>
            </a:r>
            <a:r>
              <a:rPr lang="en-US" sz="1200" dirty="0" smtClean="0"/>
              <a:t> </a:t>
            </a:r>
          </a:p>
          <a:p>
            <a:r>
              <a:rPr lang="en-US" sz="1400" dirty="0" smtClean="0"/>
              <a:t> </a:t>
            </a:r>
          </a:p>
          <a:p>
            <a:endParaRPr lang="en-US" sz="1400" dirty="0">
              <a:latin typeface="Calibri" pitchFamily="34" charset="0"/>
            </a:endParaRPr>
          </a:p>
        </p:txBody>
      </p:sp>
      <p:sp>
        <p:nvSpPr>
          <p:cNvPr id="5" name="Slide Number Placeholder 4"/>
          <p:cNvSpPr txBox="1">
            <a:spLocks noGrp="1"/>
          </p:cNvSpPr>
          <p:nvPr/>
        </p:nvSpPr>
        <p:spPr>
          <a:xfrm>
            <a:off x="8486775" y="5257800"/>
            <a:ext cx="533400" cy="457200"/>
          </a:xfrm>
          <a:prstGeom prst="rect">
            <a:avLst/>
          </a:prstGeom>
          <a:noFill/>
        </p:spPr>
        <p:txBody>
          <a:bodyPr anchor="ctr"/>
          <a:lstStyle/>
          <a:p>
            <a:pPr algn="ctr" fontAlgn="auto">
              <a:spcBef>
                <a:spcPts val="0"/>
              </a:spcBef>
              <a:spcAft>
                <a:spcPts val="0"/>
              </a:spcAft>
              <a:defRPr/>
            </a:pPr>
            <a:fld id="{C1DB3970-3DF1-41AE-8157-AFAC7D15F7F7}" type="slidenum">
              <a:rPr lang="en-US" sz="1600">
                <a:solidFill>
                  <a:schemeClr val="tx1">
                    <a:tint val="75000"/>
                  </a:schemeClr>
                </a:solidFill>
                <a:latin typeface="+mj-lt"/>
                <a:cs typeface="+mn-cs"/>
              </a:rPr>
              <a:pPr algn="ctr" fontAlgn="auto">
                <a:spcBef>
                  <a:spcPts val="0"/>
                </a:spcBef>
                <a:spcAft>
                  <a:spcPts val="0"/>
                </a:spcAft>
                <a:defRPr/>
              </a:pPr>
              <a:t>50</a:t>
            </a:fld>
            <a:endParaRPr lang="en-US" sz="1600" dirty="0">
              <a:solidFill>
                <a:schemeClr val="tx1">
                  <a:tint val="75000"/>
                </a:schemeClr>
              </a:solidFill>
              <a:latin typeface="+mj-lt"/>
              <a:cs typeface="+mn-cs"/>
            </a:endParaRPr>
          </a:p>
        </p:txBody>
      </p:sp>
      <p:pic>
        <p:nvPicPr>
          <p:cNvPr id="1026" name="Picture 2" descr="Candies&#10;This problem gives you the chance to work with fractions and ratios.&#10;1. This is Amy's box of candies.  She has already eaten 6 of them.  3 by 3 grid.  3 circles in 3 of the 9 squares.&#10;What fraction of the candies has Amy eaten?&#10;2. Valerie shares some of the 12 candies from this box.  She gives Cindy 1 candy for every 3 candies she eats herself.  How many candies dies she give to Cindy?  Show how you figured this out.  3 by 4 grid with circles in each of the 12 squar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1143000"/>
            <a:ext cx="7315200" cy="4343400"/>
          </a:xfrm>
          <a:prstGeom prst="rect">
            <a:avLst/>
          </a:prstGeom>
          <a:noFill/>
          <a:ln w="9525">
            <a:noFill/>
            <a:miter lim="800000"/>
            <a:headEnd/>
            <a:tailEnd/>
          </a:ln>
        </p:spPr>
      </p:pic>
      <p:sp>
        <p:nvSpPr>
          <p:cNvPr id="11" name="Rectangle 33"/>
          <p:cNvSpPr>
            <a:spLocks noChangeArrowheads="1"/>
          </p:cNvSpPr>
          <p:nvPr/>
        </p:nvSpPr>
        <p:spPr bwMode="auto">
          <a:xfrm>
            <a:off x="304800" y="5715000"/>
            <a:ext cx="7439100" cy="338554"/>
          </a:xfrm>
          <a:prstGeom prst="rect">
            <a:avLst/>
          </a:prstGeom>
          <a:noFill/>
          <a:ln w="9525">
            <a:noFill/>
            <a:miter lim="800000"/>
            <a:headEnd/>
            <a:tailEnd/>
          </a:ln>
        </p:spPr>
        <p:txBody>
          <a:bodyPr wrap="square">
            <a:spAutoFit/>
          </a:bodyPr>
          <a:lstStyle/>
          <a:p>
            <a:r>
              <a:rPr lang="en-US" sz="1600" dirty="0" smtClean="0">
                <a:latin typeface="Calibri" pitchFamily="34" charset="0"/>
              </a:rPr>
              <a:t>6.RP.1, </a:t>
            </a:r>
            <a:r>
              <a:rPr lang="en-US" sz="1600" dirty="0">
                <a:latin typeface="Calibri" pitchFamily="34" charset="0"/>
              </a:rPr>
              <a:t>page </a:t>
            </a:r>
            <a:r>
              <a:rPr lang="en-US" sz="1600" dirty="0" smtClean="0">
                <a:latin typeface="Calibri" pitchFamily="34" charset="0"/>
              </a:rPr>
              <a:t>55 </a:t>
            </a:r>
            <a:r>
              <a:rPr lang="en-US" sz="1600" dirty="0">
                <a:latin typeface="Calibri" pitchFamily="34" charset="0"/>
              </a:rPr>
              <a:t>Massachusetts Curriculum Framework for Mathematics, March 2011</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p:cNvSpPr>
          <p:nvPr>
            <p:ph type="title"/>
          </p:nvPr>
        </p:nvSpPr>
        <p:spPr>
          <a:xfrm>
            <a:off x="228600" y="274638"/>
            <a:ext cx="8763000" cy="868362"/>
          </a:xfrm>
        </p:spPr>
        <p:txBody>
          <a:bodyPr/>
          <a:lstStyle/>
          <a:p>
            <a:pPr algn="ctr" eaLnBrk="1" hangingPunct="1"/>
            <a:r>
              <a:rPr lang="en-US" sz="3600" dirty="0" smtClean="0"/>
              <a:t>6</a:t>
            </a:r>
            <a:r>
              <a:rPr lang="en-US" sz="3600" baseline="30000" dirty="0" smtClean="0"/>
              <a:t>th</a:t>
            </a:r>
            <a:r>
              <a:rPr lang="en-US" sz="3600" dirty="0" smtClean="0"/>
              <a:t> Grade: Equivalent Ratios vs. Fractions</a:t>
            </a:r>
          </a:p>
        </p:txBody>
      </p:sp>
      <p:sp>
        <p:nvSpPr>
          <p:cNvPr id="100367" name="Text Box 21"/>
          <p:cNvSpPr txBox="1">
            <a:spLocks noChangeArrowheads="1"/>
          </p:cNvSpPr>
          <p:nvPr/>
        </p:nvSpPr>
        <p:spPr bwMode="auto">
          <a:xfrm>
            <a:off x="533400" y="5410200"/>
            <a:ext cx="7086600" cy="523220"/>
          </a:xfrm>
          <a:prstGeom prst="rect">
            <a:avLst/>
          </a:prstGeom>
          <a:noFill/>
          <a:ln w="9525">
            <a:noFill/>
            <a:miter lim="800000"/>
            <a:headEnd/>
            <a:tailEnd/>
          </a:ln>
        </p:spPr>
        <p:txBody>
          <a:bodyPr wrap="square">
            <a:spAutoFit/>
          </a:bodyPr>
          <a:lstStyle/>
          <a:p>
            <a:pPr algn="ctr"/>
            <a:r>
              <a:rPr lang="en-US" sz="1400" dirty="0">
                <a:latin typeface="Calibri" pitchFamily="34" charset="0"/>
              </a:rPr>
              <a:t>6-7, Ratios and Proportional Relationships </a:t>
            </a:r>
            <a:r>
              <a:rPr lang="en-US" sz="1400" dirty="0">
                <a:latin typeface="Calibri" pitchFamily="34" charset="0"/>
                <a:hlinkClick r:id="rId3" tooltip="http://ime.math.arizona.edu/progressions/"/>
              </a:rPr>
              <a:t>http://ime.math.arizona.edu/progressions</a:t>
            </a:r>
            <a:r>
              <a:rPr lang="en-US" sz="1400" dirty="0">
                <a:latin typeface="Calibri" pitchFamily="34" charset="0"/>
              </a:rPr>
              <a:t> </a:t>
            </a:r>
          </a:p>
          <a:p>
            <a:pPr algn="ctr"/>
            <a:r>
              <a:rPr lang="en-US" sz="1400" dirty="0">
                <a:latin typeface="Calibri" pitchFamily="34" charset="0"/>
              </a:rPr>
              <a:t>Project Director: Bill McCallum</a:t>
            </a:r>
          </a:p>
        </p:txBody>
      </p:sp>
      <p:sp>
        <p:nvSpPr>
          <p:cNvPr id="6" name="Slide Number Placeholder 4"/>
          <p:cNvSpPr txBox="1">
            <a:spLocks noGrp="1"/>
          </p:cNvSpPr>
          <p:nvPr/>
        </p:nvSpPr>
        <p:spPr>
          <a:xfrm>
            <a:off x="8486775" y="5257800"/>
            <a:ext cx="533400" cy="457200"/>
          </a:xfrm>
          <a:prstGeom prst="rect">
            <a:avLst/>
          </a:prstGeom>
          <a:noFill/>
        </p:spPr>
        <p:txBody>
          <a:bodyPr anchor="ctr"/>
          <a:lstStyle/>
          <a:p>
            <a:pPr algn="ctr" fontAlgn="auto">
              <a:spcBef>
                <a:spcPts val="0"/>
              </a:spcBef>
              <a:spcAft>
                <a:spcPts val="0"/>
              </a:spcAft>
              <a:defRPr/>
            </a:pPr>
            <a:fld id="{28F8CCFA-2212-4C93-9C26-8F4D2F369B57}" type="slidenum">
              <a:rPr lang="en-US" sz="1600">
                <a:solidFill>
                  <a:schemeClr val="tx1">
                    <a:tint val="75000"/>
                  </a:schemeClr>
                </a:solidFill>
                <a:latin typeface="+mj-lt"/>
                <a:cs typeface="+mn-cs"/>
              </a:rPr>
              <a:pPr algn="ctr" fontAlgn="auto">
                <a:spcBef>
                  <a:spcPts val="0"/>
                </a:spcBef>
                <a:spcAft>
                  <a:spcPts val="0"/>
                </a:spcAft>
                <a:defRPr/>
              </a:pPr>
              <a:t>51</a:t>
            </a:fld>
            <a:endParaRPr lang="en-US" sz="1600" dirty="0">
              <a:solidFill>
                <a:schemeClr val="tx1">
                  <a:tint val="75000"/>
                </a:schemeClr>
              </a:solidFill>
              <a:latin typeface="+mj-lt"/>
              <a:cs typeface="+mn-cs"/>
            </a:endParaRPr>
          </a:p>
        </p:txBody>
      </p:sp>
      <p:sp>
        <p:nvSpPr>
          <p:cNvPr id="7" name="Rectangle 33"/>
          <p:cNvSpPr>
            <a:spLocks noChangeArrowheads="1"/>
          </p:cNvSpPr>
          <p:nvPr/>
        </p:nvSpPr>
        <p:spPr bwMode="auto">
          <a:xfrm>
            <a:off x="228600" y="4953000"/>
            <a:ext cx="7439100" cy="338554"/>
          </a:xfrm>
          <a:prstGeom prst="rect">
            <a:avLst/>
          </a:prstGeom>
          <a:noFill/>
          <a:ln w="9525">
            <a:noFill/>
            <a:miter lim="800000"/>
            <a:headEnd/>
            <a:tailEnd/>
          </a:ln>
        </p:spPr>
        <p:txBody>
          <a:bodyPr wrap="square">
            <a:spAutoFit/>
          </a:bodyPr>
          <a:lstStyle/>
          <a:p>
            <a:r>
              <a:rPr lang="en-US" sz="1600" dirty="0" smtClean="0">
                <a:latin typeface="Calibri" pitchFamily="34" charset="0"/>
              </a:rPr>
              <a:t>6.RP.1, </a:t>
            </a:r>
            <a:r>
              <a:rPr lang="en-US" sz="1600" dirty="0">
                <a:latin typeface="Calibri" pitchFamily="34" charset="0"/>
              </a:rPr>
              <a:t>page </a:t>
            </a:r>
            <a:r>
              <a:rPr lang="en-US" sz="1600" dirty="0" smtClean="0">
                <a:latin typeface="Calibri" pitchFamily="34" charset="0"/>
              </a:rPr>
              <a:t>55 </a:t>
            </a:r>
            <a:r>
              <a:rPr lang="en-US" sz="1600" dirty="0">
                <a:latin typeface="Calibri" pitchFamily="34" charset="0"/>
              </a:rPr>
              <a:t>Massachusetts Curriculum Framework for Mathematics, March 2011</a:t>
            </a:r>
          </a:p>
        </p:txBody>
      </p:sp>
      <p:pic>
        <p:nvPicPr>
          <p:cNvPr id="11" name="Picture 10" descr="Equivalent ratios&#10;cups blue 2, 4, 6&#10;total cups 3, 6, 9&#10;more parts, same size parts&#10;more total paint, more blue pigment&#10;Equivalent Fractions&#10;2/3=4/6=6/9&#10;more parts, smaller parts&#10;same whole amount same portion"/>
          <p:cNvPicPr/>
          <p:nvPr/>
        </p:nvPicPr>
        <p:blipFill>
          <a:blip r:embed="rId4" cstate="email">
            <a:extLst>
              <a:ext uri="{28A0092B-C50C-407E-A947-70E740481C1C}">
                <a14:useLocalDpi xmlns:a14="http://schemas.microsoft.com/office/drawing/2010/main"/>
              </a:ext>
            </a:extLst>
          </a:blip>
          <a:srcRect/>
          <a:stretch>
            <a:fillRect/>
          </a:stretch>
        </p:blipFill>
        <p:spPr bwMode="auto">
          <a:xfrm>
            <a:off x="2095500" y="1197244"/>
            <a:ext cx="4953000" cy="29937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p:cNvSpPr>
          <p:nvPr>
            <p:ph type="title"/>
          </p:nvPr>
        </p:nvSpPr>
        <p:spPr>
          <a:xfrm>
            <a:off x="609600" y="304800"/>
            <a:ext cx="7924800" cy="1905000"/>
          </a:xfrm>
        </p:spPr>
        <p:txBody>
          <a:bodyPr/>
          <a:lstStyle/>
          <a:p>
            <a:pPr algn="ctr" eaLnBrk="1" hangingPunct="1"/>
            <a:r>
              <a:rPr lang="en-US" dirty="0" smtClean="0"/>
              <a:t>6</a:t>
            </a:r>
            <a:r>
              <a:rPr lang="en-US" baseline="30000" dirty="0" smtClean="0"/>
              <a:t>th</a:t>
            </a:r>
            <a:r>
              <a:rPr lang="en-US" dirty="0" smtClean="0"/>
              <a:t> Grade: Tape Diagrams</a:t>
            </a:r>
            <a:br>
              <a:rPr lang="en-US" dirty="0" smtClean="0"/>
            </a:br>
            <a:r>
              <a:rPr lang="en-US" b="1" dirty="0" smtClean="0">
                <a:solidFill>
                  <a:schemeClr val="accent3">
                    <a:lumMod val="60000"/>
                    <a:lumOff val="40000"/>
                  </a:schemeClr>
                </a:solidFill>
              </a:rPr>
              <a:t>Apple</a:t>
            </a:r>
            <a:r>
              <a:rPr lang="en-US" b="1" dirty="0" smtClean="0"/>
              <a:t>-</a:t>
            </a:r>
            <a:r>
              <a:rPr lang="en-US" b="1" dirty="0" smtClean="0">
                <a:solidFill>
                  <a:schemeClr val="accent6"/>
                </a:solidFill>
              </a:rPr>
              <a:t>Grape</a:t>
            </a:r>
            <a:r>
              <a:rPr lang="en-US" dirty="0" smtClean="0"/>
              <a:t> Juice</a:t>
            </a:r>
          </a:p>
        </p:txBody>
      </p:sp>
      <p:sp>
        <p:nvSpPr>
          <p:cNvPr id="102415" name="Text Box 21"/>
          <p:cNvSpPr txBox="1">
            <a:spLocks noChangeArrowheads="1"/>
          </p:cNvSpPr>
          <p:nvPr/>
        </p:nvSpPr>
        <p:spPr bwMode="auto">
          <a:xfrm>
            <a:off x="228600" y="5791200"/>
            <a:ext cx="7162800" cy="523220"/>
          </a:xfrm>
          <a:prstGeom prst="rect">
            <a:avLst/>
          </a:prstGeom>
          <a:noFill/>
          <a:ln w="9525">
            <a:noFill/>
            <a:miter lim="800000"/>
            <a:headEnd/>
            <a:tailEnd/>
          </a:ln>
        </p:spPr>
        <p:txBody>
          <a:bodyPr wrap="square">
            <a:spAutoFit/>
          </a:bodyPr>
          <a:lstStyle/>
          <a:p>
            <a:pPr algn="ctr"/>
            <a:r>
              <a:rPr lang="en-US" sz="1400" dirty="0">
                <a:latin typeface="Calibri" pitchFamily="34" charset="0"/>
              </a:rPr>
              <a:t>6-7, Ratios and Proportional Relationships </a:t>
            </a:r>
            <a:r>
              <a:rPr lang="en-US" sz="1400" dirty="0">
                <a:latin typeface="Calibri" pitchFamily="34" charset="0"/>
                <a:hlinkClick r:id="rId3" tooltip="http://ime.math.arizona.edu/progressions/"/>
              </a:rPr>
              <a:t>http://ime.math.arizona.edu/progressions</a:t>
            </a:r>
            <a:r>
              <a:rPr lang="en-US" sz="1400" dirty="0">
                <a:latin typeface="Calibri" pitchFamily="34" charset="0"/>
              </a:rPr>
              <a:t> </a:t>
            </a:r>
          </a:p>
          <a:p>
            <a:pPr algn="ctr"/>
            <a:r>
              <a:rPr lang="en-US" sz="1400" dirty="0">
                <a:latin typeface="Calibri" pitchFamily="34" charset="0"/>
              </a:rPr>
              <a:t>Project Director: Bill McCallum</a:t>
            </a:r>
          </a:p>
        </p:txBody>
      </p:sp>
      <p:sp>
        <p:nvSpPr>
          <p:cNvPr id="7" name="Rectangle 33"/>
          <p:cNvSpPr>
            <a:spLocks noChangeArrowheads="1"/>
          </p:cNvSpPr>
          <p:nvPr/>
        </p:nvSpPr>
        <p:spPr bwMode="auto">
          <a:xfrm>
            <a:off x="304800" y="4800600"/>
            <a:ext cx="7439100" cy="338554"/>
          </a:xfrm>
          <a:prstGeom prst="rect">
            <a:avLst/>
          </a:prstGeom>
          <a:noFill/>
          <a:ln w="9525">
            <a:noFill/>
            <a:miter lim="800000"/>
            <a:headEnd/>
            <a:tailEnd/>
          </a:ln>
        </p:spPr>
        <p:txBody>
          <a:bodyPr wrap="square">
            <a:spAutoFit/>
          </a:bodyPr>
          <a:lstStyle/>
          <a:p>
            <a:r>
              <a:rPr lang="en-US" sz="1600" dirty="0" smtClean="0">
                <a:latin typeface="Calibri" pitchFamily="34" charset="0"/>
              </a:rPr>
              <a:t>6.RP.1, </a:t>
            </a:r>
            <a:r>
              <a:rPr lang="en-US" sz="1600" dirty="0">
                <a:latin typeface="Calibri" pitchFamily="34" charset="0"/>
              </a:rPr>
              <a:t>page </a:t>
            </a:r>
            <a:r>
              <a:rPr lang="en-US" sz="1600" dirty="0" smtClean="0">
                <a:latin typeface="Calibri" pitchFamily="34" charset="0"/>
              </a:rPr>
              <a:t>55 </a:t>
            </a:r>
            <a:r>
              <a:rPr lang="en-US" sz="1600" dirty="0">
                <a:latin typeface="Calibri" pitchFamily="34" charset="0"/>
              </a:rPr>
              <a:t>Massachusetts Curriculum Framework for Mathematics, March 2011</a:t>
            </a:r>
          </a:p>
        </p:txBody>
      </p:sp>
      <p:pic>
        <p:nvPicPr>
          <p:cNvPr id="11" name="Picture 10" descr="Representing ratios with tape diagrams&#10;apple juice represented by three yellow rectangles&#10;grape juice represented by two purple rectangles&#10;&#10;"/>
          <p:cNvPicPr/>
          <p:nvPr/>
        </p:nvPicPr>
        <p:blipFill>
          <a:blip r:embed="rId4" cstate="email">
            <a:extLst>
              <a:ext uri="{28A0092B-C50C-407E-A947-70E740481C1C}">
                <a14:useLocalDpi xmlns:a14="http://schemas.microsoft.com/office/drawing/2010/main"/>
              </a:ext>
            </a:extLst>
          </a:blip>
          <a:srcRect/>
          <a:stretch>
            <a:fillRect/>
          </a:stretch>
        </p:blipFill>
        <p:spPr bwMode="auto">
          <a:xfrm>
            <a:off x="990600" y="2438400"/>
            <a:ext cx="63246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p:nvPr>
        </p:nvSpPr>
        <p:spPr/>
        <p:txBody>
          <a:bodyPr rtlCol="0">
            <a:normAutofit fontScale="90000"/>
          </a:bodyPr>
          <a:lstStyle/>
          <a:p>
            <a:pPr algn="ctr" eaLnBrk="1" fontAlgn="auto" hangingPunct="1">
              <a:spcAft>
                <a:spcPts val="0"/>
              </a:spcAft>
              <a:defRPr/>
            </a:pPr>
            <a:r>
              <a:rPr lang="en-US" sz="3600" dirty="0" smtClean="0"/>
              <a:t>6</a:t>
            </a:r>
            <a:r>
              <a:rPr lang="en-US" sz="3600" baseline="30000" dirty="0" smtClean="0"/>
              <a:t>th</a:t>
            </a:r>
            <a:r>
              <a:rPr lang="en-US" sz="3600" dirty="0" smtClean="0"/>
              <a:t> Grade: </a:t>
            </a:r>
            <a:r>
              <a:rPr lang="en-US" sz="4000" dirty="0" smtClean="0"/>
              <a:t>Visual Representation of Proportional Relationship</a:t>
            </a:r>
          </a:p>
        </p:txBody>
      </p:sp>
      <p:sp>
        <p:nvSpPr>
          <p:cNvPr id="104463" name="Text Box 21"/>
          <p:cNvSpPr txBox="1">
            <a:spLocks noChangeArrowheads="1"/>
          </p:cNvSpPr>
          <p:nvPr/>
        </p:nvSpPr>
        <p:spPr bwMode="auto">
          <a:xfrm>
            <a:off x="0" y="6019800"/>
            <a:ext cx="6858000" cy="523220"/>
          </a:xfrm>
          <a:prstGeom prst="rect">
            <a:avLst/>
          </a:prstGeom>
          <a:noFill/>
          <a:ln w="9525">
            <a:noFill/>
            <a:miter lim="800000"/>
            <a:headEnd/>
            <a:tailEnd/>
          </a:ln>
        </p:spPr>
        <p:txBody>
          <a:bodyPr wrap="square">
            <a:spAutoFit/>
          </a:bodyPr>
          <a:lstStyle/>
          <a:p>
            <a:pPr algn="ctr"/>
            <a:r>
              <a:rPr lang="en-US" sz="1400" dirty="0">
                <a:latin typeface="Calibri" pitchFamily="34" charset="0"/>
              </a:rPr>
              <a:t>6-7, Ratios and Proportional Relationships </a:t>
            </a:r>
            <a:r>
              <a:rPr lang="en-US" sz="1400" dirty="0">
                <a:latin typeface="Calibri" pitchFamily="34" charset="0"/>
                <a:hlinkClick r:id="rId3" tooltip="http://ime.math.arizona.edu/progressions/"/>
              </a:rPr>
              <a:t>http://ime.math.arizona.edu/progressions</a:t>
            </a:r>
            <a:r>
              <a:rPr lang="en-US" sz="1400" dirty="0">
                <a:latin typeface="Calibri" pitchFamily="34" charset="0"/>
              </a:rPr>
              <a:t> </a:t>
            </a:r>
          </a:p>
          <a:p>
            <a:pPr algn="ctr"/>
            <a:r>
              <a:rPr lang="en-US" sz="1400" dirty="0">
                <a:latin typeface="Calibri" pitchFamily="34" charset="0"/>
              </a:rPr>
              <a:t>Project Director: Bill McCallum</a:t>
            </a:r>
          </a:p>
        </p:txBody>
      </p:sp>
      <p:sp>
        <p:nvSpPr>
          <p:cNvPr id="6" name="Rectangle 33"/>
          <p:cNvSpPr>
            <a:spLocks noChangeArrowheads="1"/>
          </p:cNvSpPr>
          <p:nvPr/>
        </p:nvSpPr>
        <p:spPr bwMode="auto">
          <a:xfrm>
            <a:off x="228600" y="5715000"/>
            <a:ext cx="8153400" cy="338554"/>
          </a:xfrm>
          <a:prstGeom prst="rect">
            <a:avLst/>
          </a:prstGeom>
          <a:noFill/>
          <a:ln w="9525">
            <a:noFill/>
            <a:miter lim="800000"/>
            <a:headEnd/>
            <a:tailEnd/>
          </a:ln>
        </p:spPr>
        <p:txBody>
          <a:bodyPr wrap="square">
            <a:spAutoFit/>
          </a:bodyPr>
          <a:lstStyle/>
          <a:p>
            <a:r>
              <a:rPr lang="en-US" sz="1600" dirty="0" smtClean="0">
                <a:latin typeface="Calibri" pitchFamily="34" charset="0"/>
              </a:rPr>
              <a:t>6.EE.9, </a:t>
            </a:r>
            <a:r>
              <a:rPr lang="en-US" sz="1600" dirty="0">
                <a:latin typeface="Calibri" pitchFamily="34" charset="0"/>
              </a:rPr>
              <a:t>page </a:t>
            </a:r>
            <a:r>
              <a:rPr lang="en-US" sz="1600" dirty="0" smtClean="0">
                <a:latin typeface="Calibri" pitchFamily="34" charset="0"/>
              </a:rPr>
              <a:t>57, MP 4 p. 16 </a:t>
            </a:r>
            <a:r>
              <a:rPr lang="en-US" sz="1600" dirty="0">
                <a:latin typeface="Calibri" pitchFamily="34" charset="0"/>
              </a:rPr>
              <a:t>Massachusetts Curriculum Framework for Mathematics, March 2011</a:t>
            </a:r>
          </a:p>
        </p:txBody>
      </p:sp>
      <p:pic>
        <p:nvPicPr>
          <p:cNvPr id="10" name="Picture 9" descr="cups grape 5, 10, 15, 20, 25 &#10;plus 5 intervals&#10;cups peach 2, 4, 6, 8, 10&#10;plus 2 intervals&#10;graph cups peach to cups grape over 5 and up 2"/>
          <p:cNvPicPr/>
          <p:nvPr/>
        </p:nvPicPr>
        <p:blipFill>
          <a:blip r:embed="rId4" cstate="email">
            <a:extLst>
              <a:ext uri="{28A0092B-C50C-407E-A947-70E740481C1C}">
                <a14:useLocalDpi xmlns:a14="http://schemas.microsoft.com/office/drawing/2010/main"/>
              </a:ext>
            </a:extLst>
          </a:blip>
          <a:srcRect/>
          <a:stretch>
            <a:fillRect/>
          </a:stretch>
        </p:blipFill>
        <p:spPr bwMode="auto">
          <a:xfrm>
            <a:off x="2247900" y="1447800"/>
            <a:ext cx="4648200" cy="40837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title"/>
          </p:nvPr>
        </p:nvSpPr>
        <p:spPr>
          <a:xfrm>
            <a:off x="304800" y="228600"/>
            <a:ext cx="8534400" cy="468313"/>
          </a:xfrm>
        </p:spPr>
        <p:txBody>
          <a:bodyPr rtlCol="0">
            <a:noAutofit/>
          </a:bodyPr>
          <a:lstStyle/>
          <a:p>
            <a:pPr algn="ctr" eaLnBrk="1" fontAlgn="auto" hangingPunct="1">
              <a:spcAft>
                <a:spcPts val="0"/>
              </a:spcAft>
              <a:defRPr/>
            </a:pPr>
            <a:r>
              <a:rPr lang="en-US" sz="2800" dirty="0" smtClean="0">
                <a:solidFill>
                  <a:schemeClr val="accent2"/>
                </a:solidFill>
              </a:rPr>
              <a:t>6</a:t>
            </a:r>
            <a:r>
              <a:rPr lang="en-US" sz="2800" baseline="30000" dirty="0" smtClean="0">
                <a:solidFill>
                  <a:schemeClr val="accent2"/>
                </a:solidFill>
              </a:rPr>
              <a:t>th</a:t>
            </a:r>
            <a:r>
              <a:rPr lang="en-US" sz="2800" dirty="0" smtClean="0">
                <a:solidFill>
                  <a:schemeClr val="accent2"/>
                </a:solidFill>
              </a:rPr>
              <a:t> Grade and Beyond: Multiple Representations </a:t>
            </a:r>
          </a:p>
        </p:txBody>
      </p:sp>
      <p:sp>
        <p:nvSpPr>
          <p:cNvPr id="112655" name="Text Box 21"/>
          <p:cNvSpPr txBox="1">
            <a:spLocks noChangeArrowheads="1"/>
          </p:cNvSpPr>
          <p:nvPr/>
        </p:nvSpPr>
        <p:spPr bwMode="auto">
          <a:xfrm>
            <a:off x="0" y="6096000"/>
            <a:ext cx="7924800" cy="523220"/>
          </a:xfrm>
          <a:prstGeom prst="rect">
            <a:avLst/>
          </a:prstGeom>
          <a:noFill/>
          <a:ln w="9525">
            <a:noFill/>
            <a:miter lim="800000"/>
            <a:headEnd/>
            <a:tailEnd/>
          </a:ln>
        </p:spPr>
        <p:txBody>
          <a:bodyPr>
            <a:spAutoFit/>
          </a:bodyPr>
          <a:lstStyle/>
          <a:p>
            <a:r>
              <a:rPr lang="en-US" sz="1400" dirty="0" smtClean="0">
                <a:latin typeface="Calibri" pitchFamily="34" charset="0"/>
              </a:rPr>
              <a:t>PD </a:t>
            </a:r>
            <a:r>
              <a:rPr lang="en-US" sz="1400" dirty="0">
                <a:latin typeface="Calibri" pitchFamily="34" charset="0"/>
              </a:rPr>
              <a:t>Offering: Increasing Accessibility to Algebra and Geometry for ALL Students </a:t>
            </a:r>
            <a:r>
              <a:rPr lang="en-US" sz="1400" dirty="0" smtClean="0">
                <a:latin typeface="Calibri" pitchFamily="34" charset="0"/>
                <a:hlinkClick r:id="rId3"/>
              </a:rPr>
              <a:t>http://www.doe.mass.edu/apa/sss/support/development.html?section=MATH</a:t>
            </a:r>
            <a:r>
              <a:rPr lang="en-US" sz="1400" dirty="0" smtClean="0">
                <a:latin typeface="Calibri" pitchFamily="34" charset="0"/>
              </a:rPr>
              <a:t> </a:t>
            </a:r>
            <a:endParaRPr lang="en-US" sz="1400" dirty="0">
              <a:latin typeface="Calibri" pitchFamily="34" charset="0"/>
            </a:endParaRPr>
          </a:p>
        </p:txBody>
      </p:sp>
      <p:sp>
        <p:nvSpPr>
          <p:cNvPr id="6" name="Slide Number Placeholder 4"/>
          <p:cNvSpPr txBox="1">
            <a:spLocks noGrp="1"/>
          </p:cNvSpPr>
          <p:nvPr/>
        </p:nvSpPr>
        <p:spPr>
          <a:xfrm>
            <a:off x="8486775" y="5257800"/>
            <a:ext cx="533400" cy="457200"/>
          </a:xfrm>
          <a:prstGeom prst="rect">
            <a:avLst/>
          </a:prstGeom>
          <a:noFill/>
        </p:spPr>
        <p:txBody>
          <a:bodyPr anchor="ctr"/>
          <a:lstStyle/>
          <a:p>
            <a:pPr algn="ctr" fontAlgn="auto">
              <a:spcBef>
                <a:spcPts val="0"/>
              </a:spcBef>
              <a:spcAft>
                <a:spcPts val="0"/>
              </a:spcAft>
              <a:defRPr/>
            </a:pPr>
            <a:fld id="{BC6ECD51-1B9C-4A0C-AD5B-18DC1985A891}" type="slidenum">
              <a:rPr lang="en-US" sz="1600">
                <a:solidFill>
                  <a:schemeClr val="tx1">
                    <a:tint val="75000"/>
                  </a:schemeClr>
                </a:solidFill>
                <a:latin typeface="+mj-lt"/>
                <a:cs typeface="+mn-cs"/>
              </a:rPr>
              <a:pPr algn="ctr" fontAlgn="auto">
                <a:spcBef>
                  <a:spcPts val="0"/>
                </a:spcBef>
                <a:spcAft>
                  <a:spcPts val="0"/>
                </a:spcAft>
                <a:defRPr/>
              </a:pPr>
              <a:t>54</a:t>
            </a:fld>
            <a:endParaRPr lang="en-US" sz="1600" dirty="0">
              <a:solidFill>
                <a:schemeClr val="tx1">
                  <a:tint val="75000"/>
                </a:schemeClr>
              </a:solidFill>
              <a:latin typeface="+mj-lt"/>
              <a:cs typeface="+mn-cs"/>
            </a:endParaRPr>
          </a:p>
        </p:txBody>
      </p:sp>
      <p:pic>
        <p:nvPicPr>
          <p:cNvPr id="7" name="Picture 3" descr="Verbal Description&#10;Ms. Simpson's students are planning a class party.  They do not know how many students are planning on attending.  Sophie suggested a party at Water World.&#10;Table of Values&#10;x Number of people: 0, 1, 2, 3, 4, 10, 100, x&#10;y Cost: 100 + 5 (0) = 100, 100 + 5 (1) = 105, 100 + 5 (2) = 110, 100 + 5 (3) = 115, 100 + 5 (4)= 120, 100 + 5 (10) = 150, 100 + 5 (100) = 600,&#10;100 + 5 x&#10;Graph&#10;Equation&#10;x = number of people&#10;y= cost&#10;y+ 100 + 5x&#10;&#10;5 highlighed in orange in each representation&#10;100 highlighten in yellow in each representation.  &#10;"/>
          <p:cNvPicPr>
            <a:picLocks noChangeAspect="1" noChangeArrowheads="1"/>
          </p:cNvPicPr>
          <p:nvPr/>
        </p:nvPicPr>
        <p:blipFill>
          <a:blip r:embed="rId4" cstate="print">
            <a:lum contrast="20000"/>
          </a:blip>
          <a:srcRect/>
          <a:stretch>
            <a:fillRect/>
          </a:stretch>
        </p:blipFill>
        <p:spPr bwMode="auto">
          <a:xfrm>
            <a:off x="1520513" y="762000"/>
            <a:ext cx="5870887" cy="5345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lstStyle/>
          <a:p>
            <a:r>
              <a:rPr lang="en-US" dirty="0" smtClean="0"/>
              <a:t>6</a:t>
            </a:r>
            <a:r>
              <a:rPr lang="en-US" baseline="30000" dirty="0" smtClean="0"/>
              <a:t>th</a:t>
            </a:r>
            <a:r>
              <a:rPr lang="en-US" dirty="0" smtClean="0"/>
              <a:t> Grade PARCC Prototype Item</a:t>
            </a:r>
            <a:endParaRPr lang="en-US" dirty="0"/>
          </a:p>
        </p:txBody>
      </p:sp>
      <p:sp>
        <p:nvSpPr>
          <p:cNvPr id="5" name="Slide Number Placeholder 4"/>
          <p:cNvSpPr>
            <a:spLocks noGrp="1"/>
          </p:cNvSpPr>
          <p:nvPr>
            <p:ph type="sldNum" sz="quarter" idx="12"/>
          </p:nvPr>
        </p:nvSpPr>
        <p:spPr/>
        <p:txBody>
          <a:bodyPr/>
          <a:lstStyle/>
          <a:p>
            <a:pPr>
              <a:defRPr/>
            </a:pPr>
            <a:fld id="{475AD591-8AF9-46C6-AB9B-972F174C9F82}" type="slidenum">
              <a:rPr lang="en-US" smtClean="0"/>
              <a:pPr>
                <a:defRPr/>
              </a:pPr>
              <a:t>55</a:t>
            </a:fld>
            <a:endParaRPr lang="en-US" dirty="0"/>
          </a:p>
        </p:txBody>
      </p:sp>
      <p:sp>
        <p:nvSpPr>
          <p:cNvPr id="6" name="TextBox 5"/>
          <p:cNvSpPr txBox="1"/>
          <p:nvPr/>
        </p:nvSpPr>
        <p:spPr>
          <a:xfrm>
            <a:off x="0" y="6027003"/>
            <a:ext cx="5486400" cy="584775"/>
          </a:xfrm>
          <a:prstGeom prst="rect">
            <a:avLst/>
          </a:prstGeom>
          <a:noFill/>
        </p:spPr>
        <p:txBody>
          <a:bodyPr wrap="square" rtlCol="0">
            <a:spAutoFit/>
          </a:bodyPr>
          <a:lstStyle/>
          <a:p>
            <a:r>
              <a:rPr lang="en-US" sz="1600" dirty="0" smtClean="0"/>
              <a:t>PARCC Prototype Item </a:t>
            </a:r>
            <a:r>
              <a:rPr lang="en-US" sz="1600" dirty="0" smtClean="0">
                <a:hlinkClick r:id="rId3"/>
              </a:rPr>
              <a:t>http://www.parcconline.org/samples/item-task-prototypes</a:t>
            </a:r>
            <a:r>
              <a:rPr lang="en-US" sz="1600" dirty="0" smtClean="0"/>
              <a:t> </a:t>
            </a:r>
            <a:endParaRPr lang="en-US" sz="1600" dirty="0"/>
          </a:p>
        </p:txBody>
      </p:sp>
      <p:sp>
        <p:nvSpPr>
          <p:cNvPr id="8" name="Rectangle 33"/>
          <p:cNvSpPr>
            <a:spLocks noChangeArrowheads="1"/>
          </p:cNvSpPr>
          <p:nvPr/>
        </p:nvSpPr>
        <p:spPr bwMode="auto">
          <a:xfrm>
            <a:off x="228600" y="5715000"/>
            <a:ext cx="8610600" cy="338554"/>
          </a:xfrm>
          <a:prstGeom prst="rect">
            <a:avLst/>
          </a:prstGeom>
          <a:noFill/>
          <a:ln w="9525">
            <a:noFill/>
            <a:miter lim="800000"/>
            <a:headEnd/>
            <a:tailEnd/>
          </a:ln>
        </p:spPr>
        <p:txBody>
          <a:bodyPr wrap="square">
            <a:spAutoFit/>
          </a:bodyPr>
          <a:lstStyle/>
          <a:p>
            <a:r>
              <a:rPr lang="en-US" sz="1600" dirty="0" smtClean="0">
                <a:latin typeface="Calibri" pitchFamily="34" charset="0"/>
              </a:rPr>
              <a:t>6.RP.3.a </a:t>
            </a:r>
            <a:r>
              <a:rPr lang="en-US" sz="1600" dirty="0">
                <a:latin typeface="Calibri" pitchFamily="34" charset="0"/>
              </a:rPr>
              <a:t>page </a:t>
            </a:r>
            <a:r>
              <a:rPr lang="en-US" sz="1600" dirty="0" smtClean="0">
                <a:latin typeface="Calibri" pitchFamily="34" charset="0"/>
              </a:rPr>
              <a:t>55, MP 4, p. 16 </a:t>
            </a:r>
            <a:r>
              <a:rPr lang="en-US" sz="1600" dirty="0">
                <a:latin typeface="Calibri" pitchFamily="34" charset="0"/>
              </a:rPr>
              <a:t>Massachusetts Curriculum Framework for Mathematics, March 2011</a:t>
            </a:r>
          </a:p>
        </p:txBody>
      </p:sp>
      <p:pic>
        <p:nvPicPr>
          <p:cNvPr id="10" name="Picture 9" descr="cups grape 5, 10, 15, 20, 25 &#10;plus 5 intervals&#10;cups peach 2, 4, 6, 8, 10&#10;plus 2 intervals&#10;graph cups peach to cups grape over 5 and up 2"/>
          <p:cNvPicPr/>
          <p:nvPr/>
        </p:nvPicPr>
        <p:blipFill>
          <a:blip r:embed="rId4" cstate="email">
            <a:extLst>
              <a:ext uri="{28A0092B-C50C-407E-A947-70E740481C1C}">
                <a14:useLocalDpi xmlns:a14="http://schemas.microsoft.com/office/drawing/2010/main"/>
              </a:ext>
            </a:extLst>
          </a:blip>
          <a:srcRect/>
          <a:stretch>
            <a:fillRect/>
          </a:stretch>
        </p:blipFill>
        <p:spPr bwMode="auto">
          <a:xfrm>
            <a:off x="2247900" y="1326482"/>
            <a:ext cx="4648200" cy="42050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p:cNvSpPr>
          <p:nvPr>
            <p:ph type="title"/>
          </p:nvPr>
        </p:nvSpPr>
        <p:spPr/>
        <p:txBody>
          <a:bodyPr/>
          <a:lstStyle/>
          <a:p>
            <a:pPr algn="ctr" eaLnBrk="1" hangingPunct="1"/>
            <a:r>
              <a:rPr lang="en-US" dirty="0" smtClean="0"/>
              <a:t>Turn and Talk</a:t>
            </a:r>
          </a:p>
        </p:txBody>
      </p:sp>
      <p:sp>
        <p:nvSpPr>
          <p:cNvPr id="94210" name="Rectangle 3"/>
          <p:cNvSpPr>
            <a:spLocks noGrp="1"/>
          </p:cNvSpPr>
          <p:nvPr>
            <p:ph type="body" idx="1"/>
          </p:nvPr>
        </p:nvSpPr>
        <p:spPr>
          <a:xfrm>
            <a:off x="533400" y="1981200"/>
            <a:ext cx="8305800" cy="2895600"/>
          </a:xfrm>
        </p:spPr>
        <p:txBody>
          <a:bodyPr/>
          <a:lstStyle/>
          <a:p>
            <a:pPr eaLnBrk="1" hangingPunct="1">
              <a:buFont typeface="Wingdings 2" pitchFamily="18" charset="2"/>
              <a:buNone/>
            </a:pPr>
            <a:r>
              <a:rPr lang="en-US" sz="3200" dirty="0" smtClean="0"/>
              <a:t>   Reflect on the visual models you have looked at today.  Which ones do you plan to use at the grade level(s) you teach?  Why?</a:t>
            </a:r>
          </a:p>
        </p:txBody>
      </p:sp>
      <p:sp>
        <p:nvSpPr>
          <p:cNvPr id="4" name="Slide Number Placeholder 4"/>
          <p:cNvSpPr txBox="1">
            <a:spLocks noGrp="1"/>
          </p:cNvSpPr>
          <p:nvPr/>
        </p:nvSpPr>
        <p:spPr>
          <a:xfrm>
            <a:off x="8486775" y="5257800"/>
            <a:ext cx="533400" cy="457200"/>
          </a:xfrm>
          <a:prstGeom prst="rect">
            <a:avLst/>
          </a:prstGeom>
          <a:noFill/>
        </p:spPr>
        <p:txBody>
          <a:bodyPr anchor="ctr"/>
          <a:lstStyle/>
          <a:p>
            <a:pPr algn="ctr" fontAlgn="auto">
              <a:spcBef>
                <a:spcPts val="0"/>
              </a:spcBef>
              <a:spcAft>
                <a:spcPts val="0"/>
              </a:spcAft>
              <a:defRPr/>
            </a:pPr>
            <a:fld id="{B8553D1A-F5EE-449A-A232-BA1672CD5CCD}" type="slidenum">
              <a:rPr lang="en-US" sz="1600">
                <a:solidFill>
                  <a:schemeClr val="tx1">
                    <a:tint val="75000"/>
                  </a:schemeClr>
                </a:solidFill>
                <a:latin typeface="+mj-lt"/>
                <a:cs typeface="+mn-cs"/>
              </a:rPr>
              <a:pPr algn="ctr" fontAlgn="auto">
                <a:spcBef>
                  <a:spcPts val="0"/>
                </a:spcBef>
                <a:spcAft>
                  <a:spcPts val="0"/>
                </a:spcAft>
                <a:defRPr/>
              </a:pPr>
              <a:t>56</a:t>
            </a:fld>
            <a:endParaRPr lang="en-US" sz="1600" dirty="0">
              <a:solidFill>
                <a:schemeClr val="tx1">
                  <a:tint val="75000"/>
                </a:schemeClr>
              </a:solidFill>
              <a:latin typeface="+mj-lt"/>
              <a:cs typeface="+mn-cs"/>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lstStyle/>
          <a:p>
            <a:r>
              <a:rPr lang="en-US" dirty="0" smtClean="0"/>
              <a:t>Websites</a:t>
            </a:r>
            <a:endParaRPr lang="en-US" dirty="0"/>
          </a:p>
        </p:txBody>
      </p:sp>
      <p:sp>
        <p:nvSpPr>
          <p:cNvPr id="3" name="Content Placeholder 2"/>
          <p:cNvSpPr>
            <a:spLocks noGrp="1"/>
          </p:cNvSpPr>
          <p:nvPr>
            <p:ph idx="1"/>
          </p:nvPr>
        </p:nvSpPr>
        <p:spPr>
          <a:xfrm>
            <a:off x="304800" y="1219200"/>
            <a:ext cx="8458200" cy="4525963"/>
          </a:xfrm>
        </p:spPr>
        <p:txBody>
          <a:bodyPr/>
          <a:lstStyle/>
          <a:p>
            <a:r>
              <a:rPr lang="en-US" sz="1800" dirty="0" smtClean="0"/>
              <a:t>ESE: MLC </a:t>
            </a:r>
            <a:r>
              <a:rPr lang="en-US" sz="1800" dirty="0" smtClean="0">
                <a:hlinkClick r:id="rId2"/>
              </a:rPr>
              <a:t>http://www.doe.mass.edu/omste/instructional.html</a:t>
            </a:r>
            <a:r>
              <a:rPr lang="en-US" sz="1800" dirty="0" smtClean="0"/>
              <a:t> </a:t>
            </a:r>
          </a:p>
          <a:p>
            <a:r>
              <a:rPr lang="en-US" sz="1800" dirty="0" smtClean="0"/>
              <a:t>ESE: Model Curriculum Units </a:t>
            </a:r>
            <a:r>
              <a:rPr lang="en-US" sz="1800" dirty="0" smtClean="0">
                <a:hlinkClick r:id="rId3"/>
              </a:rPr>
              <a:t>http://www.doe.mass.edu/candi/model/sample.html</a:t>
            </a:r>
            <a:endParaRPr lang="en-US" sz="1800" dirty="0" smtClean="0"/>
          </a:p>
          <a:p>
            <a:r>
              <a:rPr lang="en-US" sz="1800" dirty="0" smtClean="0"/>
              <a:t>ESE : Professional Development Institutes: </a:t>
            </a:r>
            <a:r>
              <a:rPr lang="en-US" sz="1800" dirty="0" smtClean="0">
                <a:hlinkClick r:id="rId4"/>
              </a:rPr>
              <a:t>http://www.doe.mass.edu/candi/institutes/</a:t>
            </a:r>
            <a:r>
              <a:rPr lang="en-US" sz="1800" dirty="0" smtClean="0"/>
              <a:t>  </a:t>
            </a:r>
          </a:p>
          <a:p>
            <a:r>
              <a:rPr lang="en-US" sz="1800" dirty="0" smtClean="0"/>
              <a:t>Illuminations </a:t>
            </a:r>
            <a:r>
              <a:rPr lang="en-US" sz="1800" dirty="0" smtClean="0">
                <a:hlinkClick r:id="rId5"/>
              </a:rPr>
              <a:t>http://illuminations.nctm.org/</a:t>
            </a:r>
            <a:r>
              <a:rPr lang="en-US" sz="1800" dirty="0" smtClean="0"/>
              <a:t> </a:t>
            </a:r>
          </a:p>
          <a:p>
            <a:r>
              <a:rPr lang="en-US" sz="1800" dirty="0" smtClean="0"/>
              <a:t>Illustrative Mathematics </a:t>
            </a:r>
            <a:r>
              <a:rPr lang="en-US" sz="1800" dirty="0" smtClean="0">
                <a:hlinkClick r:id="rId6"/>
              </a:rPr>
              <a:t>http://www.illustrativemathematics.org/</a:t>
            </a:r>
            <a:r>
              <a:rPr lang="en-US" sz="1800" dirty="0" smtClean="0"/>
              <a:t> </a:t>
            </a:r>
          </a:p>
          <a:p>
            <a:r>
              <a:rPr lang="en-US" sz="1800" dirty="0" smtClean="0"/>
              <a:t>Inside Mathematics </a:t>
            </a:r>
            <a:r>
              <a:rPr lang="en-US" sz="1800" dirty="0" smtClean="0">
                <a:hlinkClick r:id="rId7"/>
              </a:rPr>
              <a:t>http://www.insidemathematics.org/</a:t>
            </a:r>
            <a:r>
              <a:rPr lang="en-US" sz="1800" dirty="0" smtClean="0"/>
              <a:t> </a:t>
            </a:r>
          </a:p>
          <a:p>
            <a:r>
              <a:rPr lang="en-US" sz="1800" dirty="0" smtClean="0"/>
              <a:t>Library of Virtual Manipulatives </a:t>
            </a:r>
            <a:r>
              <a:rPr lang="en-US" sz="1800" dirty="0" smtClean="0">
                <a:hlinkClick r:id="rId8"/>
              </a:rPr>
              <a:t>http://nlvm.usu.edu/en/nav/grade_g_2.html</a:t>
            </a:r>
            <a:r>
              <a:rPr lang="en-US" sz="1800" dirty="0" smtClean="0"/>
              <a:t> </a:t>
            </a:r>
          </a:p>
          <a:p>
            <a:r>
              <a:rPr lang="en-US" sz="1800" dirty="0" smtClean="0"/>
              <a:t>PARCC </a:t>
            </a:r>
            <a:r>
              <a:rPr lang="en-US" sz="1800" dirty="0" smtClean="0">
                <a:hlinkClick r:id="rId9"/>
              </a:rPr>
              <a:t>http://www.parcconline.org/</a:t>
            </a:r>
            <a:r>
              <a:rPr lang="en-US" sz="1800" dirty="0" smtClean="0"/>
              <a:t> </a:t>
            </a:r>
          </a:p>
          <a:p>
            <a:r>
              <a:rPr lang="en-US" sz="1800" dirty="0" smtClean="0"/>
              <a:t>Progressions Documents for the CC Standards </a:t>
            </a:r>
            <a:r>
              <a:rPr lang="en-US" sz="1800" dirty="0" smtClean="0">
                <a:hlinkClick r:id="rId10"/>
              </a:rPr>
              <a:t>http://ime.math.arizona.edu/progressions/</a:t>
            </a:r>
            <a:r>
              <a:rPr lang="en-US" sz="1800" dirty="0" smtClean="0"/>
              <a:t> </a:t>
            </a:r>
          </a:p>
          <a:p>
            <a:r>
              <a:rPr lang="en-US" sz="1800" dirty="0" smtClean="0"/>
              <a:t>Rational Numbers Project </a:t>
            </a:r>
            <a:r>
              <a:rPr lang="en-US" sz="1800" dirty="0" smtClean="0">
                <a:hlinkClick r:id="rId11"/>
              </a:rPr>
              <a:t>http://www.cehd.umn.edu/ci/rationalnumberproject/</a:t>
            </a:r>
            <a:r>
              <a:rPr lang="en-US" sz="1800" dirty="0" smtClean="0"/>
              <a:t> </a:t>
            </a:r>
          </a:p>
        </p:txBody>
      </p:sp>
      <p:sp>
        <p:nvSpPr>
          <p:cNvPr id="4" name="Footer Placeholder 3"/>
          <p:cNvSpPr>
            <a:spLocks noGrp="1"/>
          </p:cNvSpPr>
          <p:nvPr>
            <p:ph type="ftr" sz="quarter" idx="11"/>
          </p:nvPr>
        </p:nvSpPr>
        <p:spPr/>
        <p:txBody>
          <a:bodyPr/>
          <a:lstStyle/>
          <a:p>
            <a:pPr>
              <a:defRPr/>
            </a:pPr>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pPr>
              <a:defRPr/>
            </a:pPr>
            <a:fld id="{475AD591-8AF9-46C6-AB9B-972F174C9F82}" type="slidenum">
              <a:rPr lang="en-US" smtClean="0"/>
              <a:pPr>
                <a:defRPr/>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p:nvPr>
        </p:nvSpPr>
        <p:spPr/>
        <p:txBody>
          <a:bodyPr/>
          <a:lstStyle/>
          <a:p>
            <a:pPr eaLnBrk="1" hangingPunct="1"/>
            <a:r>
              <a:rPr lang="en-US" smtClean="0"/>
              <a:t>Questions?</a:t>
            </a:r>
          </a:p>
        </p:txBody>
      </p:sp>
      <p:sp>
        <p:nvSpPr>
          <p:cNvPr id="4" name="Footer Placeholder 3"/>
          <p:cNvSpPr>
            <a:spLocks noGrp="1"/>
          </p:cNvSpPr>
          <p:nvPr>
            <p:ph type="ftr" sz="quarter" idx="11"/>
          </p:nvPr>
        </p:nvSpPr>
        <p:spPr/>
        <p:txBody>
          <a:bodyPr/>
          <a:lstStyle/>
          <a:p>
            <a:pPr>
              <a:defRPr/>
            </a:pPr>
            <a:r>
              <a:rPr lang="en-US"/>
              <a:t>Massachusetts Department of Elementary and Secondary Education</a:t>
            </a:r>
          </a:p>
        </p:txBody>
      </p:sp>
      <p:sp>
        <p:nvSpPr>
          <p:cNvPr id="5" name="Slide Number Placeholder 4"/>
          <p:cNvSpPr>
            <a:spLocks noGrp="1"/>
          </p:cNvSpPr>
          <p:nvPr>
            <p:ph type="sldNum" sz="quarter" idx="12"/>
          </p:nvPr>
        </p:nvSpPr>
        <p:spPr/>
        <p:txBody>
          <a:bodyPr/>
          <a:lstStyle/>
          <a:p>
            <a:pPr>
              <a:defRPr/>
            </a:pPr>
            <a:fld id="{EBC8774F-BB1E-40BD-99A6-A1070E02122F}" type="slidenum">
              <a:rPr lang="en-US"/>
              <a:pPr>
                <a:defRPr/>
              </a:pPr>
              <a:t>58</a:t>
            </a:fld>
            <a:endParaRPr lang="en-US"/>
          </a:p>
        </p:txBody>
      </p:sp>
      <p:pic>
        <p:nvPicPr>
          <p:cNvPr id="8" name="Picture 7" descr="Question mark"/>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8800" y="1472418"/>
            <a:ext cx="5486400" cy="3913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p:cNvSpPr>
          <p:nvPr>
            <p:ph type="title"/>
          </p:nvPr>
        </p:nvSpPr>
        <p:spPr>
          <a:xfrm>
            <a:off x="304800" y="274638"/>
            <a:ext cx="8610600" cy="1143000"/>
          </a:xfrm>
        </p:spPr>
        <p:txBody>
          <a:bodyPr/>
          <a:lstStyle/>
          <a:p>
            <a:pPr algn="ctr" eaLnBrk="1" hangingPunct="1"/>
            <a:r>
              <a:rPr lang="en-US" sz="4000" dirty="0" smtClean="0"/>
              <a:t>Setting the Context</a:t>
            </a:r>
          </a:p>
        </p:txBody>
      </p:sp>
      <p:sp>
        <p:nvSpPr>
          <p:cNvPr id="75779" name="Rectangle 3"/>
          <p:cNvSpPr>
            <a:spLocks noGrp="1" noChangeArrowheads="1"/>
          </p:cNvSpPr>
          <p:nvPr>
            <p:ph type="body" idx="1"/>
          </p:nvPr>
        </p:nvSpPr>
        <p:spPr>
          <a:xfrm>
            <a:off x="609600" y="1524000"/>
            <a:ext cx="7924800" cy="533400"/>
          </a:xfrm>
        </p:spPr>
        <p:txBody>
          <a:bodyPr/>
          <a:lstStyle/>
          <a:p>
            <a:pPr eaLnBrk="1" hangingPunct="1">
              <a:buFont typeface="Wingdings 2" pitchFamily="18" charset="2"/>
              <a:buNone/>
            </a:pPr>
            <a:r>
              <a:rPr lang="en-US" sz="2400" smtClean="0"/>
              <a:t>How many 1/3 cup servings are in 2 cups of raisins?  </a:t>
            </a:r>
          </a:p>
        </p:txBody>
      </p:sp>
      <p:grpSp>
        <p:nvGrpSpPr>
          <p:cNvPr id="24" name="Group 23" descr="Added to the 2 cups divided into 6 equal sections that are each 1/3 is the equation 2 divided by 1/3 equals 6 servings."/>
          <p:cNvGrpSpPr/>
          <p:nvPr/>
        </p:nvGrpSpPr>
        <p:grpSpPr>
          <a:xfrm>
            <a:off x="381000" y="2133600"/>
            <a:ext cx="7254875" cy="3352800"/>
            <a:chOff x="457200" y="2057400"/>
            <a:chExt cx="7178675" cy="3429000"/>
          </a:xfrm>
        </p:grpSpPr>
        <p:sp>
          <p:nvSpPr>
            <p:cNvPr id="75780" name="Text Box 4"/>
            <p:cNvSpPr txBox="1">
              <a:spLocks noChangeArrowheads="1"/>
            </p:cNvSpPr>
            <p:nvPr/>
          </p:nvSpPr>
          <p:spPr bwMode="auto">
            <a:xfrm>
              <a:off x="457200" y="2057400"/>
              <a:ext cx="3521075" cy="396875"/>
            </a:xfrm>
            <a:prstGeom prst="rect">
              <a:avLst/>
            </a:prstGeom>
            <a:noFill/>
            <a:ln w="9525">
              <a:noFill/>
              <a:miter lim="800000"/>
              <a:headEnd/>
              <a:tailEnd/>
            </a:ln>
          </p:spPr>
          <p:txBody>
            <a:bodyPr>
              <a:spAutoFit/>
            </a:bodyPr>
            <a:lstStyle/>
            <a:p>
              <a:pPr algn="ctr"/>
              <a:r>
                <a:rPr lang="en-US" sz="2000">
                  <a:latin typeface="Calibri" pitchFamily="34" charset="0"/>
                </a:rPr>
                <a:t>2 ÷ 1/3 = </a:t>
              </a:r>
            </a:p>
          </p:txBody>
        </p:sp>
        <p:grpSp>
          <p:nvGrpSpPr>
            <p:cNvPr id="2" name="Group 5" descr="Rectangle divided into six equal pieces.  Each piece has 1/3 written in it."/>
            <p:cNvGrpSpPr>
              <a:grpSpLocks/>
            </p:cNvGrpSpPr>
            <p:nvPr/>
          </p:nvGrpSpPr>
          <p:grpSpPr bwMode="auto">
            <a:xfrm>
              <a:off x="2819400" y="2514600"/>
              <a:ext cx="4816475" cy="2971800"/>
              <a:chOff x="1824" y="1872"/>
              <a:chExt cx="3034" cy="1872"/>
            </a:xfrm>
          </p:grpSpPr>
          <p:sp>
            <p:nvSpPr>
              <p:cNvPr id="92181" name="Rectangle 6" descr="40%"/>
              <p:cNvSpPr>
                <a:spLocks noChangeArrowheads="1"/>
              </p:cNvSpPr>
              <p:nvPr/>
            </p:nvSpPr>
            <p:spPr bwMode="auto">
              <a:xfrm>
                <a:off x="1824" y="3456"/>
                <a:ext cx="2256" cy="288"/>
              </a:xfrm>
              <a:prstGeom prst="rect">
                <a:avLst/>
              </a:prstGeom>
              <a:pattFill prst="pct40">
                <a:fgClr>
                  <a:srgbClr val="663300"/>
                </a:fgClr>
                <a:bgClr>
                  <a:schemeClr val="bg1"/>
                </a:bgClr>
              </a:pattFill>
              <a:ln w="9525">
                <a:solidFill>
                  <a:schemeClr val="tx1"/>
                </a:solidFill>
                <a:miter lim="800000"/>
                <a:headEnd/>
                <a:tailEnd/>
              </a:ln>
            </p:spPr>
            <p:txBody>
              <a:bodyPr wrap="none" anchor="ctr"/>
              <a:lstStyle/>
              <a:p>
                <a:pPr algn="ctr"/>
                <a:r>
                  <a:rPr lang="en-US" sz="2000">
                    <a:latin typeface="Calibri" pitchFamily="34" charset="0"/>
                  </a:rPr>
                  <a:t>1/3</a:t>
                </a:r>
              </a:p>
            </p:txBody>
          </p:sp>
          <p:sp>
            <p:nvSpPr>
              <p:cNvPr id="92182" name="Rectangle 7" descr="40%"/>
              <p:cNvSpPr>
                <a:spLocks noChangeArrowheads="1"/>
              </p:cNvSpPr>
              <p:nvPr/>
            </p:nvSpPr>
            <p:spPr bwMode="auto">
              <a:xfrm>
                <a:off x="1824" y="2880"/>
                <a:ext cx="2256" cy="288"/>
              </a:xfrm>
              <a:prstGeom prst="rect">
                <a:avLst/>
              </a:prstGeom>
              <a:pattFill prst="pct40">
                <a:fgClr>
                  <a:srgbClr val="663300"/>
                </a:fgClr>
                <a:bgClr>
                  <a:schemeClr val="bg1"/>
                </a:bgClr>
              </a:pattFill>
              <a:ln w="9525">
                <a:solidFill>
                  <a:schemeClr val="tx1"/>
                </a:solidFill>
                <a:miter lim="800000"/>
                <a:headEnd/>
                <a:tailEnd/>
              </a:ln>
            </p:spPr>
            <p:txBody>
              <a:bodyPr wrap="none" anchor="ctr"/>
              <a:lstStyle/>
              <a:p>
                <a:endParaRPr lang="en-US">
                  <a:latin typeface="Calibri" pitchFamily="34" charset="0"/>
                </a:endParaRPr>
              </a:p>
            </p:txBody>
          </p:sp>
          <p:sp>
            <p:nvSpPr>
              <p:cNvPr id="92183" name="Rectangle 8" descr="40%"/>
              <p:cNvSpPr>
                <a:spLocks noChangeArrowheads="1"/>
              </p:cNvSpPr>
              <p:nvPr/>
            </p:nvSpPr>
            <p:spPr bwMode="auto">
              <a:xfrm>
                <a:off x="1824" y="3168"/>
                <a:ext cx="2256" cy="288"/>
              </a:xfrm>
              <a:prstGeom prst="rect">
                <a:avLst/>
              </a:prstGeom>
              <a:pattFill prst="pct40">
                <a:fgClr>
                  <a:srgbClr val="663300"/>
                </a:fgClr>
                <a:bgClr>
                  <a:schemeClr val="bg1"/>
                </a:bgClr>
              </a:pattFill>
              <a:ln w="9525">
                <a:solidFill>
                  <a:schemeClr val="tx1"/>
                </a:solidFill>
                <a:miter lim="800000"/>
                <a:headEnd/>
                <a:tailEnd/>
              </a:ln>
            </p:spPr>
            <p:txBody>
              <a:bodyPr wrap="none" anchor="ctr"/>
              <a:lstStyle/>
              <a:p>
                <a:endParaRPr lang="en-US">
                  <a:latin typeface="Calibri" pitchFamily="34" charset="0"/>
                </a:endParaRPr>
              </a:p>
            </p:txBody>
          </p:sp>
          <p:sp>
            <p:nvSpPr>
              <p:cNvPr id="92184" name="Rectangle 9" descr="40%"/>
              <p:cNvSpPr>
                <a:spLocks noChangeArrowheads="1"/>
              </p:cNvSpPr>
              <p:nvPr/>
            </p:nvSpPr>
            <p:spPr bwMode="auto">
              <a:xfrm>
                <a:off x="1824" y="2016"/>
                <a:ext cx="2256" cy="288"/>
              </a:xfrm>
              <a:prstGeom prst="rect">
                <a:avLst/>
              </a:prstGeom>
              <a:pattFill prst="pct40">
                <a:fgClr>
                  <a:srgbClr val="663300"/>
                </a:fgClr>
                <a:bgClr>
                  <a:schemeClr val="bg1"/>
                </a:bgClr>
              </a:pattFill>
              <a:ln w="9525">
                <a:solidFill>
                  <a:schemeClr val="tx1"/>
                </a:solidFill>
                <a:miter lim="800000"/>
                <a:headEnd/>
                <a:tailEnd/>
              </a:ln>
            </p:spPr>
            <p:txBody>
              <a:bodyPr wrap="none" anchor="ctr"/>
              <a:lstStyle/>
              <a:p>
                <a:endParaRPr lang="en-US">
                  <a:latin typeface="Calibri" pitchFamily="34" charset="0"/>
                </a:endParaRPr>
              </a:p>
            </p:txBody>
          </p:sp>
          <p:sp>
            <p:nvSpPr>
              <p:cNvPr id="92185" name="Rectangle 10" descr="40%"/>
              <p:cNvSpPr>
                <a:spLocks noChangeArrowheads="1"/>
              </p:cNvSpPr>
              <p:nvPr/>
            </p:nvSpPr>
            <p:spPr bwMode="auto">
              <a:xfrm>
                <a:off x="1824" y="2304"/>
                <a:ext cx="2256" cy="288"/>
              </a:xfrm>
              <a:prstGeom prst="rect">
                <a:avLst/>
              </a:prstGeom>
              <a:pattFill prst="pct40">
                <a:fgClr>
                  <a:srgbClr val="663300"/>
                </a:fgClr>
                <a:bgClr>
                  <a:schemeClr val="bg1"/>
                </a:bgClr>
              </a:pattFill>
              <a:ln w="9525">
                <a:solidFill>
                  <a:schemeClr val="tx1"/>
                </a:solidFill>
                <a:miter lim="800000"/>
                <a:headEnd/>
                <a:tailEnd/>
              </a:ln>
            </p:spPr>
            <p:txBody>
              <a:bodyPr wrap="none" anchor="ctr"/>
              <a:lstStyle/>
              <a:p>
                <a:endParaRPr lang="en-US">
                  <a:latin typeface="Calibri" pitchFamily="34" charset="0"/>
                </a:endParaRPr>
              </a:p>
            </p:txBody>
          </p:sp>
          <p:sp>
            <p:nvSpPr>
              <p:cNvPr id="92186" name="Rectangle 11" descr="40%"/>
              <p:cNvSpPr>
                <a:spLocks noChangeArrowheads="1"/>
              </p:cNvSpPr>
              <p:nvPr/>
            </p:nvSpPr>
            <p:spPr bwMode="auto">
              <a:xfrm>
                <a:off x="1824" y="2592"/>
                <a:ext cx="2256" cy="288"/>
              </a:xfrm>
              <a:prstGeom prst="rect">
                <a:avLst/>
              </a:prstGeom>
              <a:pattFill prst="pct40">
                <a:fgClr>
                  <a:srgbClr val="663300"/>
                </a:fgClr>
                <a:bgClr>
                  <a:schemeClr val="bg1"/>
                </a:bgClr>
              </a:pattFill>
              <a:ln w="9525">
                <a:solidFill>
                  <a:schemeClr val="tx1"/>
                </a:solidFill>
                <a:miter lim="800000"/>
                <a:headEnd/>
                <a:tailEnd/>
              </a:ln>
            </p:spPr>
            <p:txBody>
              <a:bodyPr wrap="none" anchor="ctr"/>
              <a:lstStyle/>
              <a:p>
                <a:endParaRPr lang="en-US">
                  <a:latin typeface="Calibri" pitchFamily="34" charset="0"/>
                </a:endParaRPr>
              </a:p>
            </p:txBody>
          </p:sp>
          <p:sp>
            <p:nvSpPr>
              <p:cNvPr id="92187" name="Rectangle 12" descr="40%"/>
              <p:cNvSpPr>
                <a:spLocks noChangeArrowheads="1"/>
              </p:cNvSpPr>
              <p:nvPr/>
            </p:nvSpPr>
            <p:spPr bwMode="auto">
              <a:xfrm>
                <a:off x="1824" y="3168"/>
                <a:ext cx="2256" cy="288"/>
              </a:xfrm>
              <a:prstGeom prst="rect">
                <a:avLst/>
              </a:prstGeom>
              <a:pattFill prst="pct40">
                <a:fgClr>
                  <a:srgbClr val="663300"/>
                </a:fgClr>
                <a:bgClr>
                  <a:schemeClr val="bg1"/>
                </a:bgClr>
              </a:pattFill>
              <a:ln w="9525">
                <a:solidFill>
                  <a:schemeClr val="tx1"/>
                </a:solidFill>
                <a:miter lim="800000"/>
                <a:headEnd/>
                <a:tailEnd/>
              </a:ln>
            </p:spPr>
            <p:txBody>
              <a:bodyPr wrap="none" anchor="ctr"/>
              <a:lstStyle/>
              <a:p>
                <a:pPr algn="ctr"/>
                <a:r>
                  <a:rPr lang="en-US" sz="2000">
                    <a:latin typeface="Calibri" pitchFamily="34" charset="0"/>
                  </a:rPr>
                  <a:t>1/3</a:t>
                </a:r>
              </a:p>
            </p:txBody>
          </p:sp>
          <p:sp>
            <p:nvSpPr>
              <p:cNvPr id="92188" name="Rectangle 13" descr="40%"/>
              <p:cNvSpPr>
                <a:spLocks noChangeArrowheads="1"/>
              </p:cNvSpPr>
              <p:nvPr/>
            </p:nvSpPr>
            <p:spPr bwMode="auto">
              <a:xfrm>
                <a:off x="1824" y="2880"/>
                <a:ext cx="2256" cy="288"/>
              </a:xfrm>
              <a:prstGeom prst="rect">
                <a:avLst/>
              </a:prstGeom>
              <a:pattFill prst="pct40">
                <a:fgClr>
                  <a:srgbClr val="663300"/>
                </a:fgClr>
                <a:bgClr>
                  <a:schemeClr val="bg1"/>
                </a:bgClr>
              </a:pattFill>
              <a:ln w="9525">
                <a:solidFill>
                  <a:schemeClr val="tx1"/>
                </a:solidFill>
                <a:miter lim="800000"/>
                <a:headEnd/>
                <a:tailEnd/>
              </a:ln>
            </p:spPr>
            <p:txBody>
              <a:bodyPr wrap="none" anchor="ctr"/>
              <a:lstStyle/>
              <a:p>
                <a:pPr algn="ctr"/>
                <a:r>
                  <a:rPr lang="en-US" sz="2000">
                    <a:latin typeface="Calibri" pitchFamily="34" charset="0"/>
                  </a:rPr>
                  <a:t>1/3</a:t>
                </a:r>
              </a:p>
            </p:txBody>
          </p:sp>
          <p:sp>
            <p:nvSpPr>
              <p:cNvPr id="92189" name="Rectangle 14" descr="40%"/>
              <p:cNvSpPr>
                <a:spLocks noChangeArrowheads="1"/>
              </p:cNvSpPr>
              <p:nvPr/>
            </p:nvSpPr>
            <p:spPr bwMode="auto">
              <a:xfrm>
                <a:off x="1824" y="2592"/>
                <a:ext cx="2256" cy="288"/>
              </a:xfrm>
              <a:prstGeom prst="rect">
                <a:avLst/>
              </a:prstGeom>
              <a:pattFill prst="pct40">
                <a:fgClr>
                  <a:srgbClr val="663300"/>
                </a:fgClr>
                <a:bgClr>
                  <a:schemeClr val="bg1"/>
                </a:bgClr>
              </a:pattFill>
              <a:ln w="9525">
                <a:solidFill>
                  <a:schemeClr val="tx1"/>
                </a:solidFill>
                <a:miter lim="800000"/>
                <a:headEnd/>
                <a:tailEnd/>
              </a:ln>
            </p:spPr>
            <p:txBody>
              <a:bodyPr wrap="none" anchor="ctr"/>
              <a:lstStyle/>
              <a:p>
                <a:pPr algn="ctr"/>
                <a:r>
                  <a:rPr lang="en-US" sz="2000">
                    <a:latin typeface="Calibri" pitchFamily="34" charset="0"/>
                  </a:rPr>
                  <a:t>1/3</a:t>
                </a:r>
              </a:p>
            </p:txBody>
          </p:sp>
          <p:sp>
            <p:nvSpPr>
              <p:cNvPr id="92190" name="Rectangle 15" descr="40%"/>
              <p:cNvSpPr>
                <a:spLocks noChangeArrowheads="1"/>
              </p:cNvSpPr>
              <p:nvPr/>
            </p:nvSpPr>
            <p:spPr bwMode="auto">
              <a:xfrm>
                <a:off x="1824" y="2304"/>
                <a:ext cx="2256" cy="288"/>
              </a:xfrm>
              <a:prstGeom prst="rect">
                <a:avLst/>
              </a:prstGeom>
              <a:pattFill prst="pct40">
                <a:fgClr>
                  <a:srgbClr val="663300"/>
                </a:fgClr>
                <a:bgClr>
                  <a:schemeClr val="bg1"/>
                </a:bgClr>
              </a:pattFill>
              <a:ln w="9525">
                <a:solidFill>
                  <a:schemeClr val="tx1"/>
                </a:solidFill>
                <a:miter lim="800000"/>
                <a:headEnd/>
                <a:tailEnd/>
              </a:ln>
            </p:spPr>
            <p:txBody>
              <a:bodyPr wrap="none" anchor="ctr"/>
              <a:lstStyle/>
              <a:p>
                <a:pPr algn="ctr"/>
                <a:r>
                  <a:rPr lang="en-US" sz="2000" dirty="0">
                    <a:latin typeface="Calibri" pitchFamily="34" charset="0"/>
                  </a:rPr>
                  <a:t>1/3</a:t>
                </a:r>
              </a:p>
            </p:txBody>
          </p:sp>
          <p:sp>
            <p:nvSpPr>
              <p:cNvPr id="92191" name="Rectangle 16" descr="40%"/>
              <p:cNvSpPr>
                <a:spLocks noChangeArrowheads="1"/>
              </p:cNvSpPr>
              <p:nvPr/>
            </p:nvSpPr>
            <p:spPr bwMode="auto">
              <a:xfrm>
                <a:off x="1824" y="2016"/>
                <a:ext cx="2256" cy="288"/>
              </a:xfrm>
              <a:prstGeom prst="rect">
                <a:avLst/>
              </a:prstGeom>
              <a:pattFill prst="pct40">
                <a:fgClr>
                  <a:srgbClr val="663300"/>
                </a:fgClr>
                <a:bgClr>
                  <a:schemeClr val="bg1"/>
                </a:bgClr>
              </a:pattFill>
              <a:ln w="9525">
                <a:solidFill>
                  <a:schemeClr val="tx1"/>
                </a:solidFill>
                <a:miter lim="800000"/>
                <a:headEnd/>
                <a:tailEnd/>
              </a:ln>
            </p:spPr>
            <p:txBody>
              <a:bodyPr wrap="none" anchor="ctr"/>
              <a:lstStyle/>
              <a:p>
                <a:pPr algn="ctr"/>
                <a:r>
                  <a:rPr lang="en-US" sz="2000" dirty="0">
                    <a:latin typeface="Calibri" pitchFamily="34" charset="0"/>
                  </a:rPr>
                  <a:t>1/3</a:t>
                </a:r>
              </a:p>
            </p:txBody>
          </p:sp>
          <p:sp>
            <p:nvSpPr>
              <p:cNvPr id="92192" name="Text Box 17"/>
              <p:cNvSpPr txBox="1">
                <a:spLocks noChangeArrowheads="1"/>
              </p:cNvSpPr>
              <p:nvPr/>
            </p:nvSpPr>
            <p:spPr bwMode="auto">
              <a:xfrm>
                <a:off x="4118" y="2743"/>
                <a:ext cx="730" cy="250"/>
              </a:xfrm>
              <a:prstGeom prst="rect">
                <a:avLst/>
              </a:prstGeom>
              <a:noFill/>
              <a:ln w="9525">
                <a:noFill/>
                <a:miter lim="800000"/>
                <a:headEnd/>
                <a:tailEnd/>
              </a:ln>
            </p:spPr>
            <p:txBody>
              <a:bodyPr>
                <a:spAutoFit/>
              </a:bodyPr>
              <a:lstStyle/>
              <a:p>
                <a:pPr algn="ctr"/>
                <a:r>
                  <a:rPr lang="en-US" sz="2000" dirty="0">
                    <a:latin typeface="Calibri" pitchFamily="34" charset="0"/>
                  </a:rPr>
                  <a:t>1 cup</a:t>
                </a:r>
              </a:p>
            </p:txBody>
          </p:sp>
          <p:sp>
            <p:nvSpPr>
              <p:cNvPr id="92193" name="Text Box 18"/>
              <p:cNvSpPr txBox="1">
                <a:spLocks noChangeArrowheads="1"/>
              </p:cNvSpPr>
              <p:nvPr/>
            </p:nvSpPr>
            <p:spPr bwMode="auto">
              <a:xfrm>
                <a:off x="4128" y="1872"/>
                <a:ext cx="730" cy="250"/>
              </a:xfrm>
              <a:prstGeom prst="rect">
                <a:avLst/>
              </a:prstGeom>
              <a:noFill/>
              <a:ln w="9525">
                <a:noFill/>
                <a:miter lim="800000"/>
                <a:headEnd/>
                <a:tailEnd/>
              </a:ln>
            </p:spPr>
            <p:txBody>
              <a:bodyPr>
                <a:spAutoFit/>
              </a:bodyPr>
              <a:lstStyle/>
              <a:p>
                <a:pPr algn="ctr"/>
                <a:r>
                  <a:rPr lang="en-US" sz="2000">
                    <a:latin typeface="Calibri" pitchFamily="34" charset="0"/>
                  </a:rPr>
                  <a:t>2 cups</a:t>
                </a:r>
              </a:p>
            </p:txBody>
          </p:sp>
        </p:grpSp>
        <p:sp>
          <p:nvSpPr>
            <p:cNvPr id="75795" name="Text Box 19"/>
            <p:cNvSpPr txBox="1">
              <a:spLocks noChangeArrowheads="1"/>
            </p:cNvSpPr>
            <p:nvPr/>
          </p:nvSpPr>
          <p:spPr bwMode="auto">
            <a:xfrm>
              <a:off x="2971800" y="2057400"/>
              <a:ext cx="1539875" cy="396875"/>
            </a:xfrm>
            <a:prstGeom prst="rect">
              <a:avLst/>
            </a:prstGeom>
            <a:noFill/>
            <a:ln w="9525">
              <a:noFill/>
              <a:miter lim="800000"/>
              <a:headEnd/>
              <a:tailEnd/>
            </a:ln>
          </p:spPr>
          <p:txBody>
            <a:bodyPr>
              <a:spAutoFit/>
            </a:bodyPr>
            <a:lstStyle/>
            <a:p>
              <a:pPr algn="ctr"/>
              <a:r>
                <a:rPr lang="en-US" sz="2000">
                  <a:latin typeface="Calibri" pitchFamily="34" charset="0"/>
                </a:rPr>
                <a:t>6 servings</a:t>
              </a:r>
            </a:p>
          </p:txBody>
        </p:sp>
      </p:grpSp>
      <p:sp>
        <p:nvSpPr>
          <p:cNvPr id="92179" name="Rectangle 33"/>
          <p:cNvSpPr>
            <a:spLocks noChangeArrowheads="1"/>
          </p:cNvSpPr>
          <p:nvPr/>
        </p:nvSpPr>
        <p:spPr bwMode="auto">
          <a:xfrm>
            <a:off x="95250" y="5662613"/>
            <a:ext cx="7450950" cy="338554"/>
          </a:xfrm>
          <a:prstGeom prst="rect">
            <a:avLst/>
          </a:prstGeom>
          <a:noFill/>
          <a:ln w="9525">
            <a:noFill/>
            <a:miter lim="800000"/>
            <a:headEnd/>
            <a:tailEnd/>
          </a:ln>
        </p:spPr>
        <p:txBody>
          <a:bodyPr wrap="none">
            <a:spAutoFit/>
          </a:bodyPr>
          <a:lstStyle/>
          <a:p>
            <a:r>
              <a:rPr lang="en-US" sz="1600" dirty="0" smtClean="0">
                <a:latin typeface="Calibri" pitchFamily="34" charset="0"/>
              </a:rPr>
              <a:t>5.NF.7.c., page 51, Massachusetts Curriculum Framework for Mathematics, March 2011</a:t>
            </a:r>
            <a:endParaRPr lang="en-US" sz="1600" dirty="0">
              <a:latin typeface="Calibri" pitchFamily="34" charset="0"/>
            </a:endParaRPr>
          </a:p>
        </p:txBody>
      </p:sp>
      <p:sp>
        <p:nvSpPr>
          <p:cNvPr id="23" name="Slide Number Placeholder 4"/>
          <p:cNvSpPr txBox="1">
            <a:spLocks noGrp="1"/>
          </p:cNvSpPr>
          <p:nvPr/>
        </p:nvSpPr>
        <p:spPr>
          <a:xfrm>
            <a:off x="8486775" y="5257800"/>
            <a:ext cx="533400" cy="457200"/>
          </a:xfrm>
          <a:prstGeom prst="rect">
            <a:avLst/>
          </a:prstGeom>
          <a:noFill/>
        </p:spPr>
        <p:txBody>
          <a:bodyPr anchor="ctr"/>
          <a:lstStyle/>
          <a:p>
            <a:pPr algn="ctr" fontAlgn="auto">
              <a:spcBef>
                <a:spcPts val="0"/>
              </a:spcBef>
              <a:spcAft>
                <a:spcPts val="0"/>
              </a:spcAft>
              <a:defRPr/>
            </a:pPr>
            <a:fld id="{563AEFCF-32B4-405F-8DEA-BF9C3283C9C4}" type="slidenum">
              <a:rPr lang="en-US" sz="1600">
                <a:solidFill>
                  <a:schemeClr val="tx1">
                    <a:tint val="75000"/>
                  </a:schemeClr>
                </a:solidFill>
                <a:latin typeface="+mj-lt"/>
                <a:cs typeface="+mn-cs"/>
              </a:rPr>
              <a:pPr algn="ctr" fontAlgn="auto">
                <a:spcBef>
                  <a:spcPts val="0"/>
                </a:spcBef>
                <a:spcAft>
                  <a:spcPts val="0"/>
                </a:spcAft>
                <a:defRPr/>
              </a:pPr>
              <a:t>6</a:t>
            </a:fld>
            <a:endParaRPr lang="en-US" sz="1600" dirty="0">
              <a:solidFill>
                <a:schemeClr val="tx1">
                  <a:tint val="75000"/>
                </a:schemeClr>
              </a:solidFill>
              <a:latin typeface="+mj-lt"/>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1905000"/>
            <a:ext cx="7924800" cy="1143000"/>
          </a:xfrm>
        </p:spPr>
        <p:txBody>
          <a:bodyPr/>
          <a:lstStyle/>
          <a:p>
            <a:pPr marL="857250" indent="-857250"/>
            <a:r>
              <a:rPr lang="en-US" dirty="0" smtClean="0"/>
              <a:t>II.  Key Shifts and the Fractions Progression</a:t>
            </a:r>
            <a:endParaRPr lang="en-US" dirty="0"/>
          </a:p>
        </p:txBody>
      </p:sp>
      <p:sp>
        <p:nvSpPr>
          <p:cNvPr id="4" name="Footer Placeholder 3"/>
          <p:cNvSpPr>
            <a:spLocks noGrp="1"/>
          </p:cNvSpPr>
          <p:nvPr>
            <p:ph type="ftr" sz="quarter" idx="11"/>
          </p:nvPr>
        </p:nvSpPr>
        <p:spPr/>
        <p:txBody>
          <a:bodyPr/>
          <a:lstStyle/>
          <a:p>
            <a:pPr>
              <a:defRPr/>
            </a:pPr>
            <a:r>
              <a:rPr lang="en-US"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pPr>
              <a:defRPr/>
            </a:pPr>
            <a:fld id="{475AD591-8AF9-46C6-AB9B-972F174C9F82}"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5"/>
          <p:cNvSpPr>
            <a:spLocks noGrp="1"/>
          </p:cNvSpPr>
          <p:nvPr>
            <p:ph type="title" idx="4294967295"/>
          </p:nvPr>
        </p:nvSpPr>
        <p:spPr>
          <a:xfrm>
            <a:off x="304800" y="274638"/>
            <a:ext cx="8229600" cy="1143000"/>
          </a:xfrm>
        </p:spPr>
        <p:txBody>
          <a:bodyPr/>
          <a:lstStyle/>
          <a:p>
            <a:pPr algn="ctr" eaLnBrk="1" hangingPunct="1"/>
            <a:r>
              <a:rPr lang="en-US" sz="4000" dirty="0" smtClean="0"/>
              <a:t>The Progression: Fractions to Ratios and Proportional Reasoning</a:t>
            </a:r>
          </a:p>
        </p:txBody>
      </p:sp>
      <p:sp>
        <p:nvSpPr>
          <p:cNvPr id="19458" name="Content Placeholder 6"/>
          <p:cNvSpPr>
            <a:spLocks noGrp="1"/>
          </p:cNvSpPr>
          <p:nvPr>
            <p:ph idx="4294967295"/>
          </p:nvPr>
        </p:nvSpPr>
        <p:spPr>
          <a:xfrm>
            <a:off x="457200" y="1600200"/>
            <a:ext cx="8077200" cy="4419600"/>
          </a:xfrm>
        </p:spPr>
        <p:txBody>
          <a:bodyPr rtlCol="0">
            <a:normAutofit lnSpcReduction="10000"/>
          </a:bodyPr>
          <a:lstStyle/>
          <a:p>
            <a:pPr eaLnBrk="1" fontAlgn="auto" hangingPunct="1">
              <a:spcAft>
                <a:spcPts val="0"/>
              </a:spcAft>
              <a:buFont typeface="Wingdings 2" pitchFamily="18" charset="2"/>
              <a:buNone/>
              <a:defRPr/>
            </a:pPr>
            <a:r>
              <a:rPr lang="en-US" dirty="0" smtClean="0">
                <a:solidFill>
                  <a:schemeClr val="tx1">
                    <a:lumMod val="40000"/>
                    <a:lumOff val="60000"/>
                  </a:schemeClr>
                </a:solidFill>
              </a:rPr>
              <a:t>Exploring the key shifts in this progression:</a:t>
            </a:r>
          </a:p>
          <a:p>
            <a:pPr eaLnBrk="1" fontAlgn="auto" hangingPunct="1">
              <a:spcAft>
                <a:spcPts val="0"/>
              </a:spcAft>
              <a:defRPr/>
            </a:pPr>
            <a:r>
              <a:rPr lang="en-US" sz="2400" b="1" dirty="0" smtClean="0"/>
              <a:t>Focus</a:t>
            </a:r>
            <a:r>
              <a:rPr lang="en-US" sz="2400" dirty="0" smtClean="0"/>
              <a:t>: fractions are identified as Critical Areas in grades 3-5</a:t>
            </a:r>
            <a:endParaRPr lang="en-US" sz="2400" b="1" dirty="0" smtClean="0"/>
          </a:p>
          <a:p>
            <a:pPr eaLnBrk="1" fontAlgn="auto" hangingPunct="1">
              <a:spcAft>
                <a:spcPts val="0"/>
              </a:spcAft>
              <a:defRPr/>
            </a:pPr>
            <a:r>
              <a:rPr lang="en-US" sz="2400" b="1" dirty="0" smtClean="0"/>
              <a:t>Coherence</a:t>
            </a:r>
            <a:r>
              <a:rPr lang="en-US" sz="2400" dirty="0" smtClean="0"/>
              <a:t>: fraction concepts build from grades 1-6</a:t>
            </a:r>
          </a:p>
          <a:p>
            <a:pPr eaLnBrk="1" fontAlgn="auto" hangingPunct="1">
              <a:spcAft>
                <a:spcPts val="0"/>
              </a:spcAft>
              <a:defRPr/>
            </a:pPr>
            <a:r>
              <a:rPr lang="en-US" sz="2400" b="1" dirty="0" smtClean="0"/>
              <a:t>Clarity</a:t>
            </a:r>
            <a:r>
              <a:rPr lang="en-US" sz="2400" dirty="0" smtClean="0"/>
              <a:t>: precise language, specifying use of a variety of types visual models</a:t>
            </a:r>
          </a:p>
          <a:p>
            <a:pPr eaLnBrk="1" fontAlgn="auto" hangingPunct="1">
              <a:spcAft>
                <a:spcPts val="0"/>
              </a:spcAft>
              <a:defRPr/>
            </a:pPr>
            <a:r>
              <a:rPr lang="en-US" sz="2400" b="1" dirty="0" smtClean="0"/>
              <a:t>Rigor</a:t>
            </a:r>
            <a:r>
              <a:rPr lang="en-US" sz="2400" dirty="0" smtClean="0"/>
              <a:t>: </a:t>
            </a:r>
          </a:p>
          <a:p>
            <a:pPr lvl="1" eaLnBrk="1" fontAlgn="auto" hangingPunct="1">
              <a:spcAft>
                <a:spcPts val="0"/>
              </a:spcAft>
              <a:defRPr/>
            </a:pPr>
            <a:r>
              <a:rPr lang="en-US" sz="2600" dirty="0" smtClean="0"/>
              <a:t>visual representations to support conceptual understanding</a:t>
            </a:r>
          </a:p>
          <a:p>
            <a:pPr lvl="1" eaLnBrk="1" fontAlgn="auto" hangingPunct="1">
              <a:spcAft>
                <a:spcPts val="0"/>
              </a:spcAft>
              <a:defRPr/>
            </a:pPr>
            <a:r>
              <a:rPr lang="en-US" sz="2600" dirty="0" smtClean="0"/>
              <a:t>ongoing development of the Standards for Mathematical Practice</a:t>
            </a:r>
          </a:p>
        </p:txBody>
      </p:sp>
      <p:sp>
        <p:nvSpPr>
          <p:cNvPr id="4" name="Footer Placeholder 3"/>
          <p:cNvSpPr txBox="1">
            <a:spLocks noGrp="1"/>
          </p:cNvSpPr>
          <p:nvPr/>
        </p:nvSpPr>
        <p:spPr>
          <a:xfrm>
            <a:off x="3124200" y="6356350"/>
            <a:ext cx="5410200" cy="365125"/>
          </a:xfrm>
          <a:prstGeom prst="rect">
            <a:avLst/>
          </a:prstGeom>
          <a:noFill/>
        </p:spPr>
        <p:txBody>
          <a:bodyPr anchor="ctr"/>
          <a:lstStyle/>
          <a:p>
            <a:pPr algn="r" fontAlgn="auto">
              <a:spcBef>
                <a:spcPts val="0"/>
              </a:spcBef>
              <a:spcAft>
                <a:spcPts val="0"/>
              </a:spcAft>
              <a:defRPr/>
            </a:pPr>
            <a:r>
              <a:rPr lang="en-US" sz="1200">
                <a:solidFill>
                  <a:schemeClr val="tx1">
                    <a:tint val="75000"/>
                  </a:schemeClr>
                </a:solidFill>
                <a:latin typeface="+mn-lt"/>
                <a:cs typeface="+mn-cs"/>
              </a:rPr>
              <a:t>Massachusetts Department of Elementary and Secondary Education</a:t>
            </a:r>
          </a:p>
        </p:txBody>
      </p:sp>
      <p:sp>
        <p:nvSpPr>
          <p:cNvPr id="5" name="Slide Number Placeholder 4"/>
          <p:cNvSpPr txBox="1">
            <a:spLocks noGrp="1"/>
          </p:cNvSpPr>
          <p:nvPr/>
        </p:nvSpPr>
        <p:spPr>
          <a:xfrm>
            <a:off x="8486775" y="5257800"/>
            <a:ext cx="533400" cy="457200"/>
          </a:xfrm>
          <a:prstGeom prst="rect">
            <a:avLst/>
          </a:prstGeom>
          <a:noFill/>
        </p:spPr>
        <p:txBody>
          <a:bodyPr anchor="ctr"/>
          <a:lstStyle/>
          <a:p>
            <a:pPr algn="ctr" fontAlgn="auto">
              <a:spcBef>
                <a:spcPts val="0"/>
              </a:spcBef>
              <a:spcAft>
                <a:spcPts val="0"/>
              </a:spcAft>
              <a:defRPr/>
            </a:pPr>
            <a:fld id="{39F119BB-1C30-4037-98BE-1C941A36604A}" type="slidenum">
              <a:rPr lang="en-US" sz="1600">
                <a:solidFill>
                  <a:schemeClr val="tx1">
                    <a:tint val="75000"/>
                  </a:schemeClr>
                </a:solidFill>
                <a:latin typeface="+mj-lt"/>
                <a:cs typeface="+mn-cs"/>
              </a:rPr>
              <a:pPr algn="ctr" fontAlgn="auto">
                <a:spcBef>
                  <a:spcPts val="0"/>
                </a:spcBef>
                <a:spcAft>
                  <a:spcPts val="0"/>
                </a:spcAft>
                <a:defRPr/>
              </a:pPr>
              <a:t>8</a:t>
            </a:fld>
            <a:endParaRPr lang="en-US" sz="1600" dirty="0">
              <a:solidFill>
                <a:schemeClr val="tx1">
                  <a:tint val="75000"/>
                </a:schemeClr>
              </a:solidFill>
              <a:latin typeface="+mj-lt"/>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715962"/>
          </a:xfrm>
        </p:spPr>
        <p:txBody>
          <a:bodyPr/>
          <a:lstStyle/>
          <a:p>
            <a:r>
              <a:rPr lang="en-US" sz="2400" dirty="0" smtClean="0"/>
              <a:t>Domain Progression in the 2011 MA Math Frameworks</a:t>
            </a:r>
          </a:p>
        </p:txBody>
      </p:sp>
      <p:grpSp>
        <p:nvGrpSpPr>
          <p:cNvPr id="2" name="Group 165" descr="Chart showing the progression of domains in the 2011 MA Framework for Mathematics "/>
          <p:cNvGrpSpPr>
            <a:grpSpLocks/>
          </p:cNvGrpSpPr>
          <p:nvPr/>
        </p:nvGrpSpPr>
        <p:grpSpPr bwMode="auto">
          <a:xfrm>
            <a:off x="381000" y="990600"/>
            <a:ext cx="7772400" cy="4648200"/>
            <a:chOff x="288" y="816"/>
            <a:chExt cx="5184" cy="3360"/>
          </a:xfrm>
        </p:grpSpPr>
        <p:sp>
          <p:nvSpPr>
            <p:cNvPr id="10244" name="Rectangle 4"/>
            <p:cNvSpPr>
              <a:spLocks noChangeArrowheads="1"/>
            </p:cNvSpPr>
            <p:nvPr/>
          </p:nvSpPr>
          <p:spPr bwMode="auto">
            <a:xfrm>
              <a:off x="288" y="816"/>
              <a:ext cx="5184" cy="239"/>
            </a:xfrm>
            <a:prstGeom prst="rect">
              <a:avLst/>
            </a:prstGeom>
            <a:solidFill>
              <a:srgbClr val="FFFFFF"/>
            </a:solidFill>
            <a:ln w="9525">
              <a:noFill/>
              <a:miter lim="800000"/>
              <a:headEnd/>
              <a:tailEnd/>
            </a:ln>
          </p:spPr>
          <p:txBody>
            <a:bodyPr anchor="ctr"/>
            <a:lstStyle/>
            <a:p>
              <a:pPr marL="342900" indent="-342900" eaLnBrk="0" fontAlgn="ctr" hangingPunct="0"/>
              <a:r>
                <a:rPr lang="en-US" sz="1200" b="1" dirty="0">
                  <a:latin typeface="Trebuchet MS" pitchFamily="34" charset="0"/>
                </a:rPr>
                <a:t>PK-8 Domains Progression</a:t>
              </a:r>
              <a:endParaRPr lang="en-US" sz="1200" dirty="0">
                <a:latin typeface="Trebuchet MS" pitchFamily="34" charset="0"/>
              </a:endParaRPr>
            </a:p>
          </p:txBody>
        </p:sp>
        <p:sp>
          <p:nvSpPr>
            <p:cNvPr id="10245" name="Rectangle 5"/>
            <p:cNvSpPr>
              <a:spLocks noChangeArrowheads="1"/>
            </p:cNvSpPr>
            <p:nvPr/>
          </p:nvSpPr>
          <p:spPr bwMode="auto">
            <a:xfrm>
              <a:off x="288" y="1055"/>
              <a:ext cx="2411" cy="388"/>
            </a:xfrm>
            <a:prstGeom prst="rect">
              <a:avLst/>
            </a:prstGeom>
            <a:solidFill>
              <a:srgbClr val="FFFFFF"/>
            </a:solidFill>
            <a:ln w="9525">
              <a:noFill/>
              <a:miter lim="800000"/>
              <a:headEnd/>
              <a:tailEnd/>
            </a:ln>
          </p:spPr>
          <p:txBody>
            <a:bodyPr anchor="ctr"/>
            <a:lstStyle/>
            <a:p>
              <a:pPr marL="342900" indent="-342900" eaLnBrk="0" fontAlgn="ctr" hangingPunct="0"/>
              <a:r>
                <a:rPr lang="en-US" sz="1000" b="1">
                  <a:latin typeface="Trebuchet MS" pitchFamily="34" charset="0"/>
                </a:rPr>
                <a:t>Domains </a:t>
              </a:r>
            </a:p>
          </p:txBody>
        </p:sp>
        <p:sp>
          <p:nvSpPr>
            <p:cNvPr id="10246" name="Rectangle 6"/>
            <p:cNvSpPr>
              <a:spLocks noChangeArrowheads="1"/>
            </p:cNvSpPr>
            <p:nvPr/>
          </p:nvSpPr>
          <p:spPr bwMode="auto">
            <a:xfrm>
              <a:off x="2699" y="1055"/>
              <a:ext cx="345" cy="388"/>
            </a:xfrm>
            <a:prstGeom prst="rect">
              <a:avLst/>
            </a:prstGeom>
            <a:solidFill>
              <a:srgbClr val="FFFFFF"/>
            </a:solidFill>
            <a:ln w="9525">
              <a:noFill/>
              <a:miter lim="800000"/>
              <a:headEnd/>
              <a:tailEnd/>
            </a:ln>
          </p:spPr>
          <p:txBody>
            <a:bodyPr anchor="ctr"/>
            <a:lstStyle/>
            <a:p>
              <a:pPr marL="342900" indent="-342900" eaLnBrk="0" fontAlgn="ctr" hangingPunct="0"/>
              <a:r>
                <a:rPr lang="en-US" sz="1000" b="1">
                  <a:latin typeface="Trebuchet MS" pitchFamily="34" charset="0"/>
                </a:rPr>
                <a:t>PK</a:t>
              </a:r>
            </a:p>
          </p:txBody>
        </p:sp>
        <p:sp>
          <p:nvSpPr>
            <p:cNvPr id="10247" name="Rectangle 7"/>
            <p:cNvSpPr>
              <a:spLocks noChangeArrowheads="1"/>
            </p:cNvSpPr>
            <p:nvPr/>
          </p:nvSpPr>
          <p:spPr bwMode="auto">
            <a:xfrm>
              <a:off x="3044" y="1055"/>
              <a:ext cx="279" cy="388"/>
            </a:xfrm>
            <a:prstGeom prst="rect">
              <a:avLst/>
            </a:prstGeom>
            <a:solidFill>
              <a:srgbClr val="FFFFFF"/>
            </a:solidFill>
            <a:ln w="9525">
              <a:noFill/>
              <a:miter lim="800000"/>
              <a:headEnd/>
              <a:tailEnd/>
            </a:ln>
          </p:spPr>
          <p:txBody>
            <a:bodyPr anchor="ctr"/>
            <a:lstStyle/>
            <a:p>
              <a:pPr marL="342900" indent="-342900" eaLnBrk="0" fontAlgn="ctr" hangingPunct="0"/>
              <a:r>
                <a:rPr lang="en-US" sz="1000" b="1">
                  <a:latin typeface="Trebuchet MS" pitchFamily="34" charset="0"/>
                </a:rPr>
                <a:t>K</a:t>
              </a:r>
            </a:p>
          </p:txBody>
        </p:sp>
        <p:sp>
          <p:nvSpPr>
            <p:cNvPr id="10248" name="Rectangle 8"/>
            <p:cNvSpPr>
              <a:spLocks noChangeArrowheads="1"/>
            </p:cNvSpPr>
            <p:nvPr/>
          </p:nvSpPr>
          <p:spPr bwMode="auto">
            <a:xfrm>
              <a:off x="3323" y="1055"/>
              <a:ext cx="258" cy="388"/>
            </a:xfrm>
            <a:prstGeom prst="rect">
              <a:avLst/>
            </a:prstGeom>
            <a:solidFill>
              <a:srgbClr val="FFFFFF"/>
            </a:solidFill>
            <a:ln w="9525">
              <a:noFill/>
              <a:miter lim="800000"/>
              <a:headEnd/>
              <a:tailEnd/>
            </a:ln>
          </p:spPr>
          <p:txBody>
            <a:bodyPr anchor="ctr"/>
            <a:lstStyle/>
            <a:p>
              <a:pPr marL="342900" indent="-342900" eaLnBrk="0" fontAlgn="ctr" hangingPunct="0"/>
              <a:r>
                <a:rPr lang="en-US" sz="1000" b="1">
                  <a:latin typeface="Trebuchet MS" pitchFamily="34" charset="0"/>
                </a:rPr>
                <a:t>1</a:t>
              </a:r>
            </a:p>
          </p:txBody>
        </p:sp>
        <p:sp>
          <p:nvSpPr>
            <p:cNvPr id="10249" name="Rectangle 9"/>
            <p:cNvSpPr>
              <a:spLocks noChangeArrowheads="1"/>
            </p:cNvSpPr>
            <p:nvPr/>
          </p:nvSpPr>
          <p:spPr bwMode="auto">
            <a:xfrm>
              <a:off x="3581" y="1055"/>
              <a:ext cx="258" cy="388"/>
            </a:xfrm>
            <a:prstGeom prst="rect">
              <a:avLst/>
            </a:prstGeom>
            <a:solidFill>
              <a:srgbClr val="FFFFFF"/>
            </a:solidFill>
            <a:ln w="9525">
              <a:noFill/>
              <a:miter lim="800000"/>
              <a:headEnd/>
              <a:tailEnd/>
            </a:ln>
          </p:spPr>
          <p:txBody>
            <a:bodyPr anchor="ctr"/>
            <a:lstStyle/>
            <a:p>
              <a:pPr marL="342900" indent="-342900" eaLnBrk="0" fontAlgn="ctr" hangingPunct="0"/>
              <a:r>
                <a:rPr lang="en-US" sz="1000" b="1">
                  <a:latin typeface="Trebuchet MS" pitchFamily="34" charset="0"/>
                </a:rPr>
                <a:t>2</a:t>
              </a:r>
            </a:p>
          </p:txBody>
        </p:sp>
        <p:sp>
          <p:nvSpPr>
            <p:cNvPr id="10250" name="Rectangle 10"/>
            <p:cNvSpPr>
              <a:spLocks noChangeArrowheads="1"/>
            </p:cNvSpPr>
            <p:nvPr/>
          </p:nvSpPr>
          <p:spPr bwMode="auto">
            <a:xfrm>
              <a:off x="3839" y="1055"/>
              <a:ext cx="257" cy="388"/>
            </a:xfrm>
            <a:prstGeom prst="rect">
              <a:avLst/>
            </a:prstGeom>
            <a:solidFill>
              <a:srgbClr val="FFFFFF"/>
            </a:solidFill>
            <a:ln w="9525">
              <a:noFill/>
              <a:miter lim="800000"/>
              <a:headEnd/>
              <a:tailEnd/>
            </a:ln>
          </p:spPr>
          <p:txBody>
            <a:bodyPr anchor="ctr"/>
            <a:lstStyle/>
            <a:p>
              <a:pPr marL="342900" indent="-342900" eaLnBrk="0" fontAlgn="ctr" hangingPunct="0"/>
              <a:r>
                <a:rPr lang="en-US" sz="1000" b="1">
                  <a:latin typeface="Trebuchet MS" pitchFamily="34" charset="0"/>
                </a:rPr>
                <a:t>3</a:t>
              </a:r>
            </a:p>
          </p:txBody>
        </p:sp>
        <p:sp>
          <p:nvSpPr>
            <p:cNvPr id="10251" name="Rectangle 11"/>
            <p:cNvSpPr>
              <a:spLocks noChangeArrowheads="1"/>
            </p:cNvSpPr>
            <p:nvPr/>
          </p:nvSpPr>
          <p:spPr bwMode="auto">
            <a:xfrm>
              <a:off x="4096" y="1055"/>
              <a:ext cx="258" cy="388"/>
            </a:xfrm>
            <a:prstGeom prst="rect">
              <a:avLst/>
            </a:prstGeom>
            <a:solidFill>
              <a:srgbClr val="FFFFFF"/>
            </a:solidFill>
            <a:ln w="9525">
              <a:noFill/>
              <a:miter lim="800000"/>
              <a:headEnd/>
              <a:tailEnd/>
            </a:ln>
          </p:spPr>
          <p:txBody>
            <a:bodyPr anchor="ctr"/>
            <a:lstStyle/>
            <a:p>
              <a:pPr marL="342900" indent="-342900" eaLnBrk="0" fontAlgn="ctr" hangingPunct="0"/>
              <a:r>
                <a:rPr lang="en-US" sz="1000" b="1">
                  <a:latin typeface="Trebuchet MS" pitchFamily="34" charset="0"/>
                </a:rPr>
                <a:t>4</a:t>
              </a:r>
            </a:p>
          </p:txBody>
        </p:sp>
        <p:sp>
          <p:nvSpPr>
            <p:cNvPr id="10252" name="Rectangle 12"/>
            <p:cNvSpPr>
              <a:spLocks noChangeArrowheads="1"/>
            </p:cNvSpPr>
            <p:nvPr/>
          </p:nvSpPr>
          <p:spPr bwMode="auto">
            <a:xfrm>
              <a:off x="4354" y="1055"/>
              <a:ext cx="345" cy="388"/>
            </a:xfrm>
            <a:prstGeom prst="rect">
              <a:avLst/>
            </a:prstGeom>
            <a:solidFill>
              <a:srgbClr val="FFFFFF"/>
            </a:solidFill>
            <a:ln w="9525">
              <a:noFill/>
              <a:miter lim="800000"/>
              <a:headEnd/>
              <a:tailEnd/>
            </a:ln>
          </p:spPr>
          <p:txBody>
            <a:bodyPr anchor="ctr"/>
            <a:lstStyle/>
            <a:p>
              <a:pPr marL="342900" indent="-342900" eaLnBrk="0" fontAlgn="ctr" hangingPunct="0"/>
              <a:r>
                <a:rPr lang="en-US" sz="1000" b="1">
                  <a:latin typeface="Trebuchet MS" pitchFamily="34" charset="0"/>
                </a:rPr>
                <a:t>5</a:t>
              </a:r>
            </a:p>
          </p:txBody>
        </p:sp>
        <p:sp>
          <p:nvSpPr>
            <p:cNvPr id="10253" name="Rectangle 13"/>
            <p:cNvSpPr>
              <a:spLocks noChangeArrowheads="1"/>
            </p:cNvSpPr>
            <p:nvPr/>
          </p:nvSpPr>
          <p:spPr bwMode="auto">
            <a:xfrm>
              <a:off x="4699" y="1055"/>
              <a:ext cx="258" cy="388"/>
            </a:xfrm>
            <a:prstGeom prst="rect">
              <a:avLst/>
            </a:prstGeom>
            <a:solidFill>
              <a:srgbClr val="FFFFFF"/>
            </a:solidFill>
            <a:ln w="9525">
              <a:noFill/>
              <a:miter lim="800000"/>
              <a:headEnd/>
              <a:tailEnd/>
            </a:ln>
          </p:spPr>
          <p:txBody>
            <a:bodyPr anchor="ctr"/>
            <a:lstStyle/>
            <a:p>
              <a:pPr marL="342900" indent="-342900" eaLnBrk="0" fontAlgn="ctr" hangingPunct="0"/>
              <a:r>
                <a:rPr lang="en-US" sz="1000" b="1">
                  <a:latin typeface="Trebuchet MS" pitchFamily="34" charset="0"/>
                </a:rPr>
                <a:t>6</a:t>
              </a:r>
            </a:p>
          </p:txBody>
        </p:sp>
        <p:sp>
          <p:nvSpPr>
            <p:cNvPr id="10254" name="Rectangle 14"/>
            <p:cNvSpPr>
              <a:spLocks noChangeArrowheads="1"/>
            </p:cNvSpPr>
            <p:nvPr/>
          </p:nvSpPr>
          <p:spPr bwMode="auto">
            <a:xfrm>
              <a:off x="4957" y="1055"/>
              <a:ext cx="257" cy="388"/>
            </a:xfrm>
            <a:prstGeom prst="rect">
              <a:avLst/>
            </a:prstGeom>
            <a:solidFill>
              <a:srgbClr val="FFFFFF"/>
            </a:solidFill>
            <a:ln w="9525">
              <a:noFill/>
              <a:miter lim="800000"/>
              <a:headEnd/>
              <a:tailEnd/>
            </a:ln>
          </p:spPr>
          <p:txBody>
            <a:bodyPr anchor="ctr"/>
            <a:lstStyle/>
            <a:p>
              <a:pPr marL="342900" indent="-342900" eaLnBrk="0" fontAlgn="ctr" hangingPunct="0"/>
              <a:r>
                <a:rPr lang="en-US" sz="1000" b="1">
                  <a:latin typeface="Trebuchet MS" pitchFamily="34" charset="0"/>
                </a:rPr>
                <a:t>7</a:t>
              </a:r>
            </a:p>
          </p:txBody>
        </p:sp>
        <p:sp>
          <p:nvSpPr>
            <p:cNvPr id="10255" name="Rectangle 15"/>
            <p:cNvSpPr>
              <a:spLocks noChangeArrowheads="1"/>
            </p:cNvSpPr>
            <p:nvPr/>
          </p:nvSpPr>
          <p:spPr bwMode="auto">
            <a:xfrm>
              <a:off x="5214" y="1055"/>
              <a:ext cx="258" cy="388"/>
            </a:xfrm>
            <a:prstGeom prst="rect">
              <a:avLst/>
            </a:prstGeom>
            <a:solidFill>
              <a:srgbClr val="FFFFFF"/>
            </a:solidFill>
            <a:ln w="9525">
              <a:noFill/>
              <a:miter lim="800000"/>
              <a:headEnd/>
              <a:tailEnd/>
            </a:ln>
          </p:spPr>
          <p:txBody>
            <a:bodyPr anchor="ctr"/>
            <a:lstStyle/>
            <a:p>
              <a:pPr marL="342900" indent="-342900" eaLnBrk="0" fontAlgn="ctr" hangingPunct="0"/>
              <a:r>
                <a:rPr lang="en-US" sz="1000" b="1">
                  <a:latin typeface="Trebuchet MS" pitchFamily="34" charset="0"/>
                </a:rPr>
                <a:t>8</a:t>
              </a:r>
            </a:p>
          </p:txBody>
        </p:sp>
        <p:sp>
          <p:nvSpPr>
            <p:cNvPr id="10256" name="Rectangle 16"/>
            <p:cNvSpPr>
              <a:spLocks noChangeArrowheads="1"/>
            </p:cNvSpPr>
            <p:nvPr/>
          </p:nvSpPr>
          <p:spPr bwMode="auto">
            <a:xfrm>
              <a:off x="288" y="1443"/>
              <a:ext cx="2411" cy="241"/>
            </a:xfrm>
            <a:prstGeom prst="rect">
              <a:avLst/>
            </a:prstGeom>
            <a:solidFill>
              <a:srgbClr val="FF00FF"/>
            </a:solidFill>
            <a:ln w="9525">
              <a:noFill/>
              <a:miter lim="800000"/>
              <a:headEnd/>
              <a:tailEnd/>
            </a:ln>
          </p:spPr>
          <p:txBody>
            <a:bodyPr anchor="ctr"/>
            <a:lstStyle/>
            <a:p>
              <a:pPr marL="342900" indent="-342900" algn="l" eaLnBrk="0" fontAlgn="ctr" hangingPunct="0"/>
              <a:r>
                <a:rPr lang="en-US" sz="1200" b="1">
                  <a:solidFill>
                    <a:srgbClr val="000000"/>
                  </a:solidFill>
                  <a:latin typeface="Trebuchet MS" pitchFamily="34" charset="0"/>
                </a:rPr>
                <a:t>Counting and Cardinality</a:t>
              </a:r>
            </a:p>
          </p:txBody>
        </p:sp>
        <p:sp>
          <p:nvSpPr>
            <p:cNvPr id="10257" name="Rectangle 17"/>
            <p:cNvSpPr>
              <a:spLocks noChangeArrowheads="1"/>
            </p:cNvSpPr>
            <p:nvPr/>
          </p:nvSpPr>
          <p:spPr bwMode="auto">
            <a:xfrm>
              <a:off x="2699" y="1443"/>
              <a:ext cx="345" cy="241"/>
            </a:xfrm>
            <a:prstGeom prst="rect">
              <a:avLst/>
            </a:prstGeom>
            <a:solidFill>
              <a:srgbClr val="FF00FF"/>
            </a:solidFill>
            <a:ln w="9525">
              <a:noFill/>
              <a:miter lim="800000"/>
              <a:headEnd/>
              <a:tailEnd/>
            </a:ln>
          </p:spPr>
          <p:txBody>
            <a:bodyPr anchor="ctr"/>
            <a:lstStyle/>
            <a:p>
              <a:pPr marL="342900" indent="-342900" eaLnBrk="0" fontAlgn="ctr" hangingPunct="0"/>
              <a:r>
                <a:rPr lang="en-US" sz="900">
                  <a:latin typeface="Trebuchet MS" pitchFamily="34" charset="0"/>
                </a:rPr>
                <a:t>MA</a:t>
              </a:r>
            </a:p>
          </p:txBody>
        </p:sp>
        <p:sp>
          <p:nvSpPr>
            <p:cNvPr id="10258" name="Rectangle 18"/>
            <p:cNvSpPr>
              <a:spLocks noChangeArrowheads="1"/>
            </p:cNvSpPr>
            <p:nvPr/>
          </p:nvSpPr>
          <p:spPr bwMode="auto">
            <a:xfrm>
              <a:off x="3044" y="1443"/>
              <a:ext cx="279" cy="241"/>
            </a:xfrm>
            <a:prstGeom prst="rect">
              <a:avLst/>
            </a:prstGeom>
            <a:solidFill>
              <a:srgbClr val="FF00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259" name="Rectangle 19"/>
            <p:cNvSpPr>
              <a:spLocks noChangeArrowheads="1"/>
            </p:cNvSpPr>
            <p:nvPr/>
          </p:nvSpPr>
          <p:spPr bwMode="auto">
            <a:xfrm>
              <a:off x="3323" y="1443"/>
              <a:ext cx="258" cy="241"/>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260" name="Rectangle 20"/>
            <p:cNvSpPr>
              <a:spLocks noChangeArrowheads="1"/>
            </p:cNvSpPr>
            <p:nvPr/>
          </p:nvSpPr>
          <p:spPr bwMode="auto">
            <a:xfrm>
              <a:off x="3581" y="1443"/>
              <a:ext cx="258" cy="241"/>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261" name="Rectangle 21"/>
            <p:cNvSpPr>
              <a:spLocks noChangeArrowheads="1"/>
            </p:cNvSpPr>
            <p:nvPr/>
          </p:nvSpPr>
          <p:spPr bwMode="auto">
            <a:xfrm>
              <a:off x="3839" y="1443"/>
              <a:ext cx="257" cy="241"/>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262" name="Rectangle 22"/>
            <p:cNvSpPr>
              <a:spLocks noChangeArrowheads="1"/>
            </p:cNvSpPr>
            <p:nvPr/>
          </p:nvSpPr>
          <p:spPr bwMode="auto">
            <a:xfrm>
              <a:off x="4096" y="1443"/>
              <a:ext cx="258" cy="241"/>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263" name="Rectangle 23"/>
            <p:cNvSpPr>
              <a:spLocks noChangeArrowheads="1"/>
            </p:cNvSpPr>
            <p:nvPr/>
          </p:nvSpPr>
          <p:spPr bwMode="auto">
            <a:xfrm>
              <a:off x="4354" y="1443"/>
              <a:ext cx="345" cy="241"/>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264" name="Rectangle 24"/>
            <p:cNvSpPr>
              <a:spLocks noChangeArrowheads="1"/>
            </p:cNvSpPr>
            <p:nvPr/>
          </p:nvSpPr>
          <p:spPr bwMode="auto">
            <a:xfrm>
              <a:off x="4699" y="1443"/>
              <a:ext cx="258" cy="241"/>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265" name="Rectangle 25"/>
            <p:cNvSpPr>
              <a:spLocks noChangeArrowheads="1"/>
            </p:cNvSpPr>
            <p:nvPr/>
          </p:nvSpPr>
          <p:spPr bwMode="auto">
            <a:xfrm>
              <a:off x="4957" y="1443"/>
              <a:ext cx="257" cy="241"/>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266" name="Rectangle 26"/>
            <p:cNvSpPr>
              <a:spLocks noChangeArrowheads="1"/>
            </p:cNvSpPr>
            <p:nvPr/>
          </p:nvSpPr>
          <p:spPr bwMode="auto">
            <a:xfrm>
              <a:off x="5214" y="1443"/>
              <a:ext cx="258" cy="241"/>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267" name="Rectangle 27"/>
            <p:cNvSpPr>
              <a:spLocks noChangeArrowheads="1"/>
            </p:cNvSpPr>
            <p:nvPr/>
          </p:nvSpPr>
          <p:spPr bwMode="auto">
            <a:xfrm>
              <a:off x="288" y="1684"/>
              <a:ext cx="2411" cy="240"/>
            </a:xfrm>
            <a:prstGeom prst="rect">
              <a:avLst/>
            </a:prstGeom>
            <a:solidFill>
              <a:srgbClr val="FF00FF"/>
            </a:solidFill>
            <a:ln w="9525">
              <a:noFill/>
              <a:miter lim="800000"/>
              <a:headEnd/>
              <a:tailEnd/>
            </a:ln>
          </p:spPr>
          <p:txBody>
            <a:bodyPr anchor="ctr"/>
            <a:lstStyle/>
            <a:p>
              <a:pPr marL="342900" indent="-342900" algn="l" eaLnBrk="0" fontAlgn="ctr" hangingPunct="0"/>
              <a:r>
                <a:rPr lang="en-US" sz="1200" b="1" dirty="0">
                  <a:solidFill>
                    <a:srgbClr val="000000"/>
                  </a:solidFill>
                  <a:latin typeface="Trebuchet MS" pitchFamily="34" charset="0"/>
                </a:rPr>
                <a:t>Operations and Algebraic Thinking</a:t>
              </a:r>
              <a:endParaRPr lang="en-US" sz="1200" b="1" dirty="0">
                <a:latin typeface="Trebuchet MS" pitchFamily="34" charset="0"/>
              </a:endParaRPr>
            </a:p>
          </p:txBody>
        </p:sp>
        <p:sp>
          <p:nvSpPr>
            <p:cNvPr id="10268" name="Rectangle 28"/>
            <p:cNvSpPr>
              <a:spLocks noChangeArrowheads="1"/>
            </p:cNvSpPr>
            <p:nvPr/>
          </p:nvSpPr>
          <p:spPr bwMode="auto">
            <a:xfrm>
              <a:off x="2699" y="1684"/>
              <a:ext cx="345" cy="240"/>
            </a:xfrm>
            <a:prstGeom prst="rect">
              <a:avLst/>
            </a:prstGeom>
            <a:solidFill>
              <a:srgbClr val="FF00FF"/>
            </a:solidFill>
            <a:ln w="9525">
              <a:noFill/>
              <a:miter lim="800000"/>
              <a:headEnd/>
              <a:tailEnd/>
            </a:ln>
          </p:spPr>
          <p:txBody>
            <a:bodyPr anchor="ctr"/>
            <a:lstStyle/>
            <a:p>
              <a:pPr marL="342900" indent="-342900" eaLnBrk="0" fontAlgn="ctr" hangingPunct="0"/>
              <a:r>
                <a:rPr lang="en-US" sz="900">
                  <a:latin typeface="Trebuchet MS" pitchFamily="34" charset="0"/>
                </a:rPr>
                <a:t>MA</a:t>
              </a:r>
            </a:p>
          </p:txBody>
        </p:sp>
        <p:sp>
          <p:nvSpPr>
            <p:cNvPr id="10269" name="Rectangle 29"/>
            <p:cNvSpPr>
              <a:spLocks noChangeArrowheads="1"/>
            </p:cNvSpPr>
            <p:nvPr/>
          </p:nvSpPr>
          <p:spPr bwMode="auto">
            <a:xfrm>
              <a:off x="3044" y="1684"/>
              <a:ext cx="279" cy="240"/>
            </a:xfrm>
            <a:prstGeom prst="rect">
              <a:avLst/>
            </a:prstGeom>
            <a:solidFill>
              <a:srgbClr val="FF00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270" name="Rectangle 30"/>
            <p:cNvSpPr>
              <a:spLocks noChangeArrowheads="1"/>
            </p:cNvSpPr>
            <p:nvPr/>
          </p:nvSpPr>
          <p:spPr bwMode="auto">
            <a:xfrm>
              <a:off x="3323" y="1684"/>
              <a:ext cx="258" cy="240"/>
            </a:xfrm>
            <a:prstGeom prst="rect">
              <a:avLst/>
            </a:prstGeom>
            <a:solidFill>
              <a:srgbClr val="FF00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271" name="Rectangle 31"/>
            <p:cNvSpPr>
              <a:spLocks noChangeArrowheads="1"/>
            </p:cNvSpPr>
            <p:nvPr/>
          </p:nvSpPr>
          <p:spPr bwMode="auto">
            <a:xfrm>
              <a:off x="3581" y="1684"/>
              <a:ext cx="258" cy="240"/>
            </a:xfrm>
            <a:prstGeom prst="rect">
              <a:avLst/>
            </a:prstGeom>
            <a:solidFill>
              <a:srgbClr val="FF00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272" name="Rectangle 32"/>
            <p:cNvSpPr>
              <a:spLocks noChangeArrowheads="1"/>
            </p:cNvSpPr>
            <p:nvPr/>
          </p:nvSpPr>
          <p:spPr bwMode="auto">
            <a:xfrm>
              <a:off x="3839" y="1684"/>
              <a:ext cx="257" cy="240"/>
            </a:xfrm>
            <a:prstGeom prst="rect">
              <a:avLst/>
            </a:prstGeom>
            <a:solidFill>
              <a:srgbClr val="FF00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273" name="Rectangle 33"/>
            <p:cNvSpPr>
              <a:spLocks noChangeArrowheads="1"/>
            </p:cNvSpPr>
            <p:nvPr/>
          </p:nvSpPr>
          <p:spPr bwMode="auto">
            <a:xfrm>
              <a:off x="4096" y="1684"/>
              <a:ext cx="258" cy="240"/>
            </a:xfrm>
            <a:prstGeom prst="rect">
              <a:avLst/>
            </a:prstGeom>
            <a:solidFill>
              <a:srgbClr val="FF00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274" name="Rectangle 34"/>
            <p:cNvSpPr>
              <a:spLocks noChangeArrowheads="1"/>
            </p:cNvSpPr>
            <p:nvPr/>
          </p:nvSpPr>
          <p:spPr bwMode="auto">
            <a:xfrm>
              <a:off x="4354" y="1684"/>
              <a:ext cx="345" cy="240"/>
            </a:xfrm>
            <a:prstGeom prst="rect">
              <a:avLst/>
            </a:prstGeom>
            <a:solidFill>
              <a:srgbClr val="FF00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275" name="Rectangle 35"/>
            <p:cNvSpPr>
              <a:spLocks noChangeArrowheads="1"/>
            </p:cNvSpPr>
            <p:nvPr/>
          </p:nvSpPr>
          <p:spPr bwMode="auto">
            <a:xfrm>
              <a:off x="4699" y="1684"/>
              <a:ext cx="258" cy="240"/>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276" name="Rectangle 36"/>
            <p:cNvSpPr>
              <a:spLocks noChangeArrowheads="1"/>
            </p:cNvSpPr>
            <p:nvPr/>
          </p:nvSpPr>
          <p:spPr bwMode="auto">
            <a:xfrm>
              <a:off x="4957" y="1684"/>
              <a:ext cx="257" cy="240"/>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277" name="Rectangle 37"/>
            <p:cNvSpPr>
              <a:spLocks noChangeArrowheads="1"/>
            </p:cNvSpPr>
            <p:nvPr/>
          </p:nvSpPr>
          <p:spPr bwMode="auto">
            <a:xfrm>
              <a:off x="5214" y="1684"/>
              <a:ext cx="258" cy="240"/>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278" name="Rectangle 38"/>
            <p:cNvSpPr>
              <a:spLocks noChangeArrowheads="1"/>
            </p:cNvSpPr>
            <p:nvPr/>
          </p:nvSpPr>
          <p:spPr bwMode="auto">
            <a:xfrm>
              <a:off x="288" y="1924"/>
              <a:ext cx="2411" cy="240"/>
            </a:xfrm>
            <a:prstGeom prst="rect">
              <a:avLst/>
            </a:prstGeom>
            <a:solidFill>
              <a:srgbClr val="FF00FF"/>
            </a:solidFill>
            <a:ln w="9525">
              <a:noFill/>
              <a:miter lim="800000"/>
              <a:headEnd/>
              <a:tailEnd/>
            </a:ln>
          </p:spPr>
          <p:txBody>
            <a:bodyPr anchor="ctr"/>
            <a:lstStyle/>
            <a:p>
              <a:pPr marL="342900" indent="-342900" algn="l" eaLnBrk="0" fontAlgn="ctr" hangingPunct="0"/>
              <a:r>
                <a:rPr lang="en-US" sz="1200" b="1">
                  <a:solidFill>
                    <a:srgbClr val="000000"/>
                  </a:solidFill>
                  <a:latin typeface="Trebuchet MS" pitchFamily="34" charset="0"/>
                </a:rPr>
                <a:t>Number and Operations in Base Ten</a:t>
              </a:r>
              <a:endParaRPr lang="en-US" sz="1200" b="1">
                <a:latin typeface="Trebuchet MS" pitchFamily="34" charset="0"/>
              </a:endParaRPr>
            </a:p>
          </p:txBody>
        </p:sp>
        <p:sp>
          <p:nvSpPr>
            <p:cNvPr id="10279" name="Rectangle 39"/>
            <p:cNvSpPr>
              <a:spLocks noChangeArrowheads="1"/>
            </p:cNvSpPr>
            <p:nvPr/>
          </p:nvSpPr>
          <p:spPr bwMode="auto">
            <a:xfrm>
              <a:off x="2699" y="1924"/>
              <a:ext cx="345" cy="240"/>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280" name="Rectangle 40"/>
            <p:cNvSpPr>
              <a:spLocks noChangeArrowheads="1"/>
            </p:cNvSpPr>
            <p:nvPr/>
          </p:nvSpPr>
          <p:spPr bwMode="auto">
            <a:xfrm>
              <a:off x="3044" y="1924"/>
              <a:ext cx="279" cy="240"/>
            </a:xfrm>
            <a:prstGeom prst="rect">
              <a:avLst/>
            </a:prstGeom>
            <a:solidFill>
              <a:srgbClr val="FF00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281" name="Rectangle 41"/>
            <p:cNvSpPr>
              <a:spLocks noChangeArrowheads="1"/>
            </p:cNvSpPr>
            <p:nvPr/>
          </p:nvSpPr>
          <p:spPr bwMode="auto">
            <a:xfrm>
              <a:off x="3323" y="1924"/>
              <a:ext cx="258" cy="240"/>
            </a:xfrm>
            <a:prstGeom prst="rect">
              <a:avLst/>
            </a:prstGeom>
            <a:solidFill>
              <a:srgbClr val="FF00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282" name="Rectangle 42"/>
            <p:cNvSpPr>
              <a:spLocks noChangeArrowheads="1"/>
            </p:cNvSpPr>
            <p:nvPr/>
          </p:nvSpPr>
          <p:spPr bwMode="auto">
            <a:xfrm>
              <a:off x="3581" y="1924"/>
              <a:ext cx="258" cy="240"/>
            </a:xfrm>
            <a:prstGeom prst="rect">
              <a:avLst/>
            </a:prstGeom>
            <a:solidFill>
              <a:srgbClr val="FF00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283" name="Rectangle 43"/>
            <p:cNvSpPr>
              <a:spLocks noChangeArrowheads="1"/>
            </p:cNvSpPr>
            <p:nvPr/>
          </p:nvSpPr>
          <p:spPr bwMode="auto">
            <a:xfrm>
              <a:off x="3839" y="1924"/>
              <a:ext cx="257" cy="240"/>
            </a:xfrm>
            <a:prstGeom prst="rect">
              <a:avLst/>
            </a:prstGeom>
            <a:solidFill>
              <a:srgbClr val="FF00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284" name="Rectangle 44"/>
            <p:cNvSpPr>
              <a:spLocks noChangeArrowheads="1"/>
            </p:cNvSpPr>
            <p:nvPr/>
          </p:nvSpPr>
          <p:spPr bwMode="auto">
            <a:xfrm>
              <a:off x="4096" y="1924"/>
              <a:ext cx="258" cy="240"/>
            </a:xfrm>
            <a:prstGeom prst="rect">
              <a:avLst/>
            </a:prstGeom>
            <a:solidFill>
              <a:srgbClr val="FF00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285" name="Rectangle 45"/>
            <p:cNvSpPr>
              <a:spLocks noChangeArrowheads="1"/>
            </p:cNvSpPr>
            <p:nvPr/>
          </p:nvSpPr>
          <p:spPr bwMode="auto">
            <a:xfrm>
              <a:off x="4354" y="1924"/>
              <a:ext cx="345" cy="240"/>
            </a:xfrm>
            <a:prstGeom prst="rect">
              <a:avLst/>
            </a:prstGeom>
            <a:solidFill>
              <a:srgbClr val="FF00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286" name="Rectangle 46"/>
            <p:cNvSpPr>
              <a:spLocks noChangeArrowheads="1"/>
            </p:cNvSpPr>
            <p:nvPr/>
          </p:nvSpPr>
          <p:spPr bwMode="auto">
            <a:xfrm>
              <a:off x="4699" y="1924"/>
              <a:ext cx="258" cy="240"/>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287" name="Rectangle 47"/>
            <p:cNvSpPr>
              <a:spLocks noChangeArrowheads="1"/>
            </p:cNvSpPr>
            <p:nvPr/>
          </p:nvSpPr>
          <p:spPr bwMode="auto">
            <a:xfrm>
              <a:off x="4957" y="1924"/>
              <a:ext cx="257" cy="240"/>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288" name="Rectangle 48"/>
            <p:cNvSpPr>
              <a:spLocks noChangeArrowheads="1"/>
            </p:cNvSpPr>
            <p:nvPr/>
          </p:nvSpPr>
          <p:spPr bwMode="auto">
            <a:xfrm>
              <a:off x="5214" y="1924"/>
              <a:ext cx="258" cy="240"/>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289" name="Rectangle 49"/>
            <p:cNvSpPr>
              <a:spLocks noChangeArrowheads="1"/>
            </p:cNvSpPr>
            <p:nvPr/>
          </p:nvSpPr>
          <p:spPr bwMode="auto">
            <a:xfrm>
              <a:off x="288" y="2164"/>
              <a:ext cx="2411" cy="241"/>
            </a:xfrm>
            <a:prstGeom prst="rect">
              <a:avLst/>
            </a:prstGeom>
            <a:solidFill>
              <a:srgbClr val="FF00FF"/>
            </a:solidFill>
            <a:ln w="9525">
              <a:noFill/>
              <a:miter lim="800000"/>
              <a:headEnd/>
              <a:tailEnd/>
            </a:ln>
          </p:spPr>
          <p:txBody>
            <a:bodyPr anchor="ctr"/>
            <a:lstStyle/>
            <a:p>
              <a:pPr marL="342900" indent="-342900" algn="l" eaLnBrk="0" fontAlgn="ctr" hangingPunct="0"/>
              <a:r>
                <a:rPr lang="en-US" sz="1200" b="1" dirty="0">
                  <a:solidFill>
                    <a:srgbClr val="000000"/>
                  </a:solidFill>
                  <a:latin typeface="Trebuchet MS" pitchFamily="34" charset="0"/>
                </a:rPr>
                <a:t>Number and Operations - Fractions</a:t>
              </a:r>
              <a:endParaRPr lang="en-US" sz="1200" b="1" dirty="0">
                <a:latin typeface="Trebuchet MS" pitchFamily="34" charset="0"/>
              </a:endParaRPr>
            </a:p>
          </p:txBody>
        </p:sp>
        <p:sp>
          <p:nvSpPr>
            <p:cNvPr id="10290" name="Rectangle 50"/>
            <p:cNvSpPr>
              <a:spLocks noChangeArrowheads="1"/>
            </p:cNvSpPr>
            <p:nvPr/>
          </p:nvSpPr>
          <p:spPr bwMode="auto">
            <a:xfrm>
              <a:off x="2699" y="2164"/>
              <a:ext cx="345" cy="241"/>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291" name="Rectangle 51"/>
            <p:cNvSpPr>
              <a:spLocks noChangeArrowheads="1"/>
            </p:cNvSpPr>
            <p:nvPr/>
          </p:nvSpPr>
          <p:spPr bwMode="auto">
            <a:xfrm>
              <a:off x="3044" y="2164"/>
              <a:ext cx="279" cy="241"/>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292" name="Rectangle 52"/>
            <p:cNvSpPr>
              <a:spLocks noChangeArrowheads="1"/>
            </p:cNvSpPr>
            <p:nvPr/>
          </p:nvSpPr>
          <p:spPr bwMode="auto">
            <a:xfrm>
              <a:off x="3323" y="2164"/>
              <a:ext cx="258" cy="241"/>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293" name="Rectangle 53"/>
            <p:cNvSpPr>
              <a:spLocks noChangeArrowheads="1"/>
            </p:cNvSpPr>
            <p:nvPr/>
          </p:nvSpPr>
          <p:spPr bwMode="auto">
            <a:xfrm>
              <a:off x="3581" y="2164"/>
              <a:ext cx="258" cy="241"/>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294" name="Rectangle 54"/>
            <p:cNvSpPr>
              <a:spLocks noChangeArrowheads="1"/>
            </p:cNvSpPr>
            <p:nvPr/>
          </p:nvSpPr>
          <p:spPr bwMode="auto">
            <a:xfrm>
              <a:off x="3839" y="2164"/>
              <a:ext cx="257" cy="241"/>
            </a:xfrm>
            <a:prstGeom prst="rect">
              <a:avLst/>
            </a:prstGeom>
            <a:solidFill>
              <a:srgbClr val="FF00FF"/>
            </a:solidFill>
            <a:ln w="9525">
              <a:noFill/>
              <a:miter lim="800000"/>
              <a:headEnd/>
              <a:tailEnd/>
            </a:ln>
          </p:spPr>
          <p:txBody>
            <a:bodyPr anchor="ctr"/>
            <a:lstStyle/>
            <a:p>
              <a:pPr marL="342900" indent="-342900" eaLnBrk="0" fontAlgn="ctr" hangingPunct="0"/>
              <a:r>
                <a:rPr lang="en-US" sz="900">
                  <a:solidFill>
                    <a:srgbClr val="99CC00"/>
                  </a:solidFill>
                  <a:latin typeface="Trebuchet MS" pitchFamily="34" charset="0"/>
                </a:rPr>
                <a:t> </a:t>
              </a:r>
              <a:endParaRPr lang="en-US" sz="2000">
                <a:latin typeface="Trebuchet MS" pitchFamily="34" charset="0"/>
              </a:endParaRPr>
            </a:p>
          </p:txBody>
        </p:sp>
        <p:sp>
          <p:nvSpPr>
            <p:cNvPr id="10295" name="Rectangle 55"/>
            <p:cNvSpPr>
              <a:spLocks noChangeArrowheads="1"/>
            </p:cNvSpPr>
            <p:nvPr/>
          </p:nvSpPr>
          <p:spPr bwMode="auto">
            <a:xfrm>
              <a:off x="4096" y="2164"/>
              <a:ext cx="258" cy="241"/>
            </a:xfrm>
            <a:prstGeom prst="rect">
              <a:avLst/>
            </a:prstGeom>
            <a:solidFill>
              <a:srgbClr val="FF00FF"/>
            </a:solidFill>
            <a:ln w="9525">
              <a:noFill/>
              <a:miter lim="800000"/>
              <a:headEnd/>
              <a:tailEnd/>
            </a:ln>
          </p:spPr>
          <p:txBody>
            <a:bodyPr anchor="ctr"/>
            <a:lstStyle/>
            <a:p>
              <a:pPr marL="342900" indent="-342900" eaLnBrk="0" fontAlgn="ctr" hangingPunct="0"/>
              <a:r>
                <a:rPr lang="en-US" sz="900">
                  <a:solidFill>
                    <a:srgbClr val="99CC00"/>
                  </a:solidFill>
                  <a:latin typeface="Trebuchet MS" pitchFamily="34" charset="0"/>
                </a:rPr>
                <a:t> </a:t>
              </a:r>
              <a:endParaRPr lang="en-US" sz="2000">
                <a:latin typeface="Trebuchet MS" pitchFamily="34" charset="0"/>
              </a:endParaRPr>
            </a:p>
          </p:txBody>
        </p:sp>
        <p:sp>
          <p:nvSpPr>
            <p:cNvPr id="10296" name="Rectangle 56"/>
            <p:cNvSpPr>
              <a:spLocks noChangeArrowheads="1"/>
            </p:cNvSpPr>
            <p:nvPr/>
          </p:nvSpPr>
          <p:spPr bwMode="auto">
            <a:xfrm>
              <a:off x="4354" y="2164"/>
              <a:ext cx="345" cy="241"/>
            </a:xfrm>
            <a:prstGeom prst="rect">
              <a:avLst/>
            </a:prstGeom>
            <a:solidFill>
              <a:srgbClr val="FF00FF"/>
            </a:solidFill>
            <a:ln w="9525">
              <a:noFill/>
              <a:miter lim="800000"/>
              <a:headEnd/>
              <a:tailEnd/>
            </a:ln>
          </p:spPr>
          <p:txBody>
            <a:bodyPr anchor="ctr"/>
            <a:lstStyle/>
            <a:p>
              <a:pPr marL="342900" indent="-342900" eaLnBrk="0" fontAlgn="ctr" hangingPunct="0"/>
              <a:r>
                <a:rPr lang="en-US" sz="900">
                  <a:solidFill>
                    <a:srgbClr val="99CC00"/>
                  </a:solidFill>
                  <a:latin typeface="Trebuchet MS" pitchFamily="34" charset="0"/>
                </a:rPr>
                <a:t> </a:t>
              </a:r>
              <a:endParaRPr lang="en-US" sz="2000">
                <a:latin typeface="Trebuchet MS" pitchFamily="34" charset="0"/>
              </a:endParaRPr>
            </a:p>
          </p:txBody>
        </p:sp>
        <p:sp>
          <p:nvSpPr>
            <p:cNvPr id="10297" name="Rectangle 57"/>
            <p:cNvSpPr>
              <a:spLocks noChangeArrowheads="1"/>
            </p:cNvSpPr>
            <p:nvPr/>
          </p:nvSpPr>
          <p:spPr bwMode="auto">
            <a:xfrm>
              <a:off x="4699" y="2164"/>
              <a:ext cx="258" cy="241"/>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298" name="Rectangle 58"/>
            <p:cNvSpPr>
              <a:spLocks noChangeArrowheads="1"/>
            </p:cNvSpPr>
            <p:nvPr/>
          </p:nvSpPr>
          <p:spPr bwMode="auto">
            <a:xfrm>
              <a:off x="4957" y="2164"/>
              <a:ext cx="257" cy="241"/>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299" name="Rectangle 59"/>
            <p:cNvSpPr>
              <a:spLocks noChangeArrowheads="1"/>
            </p:cNvSpPr>
            <p:nvPr/>
          </p:nvSpPr>
          <p:spPr bwMode="auto">
            <a:xfrm>
              <a:off x="5214" y="2164"/>
              <a:ext cx="258" cy="241"/>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00" name="Rectangle 60"/>
            <p:cNvSpPr>
              <a:spLocks noChangeArrowheads="1"/>
            </p:cNvSpPr>
            <p:nvPr/>
          </p:nvSpPr>
          <p:spPr bwMode="auto">
            <a:xfrm>
              <a:off x="288" y="2405"/>
              <a:ext cx="2411" cy="329"/>
            </a:xfrm>
            <a:prstGeom prst="rect">
              <a:avLst/>
            </a:prstGeom>
            <a:solidFill>
              <a:srgbClr val="FF9900"/>
            </a:solidFill>
            <a:ln w="9525">
              <a:noFill/>
              <a:miter lim="800000"/>
              <a:headEnd/>
              <a:tailEnd/>
            </a:ln>
          </p:spPr>
          <p:txBody>
            <a:bodyPr anchor="ctr"/>
            <a:lstStyle/>
            <a:p>
              <a:pPr marL="342900" indent="-342900" algn="l" eaLnBrk="0" fontAlgn="ctr" hangingPunct="0"/>
              <a:r>
                <a:rPr lang="en-US" sz="1200" b="1" dirty="0">
                  <a:solidFill>
                    <a:srgbClr val="000000"/>
                  </a:solidFill>
                  <a:latin typeface="Trebuchet MS" pitchFamily="34" charset="0"/>
                </a:rPr>
                <a:t>Ratios and Proportional Relationships</a:t>
              </a:r>
              <a:endParaRPr lang="en-US" sz="1200" b="1" dirty="0">
                <a:latin typeface="Trebuchet MS" pitchFamily="34" charset="0"/>
              </a:endParaRPr>
            </a:p>
          </p:txBody>
        </p:sp>
        <p:sp>
          <p:nvSpPr>
            <p:cNvPr id="10301" name="Rectangle 61"/>
            <p:cNvSpPr>
              <a:spLocks noChangeArrowheads="1"/>
            </p:cNvSpPr>
            <p:nvPr/>
          </p:nvSpPr>
          <p:spPr bwMode="auto">
            <a:xfrm>
              <a:off x="2699" y="2405"/>
              <a:ext cx="345" cy="329"/>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02" name="Rectangle 62"/>
            <p:cNvSpPr>
              <a:spLocks noChangeArrowheads="1"/>
            </p:cNvSpPr>
            <p:nvPr/>
          </p:nvSpPr>
          <p:spPr bwMode="auto">
            <a:xfrm>
              <a:off x="3044" y="2405"/>
              <a:ext cx="279" cy="329"/>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03" name="Rectangle 63"/>
            <p:cNvSpPr>
              <a:spLocks noChangeArrowheads="1"/>
            </p:cNvSpPr>
            <p:nvPr/>
          </p:nvSpPr>
          <p:spPr bwMode="auto">
            <a:xfrm>
              <a:off x="3323" y="2405"/>
              <a:ext cx="258" cy="329"/>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04" name="Rectangle 64"/>
            <p:cNvSpPr>
              <a:spLocks noChangeArrowheads="1"/>
            </p:cNvSpPr>
            <p:nvPr/>
          </p:nvSpPr>
          <p:spPr bwMode="auto">
            <a:xfrm>
              <a:off x="3581" y="2405"/>
              <a:ext cx="258" cy="329"/>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05" name="Rectangle 65"/>
            <p:cNvSpPr>
              <a:spLocks noChangeArrowheads="1"/>
            </p:cNvSpPr>
            <p:nvPr/>
          </p:nvSpPr>
          <p:spPr bwMode="auto">
            <a:xfrm>
              <a:off x="3839" y="2405"/>
              <a:ext cx="257" cy="329"/>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06" name="Rectangle 66"/>
            <p:cNvSpPr>
              <a:spLocks noChangeArrowheads="1"/>
            </p:cNvSpPr>
            <p:nvPr/>
          </p:nvSpPr>
          <p:spPr bwMode="auto">
            <a:xfrm>
              <a:off x="4096" y="2405"/>
              <a:ext cx="258" cy="329"/>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07" name="Rectangle 67"/>
            <p:cNvSpPr>
              <a:spLocks noChangeArrowheads="1"/>
            </p:cNvSpPr>
            <p:nvPr/>
          </p:nvSpPr>
          <p:spPr bwMode="auto">
            <a:xfrm>
              <a:off x="4354" y="2405"/>
              <a:ext cx="345" cy="329"/>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08" name="Rectangle 68"/>
            <p:cNvSpPr>
              <a:spLocks noChangeArrowheads="1"/>
            </p:cNvSpPr>
            <p:nvPr/>
          </p:nvSpPr>
          <p:spPr bwMode="auto">
            <a:xfrm>
              <a:off x="4699" y="2405"/>
              <a:ext cx="258" cy="329"/>
            </a:xfrm>
            <a:prstGeom prst="rect">
              <a:avLst/>
            </a:prstGeom>
            <a:solidFill>
              <a:srgbClr val="FF9900"/>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09" name="Rectangle 69"/>
            <p:cNvSpPr>
              <a:spLocks noChangeArrowheads="1"/>
            </p:cNvSpPr>
            <p:nvPr/>
          </p:nvSpPr>
          <p:spPr bwMode="auto">
            <a:xfrm>
              <a:off x="4957" y="2405"/>
              <a:ext cx="257" cy="329"/>
            </a:xfrm>
            <a:prstGeom prst="rect">
              <a:avLst/>
            </a:prstGeom>
            <a:solidFill>
              <a:srgbClr val="FF9900"/>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10" name="Rectangle 70"/>
            <p:cNvSpPr>
              <a:spLocks noChangeArrowheads="1"/>
            </p:cNvSpPr>
            <p:nvPr/>
          </p:nvSpPr>
          <p:spPr bwMode="auto">
            <a:xfrm>
              <a:off x="5214" y="2405"/>
              <a:ext cx="258" cy="329"/>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11" name="Rectangle 71"/>
            <p:cNvSpPr>
              <a:spLocks noChangeArrowheads="1"/>
            </p:cNvSpPr>
            <p:nvPr/>
          </p:nvSpPr>
          <p:spPr bwMode="auto">
            <a:xfrm>
              <a:off x="288" y="2734"/>
              <a:ext cx="2411" cy="240"/>
            </a:xfrm>
            <a:prstGeom prst="rect">
              <a:avLst/>
            </a:prstGeom>
            <a:solidFill>
              <a:srgbClr val="FF9900"/>
            </a:solidFill>
            <a:ln w="9525">
              <a:noFill/>
              <a:miter lim="800000"/>
              <a:headEnd/>
              <a:tailEnd/>
            </a:ln>
          </p:spPr>
          <p:txBody>
            <a:bodyPr anchor="ctr"/>
            <a:lstStyle/>
            <a:p>
              <a:pPr marL="342900" indent="-342900" algn="l" eaLnBrk="0" fontAlgn="ctr" hangingPunct="0"/>
              <a:r>
                <a:rPr lang="en-US" sz="1200" b="1">
                  <a:solidFill>
                    <a:srgbClr val="000000"/>
                  </a:solidFill>
                  <a:latin typeface="Trebuchet MS" pitchFamily="34" charset="0"/>
                </a:rPr>
                <a:t>The Number System</a:t>
              </a:r>
              <a:endParaRPr lang="en-US" sz="1200" b="1">
                <a:latin typeface="Trebuchet MS" pitchFamily="34" charset="0"/>
              </a:endParaRPr>
            </a:p>
          </p:txBody>
        </p:sp>
        <p:sp>
          <p:nvSpPr>
            <p:cNvPr id="10312" name="Rectangle 72"/>
            <p:cNvSpPr>
              <a:spLocks noChangeArrowheads="1"/>
            </p:cNvSpPr>
            <p:nvPr/>
          </p:nvSpPr>
          <p:spPr bwMode="auto">
            <a:xfrm>
              <a:off x="2699" y="2734"/>
              <a:ext cx="345" cy="240"/>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13" name="Rectangle 73"/>
            <p:cNvSpPr>
              <a:spLocks noChangeArrowheads="1"/>
            </p:cNvSpPr>
            <p:nvPr/>
          </p:nvSpPr>
          <p:spPr bwMode="auto">
            <a:xfrm>
              <a:off x="3044" y="2734"/>
              <a:ext cx="279" cy="240"/>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14" name="Rectangle 74"/>
            <p:cNvSpPr>
              <a:spLocks noChangeArrowheads="1"/>
            </p:cNvSpPr>
            <p:nvPr/>
          </p:nvSpPr>
          <p:spPr bwMode="auto">
            <a:xfrm>
              <a:off x="3323" y="2734"/>
              <a:ext cx="258" cy="240"/>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15" name="Rectangle 75"/>
            <p:cNvSpPr>
              <a:spLocks noChangeArrowheads="1"/>
            </p:cNvSpPr>
            <p:nvPr/>
          </p:nvSpPr>
          <p:spPr bwMode="auto">
            <a:xfrm>
              <a:off x="3581" y="2734"/>
              <a:ext cx="258" cy="240"/>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16" name="Rectangle 76"/>
            <p:cNvSpPr>
              <a:spLocks noChangeArrowheads="1"/>
            </p:cNvSpPr>
            <p:nvPr/>
          </p:nvSpPr>
          <p:spPr bwMode="auto">
            <a:xfrm>
              <a:off x="3839" y="2734"/>
              <a:ext cx="257" cy="240"/>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17" name="Rectangle 77"/>
            <p:cNvSpPr>
              <a:spLocks noChangeArrowheads="1"/>
            </p:cNvSpPr>
            <p:nvPr/>
          </p:nvSpPr>
          <p:spPr bwMode="auto">
            <a:xfrm>
              <a:off x="4096" y="2734"/>
              <a:ext cx="258" cy="240"/>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18" name="Rectangle 78"/>
            <p:cNvSpPr>
              <a:spLocks noChangeArrowheads="1"/>
            </p:cNvSpPr>
            <p:nvPr/>
          </p:nvSpPr>
          <p:spPr bwMode="auto">
            <a:xfrm>
              <a:off x="4354" y="2734"/>
              <a:ext cx="345" cy="240"/>
            </a:xfrm>
            <a:prstGeom prst="rect">
              <a:avLst/>
            </a:prstGeom>
            <a:solidFill>
              <a:srgbClr val="FF9900"/>
            </a:solidFill>
            <a:ln w="9525">
              <a:noFill/>
              <a:miter lim="800000"/>
              <a:headEnd/>
              <a:tailEnd/>
            </a:ln>
          </p:spPr>
          <p:txBody>
            <a:bodyPr anchor="ctr"/>
            <a:lstStyle/>
            <a:p>
              <a:pPr marL="342900" indent="-342900" eaLnBrk="0" fontAlgn="ctr" hangingPunct="0"/>
              <a:r>
                <a:rPr lang="en-US" sz="700" b="1">
                  <a:latin typeface="Trebuchet MS" pitchFamily="34" charset="0"/>
                </a:rPr>
                <a:t>MA</a:t>
              </a:r>
              <a:endParaRPr lang="en-US" sz="2000">
                <a:latin typeface="Trebuchet MS" pitchFamily="34" charset="0"/>
              </a:endParaRPr>
            </a:p>
          </p:txBody>
        </p:sp>
        <p:sp>
          <p:nvSpPr>
            <p:cNvPr id="10319" name="Rectangle 79"/>
            <p:cNvSpPr>
              <a:spLocks noChangeArrowheads="1"/>
            </p:cNvSpPr>
            <p:nvPr/>
          </p:nvSpPr>
          <p:spPr bwMode="auto">
            <a:xfrm>
              <a:off x="4699" y="2734"/>
              <a:ext cx="258" cy="240"/>
            </a:xfrm>
            <a:prstGeom prst="rect">
              <a:avLst/>
            </a:prstGeom>
            <a:solidFill>
              <a:srgbClr val="FF9900"/>
            </a:solidFill>
            <a:ln w="9525">
              <a:noFill/>
              <a:miter lim="800000"/>
              <a:headEnd/>
              <a:tailEnd/>
            </a:ln>
          </p:spPr>
          <p:txBody>
            <a:bodyPr anchor="ctr"/>
            <a:lstStyle/>
            <a:p>
              <a:pPr marL="342900" indent="-342900" eaLnBrk="0" fontAlgn="ctr" hangingPunct="0"/>
              <a:r>
                <a:rPr lang="en-US" sz="900">
                  <a:solidFill>
                    <a:srgbClr val="99CC00"/>
                  </a:solidFill>
                  <a:latin typeface="Trebuchet MS" pitchFamily="34" charset="0"/>
                </a:rPr>
                <a:t> </a:t>
              </a:r>
              <a:endParaRPr lang="en-US" sz="2000">
                <a:latin typeface="Trebuchet MS" pitchFamily="34" charset="0"/>
              </a:endParaRPr>
            </a:p>
          </p:txBody>
        </p:sp>
        <p:sp>
          <p:nvSpPr>
            <p:cNvPr id="10320" name="Rectangle 80"/>
            <p:cNvSpPr>
              <a:spLocks noChangeArrowheads="1"/>
            </p:cNvSpPr>
            <p:nvPr/>
          </p:nvSpPr>
          <p:spPr bwMode="auto">
            <a:xfrm>
              <a:off x="4957" y="2734"/>
              <a:ext cx="257" cy="240"/>
            </a:xfrm>
            <a:prstGeom prst="rect">
              <a:avLst/>
            </a:prstGeom>
            <a:solidFill>
              <a:srgbClr val="FF9900"/>
            </a:solidFill>
            <a:ln w="9525">
              <a:noFill/>
              <a:miter lim="800000"/>
              <a:headEnd/>
              <a:tailEnd/>
            </a:ln>
          </p:spPr>
          <p:txBody>
            <a:bodyPr anchor="ctr"/>
            <a:lstStyle/>
            <a:p>
              <a:pPr marL="342900" indent="-342900" eaLnBrk="0" fontAlgn="ctr" hangingPunct="0"/>
              <a:r>
                <a:rPr lang="en-US" sz="900">
                  <a:solidFill>
                    <a:srgbClr val="99CC00"/>
                  </a:solidFill>
                  <a:latin typeface="Trebuchet MS" pitchFamily="34" charset="0"/>
                </a:rPr>
                <a:t> </a:t>
              </a:r>
              <a:endParaRPr lang="en-US" sz="2000">
                <a:latin typeface="Trebuchet MS" pitchFamily="34" charset="0"/>
              </a:endParaRPr>
            </a:p>
          </p:txBody>
        </p:sp>
        <p:sp>
          <p:nvSpPr>
            <p:cNvPr id="10321" name="Rectangle 81"/>
            <p:cNvSpPr>
              <a:spLocks noChangeArrowheads="1"/>
            </p:cNvSpPr>
            <p:nvPr/>
          </p:nvSpPr>
          <p:spPr bwMode="auto">
            <a:xfrm>
              <a:off x="5214" y="2734"/>
              <a:ext cx="258" cy="240"/>
            </a:xfrm>
            <a:prstGeom prst="rect">
              <a:avLst/>
            </a:prstGeom>
            <a:solidFill>
              <a:srgbClr val="FF9900"/>
            </a:solidFill>
            <a:ln w="9525">
              <a:noFill/>
              <a:miter lim="800000"/>
              <a:headEnd/>
              <a:tailEnd/>
            </a:ln>
          </p:spPr>
          <p:txBody>
            <a:bodyPr anchor="ctr"/>
            <a:lstStyle/>
            <a:p>
              <a:pPr marL="342900" indent="-342900" eaLnBrk="0" fontAlgn="ctr" hangingPunct="0"/>
              <a:r>
                <a:rPr lang="en-US" sz="900">
                  <a:solidFill>
                    <a:srgbClr val="99CC00"/>
                  </a:solidFill>
                  <a:latin typeface="Trebuchet MS" pitchFamily="34" charset="0"/>
                </a:rPr>
                <a:t> </a:t>
              </a:r>
              <a:endParaRPr lang="en-US" sz="2000">
                <a:latin typeface="Trebuchet MS" pitchFamily="34" charset="0"/>
              </a:endParaRPr>
            </a:p>
          </p:txBody>
        </p:sp>
        <p:sp>
          <p:nvSpPr>
            <p:cNvPr id="10322" name="Rectangle 82"/>
            <p:cNvSpPr>
              <a:spLocks noChangeArrowheads="1"/>
            </p:cNvSpPr>
            <p:nvPr/>
          </p:nvSpPr>
          <p:spPr bwMode="auto">
            <a:xfrm>
              <a:off x="288" y="2974"/>
              <a:ext cx="2411" cy="241"/>
            </a:xfrm>
            <a:prstGeom prst="rect">
              <a:avLst/>
            </a:prstGeom>
            <a:solidFill>
              <a:srgbClr val="FF9900"/>
            </a:solidFill>
            <a:ln w="9525">
              <a:noFill/>
              <a:miter lim="800000"/>
              <a:headEnd/>
              <a:tailEnd/>
            </a:ln>
          </p:spPr>
          <p:txBody>
            <a:bodyPr anchor="ctr"/>
            <a:lstStyle/>
            <a:p>
              <a:pPr marL="342900" indent="-342900" algn="l" eaLnBrk="0" fontAlgn="ctr" hangingPunct="0"/>
              <a:r>
                <a:rPr lang="en-US" sz="1200" b="1">
                  <a:solidFill>
                    <a:srgbClr val="000000"/>
                  </a:solidFill>
                  <a:latin typeface="Trebuchet MS" pitchFamily="34" charset="0"/>
                </a:rPr>
                <a:t>Expressions and Equations</a:t>
              </a:r>
            </a:p>
          </p:txBody>
        </p:sp>
        <p:sp>
          <p:nvSpPr>
            <p:cNvPr id="10323" name="Rectangle 83"/>
            <p:cNvSpPr>
              <a:spLocks noChangeArrowheads="1"/>
            </p:cNvSpPr>
            <p:nvPr/>
          </p:nvSpPr>
          <p:spPr bwMode="auto">
            <a:xfrm>
              <a:off x="2699" y="2974"/>
              <a:ext cx="345" cy="241"/>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24" name="Rectangle 84"/>
            <p:cNvSpPr>
              <a:spLocks noChangeArrowheads="1"/>
            </p:cNvSpPr>
            <p:nvPr/>
          </p:nvSpPr>
          <p:spPr bwMode="auto">
            <a:xfrm>
              <a:off x="3044" y="2974"/>
              <a:ext cx="279" cy="241"/>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25" name="Rectangle 85"/>
            <p:cNvSpPr>
              <a:spLocks noChangeArrowheads="1"/>
            </p:cNvSpPr>
            <p:nvPr/>
          </p:nvSpPr>
          <p:spPr bwMode="auto">
            <a:xfrm>
              <a:off x="3323" y="2974"/>
              <a:ext cx="258" cy="241"/>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26" name="Rectangle 86"/>
            <p:cNvSpPr>
              <a:spLocks noChangeArrowheads="1"/>
            </p:cNvSpPr>
            <p:nvPr/>
          </p:nvSpPr>
          <p:spPr bwMode="auto">
            <a:xfrm>
              <a:off x="3581" y="2974"/>
              <a:ext cx="258" cy="241"/>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27" name="Rectangle 87"/>
            <p:cNvSpPr>
              <a:spLocks noChangeArrowheads="1"/>
            </p:cNvSpPr>
            <p:nvPr/>
          </p:nvSpPr>
          <p:spPr bwMode="auto">
            <a:xfrm>
              <a:off x="3839" y="2974"/>
              <a:ext cx="257" cy="241"/>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28" name="Rectangle 88"/>
            <p:cNvSpPr>
              <a:spLocks noChangeArrowheads="1"/>
            </p:cNvSpPr>
            <p:nvPr/>
          </p:nvSpPr>
          <p:spPr bwMode="auto">
            <a:xfrm>
              <a:off x="4096" y="2974"/>
              <a:ext cx="258" cy="241"/>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29" name="Rectangle 89"/>
            <p:cNvSpPr>
              <a:spLocks noChangeArrowheads="1"/>
            </p:cNvSpPr>
            <p:nvPr/>
          </p:nvSpPr>
          <p:spPr bwMode="auto">
            <a:xfrm>
              <a:off x="4354" y="2974"/>
              <a:ext cx="345" cy="241"/>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30" name="Rectangle 90"/>
            <p:cNvSpPr>
              <a:spLocks noChangeArrowheads="1"/>
            </p:cNvSpPr>
            <p:nvPr/>
          </p:nvSpPr>
          <p:spPr bwMode="auto">
            <a:xfrm>
              <a:off x="4699" y="2974"/>
              <a:ext cx="258" cy="241"/>
            </a:xfrm>
            <a:prstGeom prst="rect">
              <a:avLst/>
            </a:prstGeom>
            <a:solidFill>
              <a:srgbClr val="FF9900"/>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31" name="Rectangle 91"/>
            <p:cNvSpPr>
              <a:spLocks noChangeArrowheads="1"/>
            </p:cNvSpPr>
            <p:nvPr/>
          </p:nvSpPr>
          <p:spPr bwMode="auto">
            <a:xfrm>
              <a:off x="4957" y="2974"/>
              <a:ext cx="257" cy="241"/>
            </a:xfrm>
            <a:prstGeom prst="rect">
              <a:avLst/>
            </a:prstGeom>
            <a:solidFill>
              <a:srgbClr val="FF9900"/>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32" name="Rectangle 92"/>
            <p:cNvSpPr>
              <a:spLocks noChangeArrowheads="1"/>
            </p:cNvSpPr>
            <p:nvPr/>
          </p:nvSpPr>
          <p:spPr bwMode="auto">
            <a:xfrm>
              <a:off x="5214" y="2974"/>
              <a:ext cx="258" cy="241"/>
            </a:xfrm>
            <a:prstGeom prst="rect">
              <a:avLst/>
            </a:prstGeom>
            <a:solidFill>
              <a:srgbClr val="FF9900"/>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33" name="Rectangle 93"/>
            <p:cNvSpPr>
              <a:spLocks noChangeArrowheads="1"/>
            </p:cNvSpPr>
            <p:nvPr/>
          </p:nvSpPr>
          <p:spPr bwMode="auto">
            <a:xfrm>
              <a:off x="288" y="3215"/>
              <a:ext cx="2411" cy="240"/>
            </a:xfrm>
            <a:prstGeom prst="rect">
              <a:avLst/>
            </a:prstGeom>
            <a:solidFill>
              <a:srgbClr val="FF9900"/>
            </a:solidFill>
            <a:ln w="9525">
              <a:noFill/>
              <a:miter lim="800000"/>
              <a:headEnd/>
              <a:tailEnd/>
            </a:ln>
          </p:spPr>
          <p:txBody>
            <a:bodyPr anchor="ctr"/>
            <a:lstStyle/>
            <a:p>
              <a:pPr marL="342900" indent="-342900" algn="l" eaLnBrk="0" fontAlgn="ctr" hangingPunct="0"/>
              <a:r>
                <a:rPr lang="en-US" sz="1200" b="1" dirty="0">
                  <a:solidFill>
                    <a:srgbClr val="000000"/>
                  </a:solidFill>
                  <a:latin typeface="Trebuchet MS" pitchFamily="34" charset="0"/>
                </a:rPr>
                <a:t>Functions</a:t>
              </a:r>
            </a:p>
          </p:txBody>
        </p:sp>
        <p:sp>
          <p:nvSpPr>
            <p:cNvPr id="10334" name="Rectangle 94"/>
            <p:cNvSpPr>
              <a:spLocks noChangeArrowheads="1"/>
            </p:cNvSpPr>
            <p:nvPr/>
          </p:nvSpPr>
          <p:spPr bwMode="auto">
            <a:xfrm>
              <a:off x="2699" y="3215"/>
              <a:ext cx="345" cy="240"/>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35" name="Rectangle 95"/>
            <p:cNvSpPr>
              <a:spLocks noChangeArrowheads="1"/>
            </p:cNvSpPr>
            <p:nvPr/>
          </p:nvSpPr>
          <p:spPr bwMode="auto">
            <a:xfrm>
              <a:off x="3044" y="3215"/>
              <a:ext cx="279" cy="240"/>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36" name="Rectangle 96"/>
            <p:cNvSpPr>
              <a:spLocks noChangeArrowheads="1"/>
            </p:cNvSpPr>
            <p:nvPr/>
          </p:nvSpPr>
          <p:spPr bwMode="auto">
            <a:xfrm>
              <a:off x="3323" y="3215"/>
              <a:ext cx="258" cy="240"/>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37" name="Rectangle 97"/>
            <p:cNvSpPr>
              <a:spLocks noChangeArrowheads="1"/>
            </p:cNvSpPr>
            <p:nvPr/>
          </p:nvSpPr>
          <p:spPr bwMode="auto">
            <a:xfrm>
              <a:off x="3581" y="3215"/>
              <a:ext cx="258" cy="240"/>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38" name="Rectangle 98"/>
            <p:cNvSpPr>
              <a:spLocks noChangeArrowheads="1"/>
            </p:cNvSpPr>
            <p:nvPr/>
          </p:nvSpPr>
          <p:spPr bwMode="auto">
            <a:xfrm>
              <a:off x="3839" y="3215"/>
              <a:ext cx="257" cy="240"/>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39" name="Rectangle 99"/>
            <p:cNvSpPr>
              <a:spLocks noChangeArrowheads="1"/>
            </p:cNvSpPr>
            <p:nvPr/>
          </p:nvSpPr>
          <p:spPr bwMode="auto">
            <a:xfrm>
              <a:off x="4096" y="3215"/>
              <a:ext cx="258" cy="240"/>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40" name="Rectangle 100"/>
            <p:cNvSpPr>
              <a:spLocks noChangeArrowheads="1"/>
            </p:cNvSpPr>
            <p:nvPr/>
          </p:nvSpPr>
          <p:spPr bwMode="auto">
            <a:xfrm>
              <a:off x="4354" y="3215"/>
              <a:ext cx="345" cy="240"/>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41" name="Rectangle 101"/>
            <p:cNvSpPr>
              <a:spLocks noChangeArrowheads="1"/>
            </p:cNvSpPr>
            <p:nvPr/>
          </p:nvSpPr>
          <p:spPr bwMode="auto">
            <a:xfrm>
              <a:off x="4699" y="3215"/>
              <a:ext cx="258" cy="240"/>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42" name="Rectangle 102"/>
            <p:cNvSpPr>
              <a:spLocks noChangeArrowheads="1"/>
            </p:cNvSpPr>
            <p:nvPr/>
          </p:nvSpPr>
          <p:spPr bwMode="auto">
            <a:xfrm>
              <a:off x="4957" y="3215"/>
              <a:ext cx="257" cy="240"/>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43" name="Rectangle 103"/>
            <p:cNvSpPr>
              <a:spLocks noChangeArrowheads="1"/>
            </p:cNvSpPr>
            <p:nvPr/>
          </p:nvSpPr>
          <p:spPr bwMode="auto">
            <a:xfrm>
              <a:off x="5214" y="3215"/>
              <a:ext cx="258" cy="240"/>
            </a:xfrm>
            <a:prstGeom prst="rect">
              <a:avLst/>
            </a:prstGeom>
            <a:solidFill>
              <a:srgbClr val="FF9900"/>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44" name="Rectangle 104"/>
            <p:cNvSpPr>
              <a:spLocks noChangeArrowheads="1"/>
            </p:cNvSpPr>
            <p:nvPr/>
          </p:nvSpPr>
          <p:spPr bwMode="auto">
            <a:xfrm>
              <a:off x="288" y="3455"/>
              <a:ext cx="2411" cy="240"/>
            </a:xfrm>
            <a:prstGeom prst="rect">
              <a:avLst/>
            </a:prstGeom>
            <a:solidFill>
              <a:srgbClr val="008000"/>
            </a:solidFill>
            <a:ln w="9525">
              <a:noFill/>
              <a:miter lim="800000"/>
              <a:headEnd/>
              <a:tailEnd/>
            </a:ln>
          </p:spPr>
          <p:txBody>
            <a:bodyPr anchor="ctr"/>
            <a:lstStyle/>
            <a:p>
              <a:pPr marL="342900" indent="-342900" algn="l" eaLnBrk="0" fontAlgn="ctr" hangingPunct="0"/>
              <a:r>
                <a:rPr lang="en-US" sz="1200" b="1">
                  <a:solidFill>
                    <a:srgbClr val="000000"/>
                  </a:solidFill>
                  <a:latin typeface="Trebuchet MS" pitchFamily="34" charset="0"/>
                </a:rPr>
                <a:t>Measurement and Data</a:t>
              </a:r>
              <a:endParaRPr lang="en-US" sz="1200" b="1">
                <a:latin typeface="Trebuchet MS" pitchFamily="34" charset="0"/>
              </a:endParaRPr>
            </a:p>
          </p:txBody>
        </p:sp>
        <p:sp>
          <p:nvSpPr>
            <p:cNvPr id="10345" name="Rectangle 105"/>
            <p:cNvSpPr>
              <a:spLocks noChangeArrowheads="1"/>
            </p:cNvSpPr>
            <p:nvPr/>
          </p:nvSpPr>
          <p:spPr bwMode="auto">
            <a:xfrm>
              <a:off x="2699" y="3455"/>
              <a:ext cx="345" cy="240"/>
            </a:xfrm>
            <a:prstGeom prst="rect">
              <a:avLst/>
            </a:prstGeom>
            <a:solidFill>
              <a:srgbClr val="008000"/>
            </a:solidFill>
            <a:ln w="9525">
              <a:noFill/>
              <a:miter lim="800000"/>
              <a:headEnd/>
              <a:tailEnd/>
            </a:ln>
          </p:spPr>
          <p:txBody>
            <a:bodyPr anchor="ctr"/>
            <a:lstStyle/>
            <a:p>
              <a:pPr marL="342900" indent="-342900" eaLnBrk="0" fontAlgn="ctr" hangingPunct="0"/>
              <a:r>
                <a:rPr lang="en-US" sz="900" b="1">
                  <a:latin typeface="Trebuchet MS" pitchFamily="34" charset="0"/>
                </a:rPr>
                <a:t>MA</a:t>
              </a:r>
              <a:endParaRPr lang="en-US" sz="900">
                <a:latin typeface="Trebuchet MS" pitchFamily="34" charset="0"/>
              </a:endParaRPr>
            </a:p>
          </p:txBody>
        </p:sp>
        <p:sp>
          <p:nvSpPr>
            <p:cNvPr id="10346" name="Rectangle 106"/>
            <p:cNvSpPr>
              <a:spLocks noChangeArrowheads="1"/>
            </p:cNvSpPr>
            <p:nvPr/>
          </p:nvSpPr>
          <p:spPr bwMode="auto">
            <a:xfrm>
              <a:off x="3044" y="3455"/>
              <a:ext cx="279" cy="240"/>
            </a:xfrm>
            <a:prstGeom prst="rect">
              <a:avLst/>
            </a:prstGeom>
            <a:solidFill>
              <a:srgbClr val="008000"/>
            </a:solidFill>
            <a:ln w="9525">
              <a:noFill/>
              <a:miter lim="800000"/>
              <a:headEnd/>
              <a:tailEnd/>
            </a:ln>
          </p:spPr>
          <p:txBody>
            <a:bodyPr anchor="ctr"/>
            <a:lstStyle/>
            <a:p>
              <a:pPr marL="342900" indent="-342900" eaLnBrk="0" fontAlgn="ctr" hangingPunct="0"/>
              <a:r>
                <a:rPr lang="en-US" sz="900">
                  <a:solidFill>
                    <a:srgbClr val="339966"/>
                  </a:solidFill>
                  <a:latin typeface="Trebuchet MS" pitchFamily="34" charset="0"/>
                </a:rPr>
                <a:t> </a:t>
              </a:r>
              <a:endParaRPr lang="en-US" sz="2000">
                <a:latin typeface="Trebuchet MS" pitchFamily="34" charset="0"/>
              </a:endParaRPr>
            </a:p>
          </p:txBody>
        </p:sp>
        <p:sp>
          <p:nvSpPr>
            <p:cNvPr id="10347" name="Rectangle 107"/>
            <p:cNvSpPr>
              <a:spLocks noChangeArrowheads="1"/>
            </p:cNvSpPr>
            <p:nvPr/>
          </p:nvSpPr>
          <p:spPr bwMode="auto">
            <a:xfrm>
              <a:off x="3323" y="3455"/>
              <a:ext cx="258" cy="240"/>
            </a:xfrm>
            <a:prstGeom prst="rect">
              <a:avLst/>
            </a:prstGeom>
            <a:solidFill>
              <a:srgbClr val="008000"/>
            </a:solidFill>
            <a:ln w="9525">
              <a:noFill/>
              <a:miter lim="800000"/>
              <a:headEnd/>
              <a:tailEnd/>
            </a:ln>
          </p:spPr>
          <p:txBody>
            <a:bodyPr anchor="ctr"/>
            <a:lstStyle/>
            <a:p>
              <a:pPr marL="342900" indent="-342900" eaLnBrk="0" fontAlgn="ctr" hangingPunct="0"/>
              <a:r>
                <a:rPr lang="en-US" sz="900">
                  <a:solidFill>
                    <a:srgbClr val="339966"/>
                  </a:solidFill>
                  <a:latin typeface="Trebuchet MS" pitchFamily="34" charset="0"/>
                </a:rPr>
                <a:t> </a:t>
              </a:r>
              <a:endParaRPr lang="en-US" sz="2000">
                <a:latin typeface="Trebuchet MS" pitchFamily="34" charset="0"/>
              </a:endParaRPr>
            </a:p>
          </p:txBody>
        </p:sp>
        <p:sp>
          <p:nvSpPr>
            <p:cNvPr id="10348" name="Rectangle 108"/>
            <p:cNvSpPr>
              <a:spLocks noChangeArrowheads="1"/>
            </p:cNvSpPr>
            <p:nvPr/>
          </p:nvSpPr>
          <p:spPr bwMode="auto">
            <a:xfrm>
              <a:off x="3581" y="3455"/>
              <a:ext cx="258" cy="240"/>
            </a:xfrm>
            <a:prstGeom prst="rect">
              <a:avLst/>
            </a:prstGeom>
            <a:solidFill>
              <a:srgbClr val="008000"/>
            </a:solidFill>
            <a:ln w="9525">
              <a:noFill/>
              <a:miter lim="800000"/>
              <a:headEnd/>
              <a:tailEnd/>
            </a:ln>
          </p:spPr>
          <p:txBody>
            <a:bodyPr anchor="ctr"/>
            <a:lstStyle/>
            <a:p>
              <a:pPr marL="342900" indent="-342900" eaLnBrk="0" fontAlgn="ctr" hangingPunct="0"/>
              <a:r>
                <a:rPr lang="en-US" sz="900">
                  <a:solidFill>
                    <a:srgbClr val="339966"/>
                  </a:solidFill>
                  <a:latin typeface="Trebuchet MS" pitchFamily="34" charset="0"/>
                </a:rPr>
                <a:t> </a:t>
              </a:r>
              <a:endParaRPr lang="en-US" sz="2000">
                <a:latin typeface="Trebuchet MS" pitchFamily="34" charset="0"/>
              </a:endParaRPr>
            </a:p>
          </p:txBody>
        </p:sp>
        <p:sp>
          <p:nvSpPr>
            <p:cNvPr id="10349" name="Rectangle 109"/>
            <p:cNvSpPr>
              <a:spLocks noChangeArrowheads="1"/>
            </p:cNvSpPr>
            <p:nvPr/>
          </p:nvSpPr>
          <p:spPr bwMode="auto">
            <a:xfrm>
              <a:off x="3839" y="3455"/>
              <a:ext cx="257" cy="240"/>
            </a:xfrm>
            <a:prstGeom prst="rect">
              <a:avLst/>
            </a:prstGeom>
            <a:solidFill>
              <a:srgbClr val="008000"/>
            </a:solidFill>
            <a:ln w="9525">
              <a:noFill/>
              <a:miter lim="800000"/>
              <a:headEnd/>
              <a:tailEnd/>
            </a:ln>
          </p:spPr>
          <p:txBody>
            <a:bodyPr anchor="ctr"/>
            <a:lstStyle/>
            <a:p>
              <a:pPr marL="342900" indent="-342900" eaLnBrk="0" fontAlgn="ctr" hangingPunct="0"/>
              <a:r>
                <a:rPr lang="en-US" sz="900">
                  <a:solidFill>
                    <a:srgbClr val="339966"/>
                  </a:solidFill>
                  <a:latin typeface="Trebuchet MS" pitchFamily="34" charset="0"/>
                </a:rPr>
                <a:t> </a:t>
              </a:r>
              <a:endParaRPr lang="en-US" sz="2000">
                <a:latin typeface="Trebuchet MS" pitchFamily="34" charset="0"/>
              </a:endParaRPr>
            </a:p>
          </p:txBody>
        </p:sp>
        <p:sp>
          <p:nvSpPr>
            <p:cNvPr id="10350" name="Rectangle 110"/>
            <p:cNvSpPr>
              <a:spLocks noChangeArrowheads="1"/>
            </p:cNvSpPr>
            <p:nvPr/>
          </p:nvSpPr>
          <p:spPr bwMode="auto">
            <a:xfrm>
              <a:off x="4096" y="3455"/>
              <a:ext cx="258" cy="240"/>
            </a:xfrm>
            <a:prstGeom prst="rect">
              <a:avLst/>
            </a:prstGeom>
            <a:solidFill>
              <a:srgbClr val="008000"/>
            </a:solidFill>
            <a:ln w="9525">
              <a:noFill/>
              <a:miter lim="800000"/>
              <a:headEnd/>
              <a:tailEnd/>
            </a:ln>
          </p:spPr>
          <p:txBody>
            <a:bodyPr anchor="ctr"/>
            <a:lstStyle/>
            <a:p>
              <a:pPr marL="342900" indent="-342900" eaLnBrk="0" fontAlgn="ctr" hangingPunct="0"/>
              <a:r>
                <a:rPr lang="en-US" sz="900">
                  <a:solidFill>
                    <a:srgbClr val="339966"/>
                  </a:solidFill>
                  <a:latin typeface="Trebuchet MS" pitchFamily="34" charset="0"/>
                </a:rPr>
                <a:t> </a:t>
              </a:r>
              <a:endParaRPr lang="en-US" sz="2000">
                <a:latin typeface="Trebuchet MS" pitchFamily="34" charset="0"/>
              </a:endParaRPr>
            </a:p>
          </p:txBody>
        </p:sp>
        <p:sp>
          <p:nvSpPr>
            <p:cNvPr id="10351" name="Rectangle 111"/>
            <p:cNvSpPr>
              <a:spLocks noChangeArrowheads="1"/>
            </p:cNvSpPr>
            <p:nvPr/>
          </p:nvSpPr>
          <p:spPr bwMode="auto">
            <a:xfrm>
              <a:off x="4354" y="3455"/>
              <a:ext cx="345" cy="240"/>
            </a:xfrm>
            <a:prstGeom prst="rect">
              <a:avLst/>
            </a:prstGeom>
            <a:solidFill>
              <a:srgbClr val="008000"/>
            </a:solidFill>
            <a:ln w="9525">
              <a:noFill/>
              <a:miter lim="800000"/>
              <a:headEnd/>
              <a:tailEnd/>
            </a:ln>
          </p:spPr>
          <p:txBody>
            <a:bodyPr anchor="ctr"/>
            <a:lstStyle/>
            <a:p>
              <a:pPr marL="342900" indent="-342900" eaLnBrk="0" fontAlgn="ctr" hangingPunct="0"/>
              <a:r>
                <a:rPr lang="en-US" sz="900">
                  <a:solidFill>
                    <a:srgbClr val="339966"/>
                  </a:solidFill>
                  <a:latin typeface="Trebuchet MS" pitchFamily="34" charset="0"/>
                </a:rPr>
                <a:t> </a:t>
              </a:r>
              <a:endParaRPr lang="en-US" sz="2000">
                <a:latin typeface="Trebuchet MS" pitchFamily="34" charset="0"/>
              </a:endParaRPr>
            </a:p>
          </p:txBody>
        </p:sp>
        <p:sp>
          <p:nvSpPr>
            <p:cNvPr id="10352" name="Rectangle 112"/>
            <p:cNvSpPr>
              <a:spLocks noChangeArrowheads="1"/>
            </p:cNvSpPr>
            <p:nvPr/>
          </p:nvSpPr>
          <p:spPr bwMode="auto">
            <a:xfrm>
              <a:off x="4699" y="3455"/>
              <a:ext cx="258" cy="240"/>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53" name="Rectangle 113"/>
            <p:cNvSpPr>
              <a:spLocks noChangeArrowheads="1"/>
            </p:cNvSpPr>
            <p:nvPr/>
          </p:nvSpPr>
          <p:spPr bwMode="auto">
            <a:xfrm>
              <a:off x="4957" y="3455"/>
              <a:ext cx="257" cy="240"/>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54" name="Rectangle 114"/>
            <p:cNvSpPr>
              <a:spLocks noChangeArrowheads="1"/>
            </p:cNvSpPr>
            <p:nvPr/>
          </p:nvSpPr>
          <p:spPr bwMode="auto">
            <a:xfrm>
              <a:off x="5214" y="3455"/>
              <a:ext cx="258" cy="240"/>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55" name="Rectangle 115"/>
            <p:cNvSpPr>
              <a:spLocks noChangeArrowheads="1"/>
            </p:cNvSpPr>
            <p:nvPr/>
          </p:nvSpPr>
          <p:spPr bwMode="auto">
            <a:xfrm>
              <a:off x="288" y="3695"/>
              <a:ext cx="2411" cy="241"/>
            </a:xfrm>
            <a:prstGeom prst="rect">
              <a:avLst/>
            </a:prstGeom>
            <a:solidFill>
              <a:srgbClr val="00CCFF"/>
            </a:solidFill>
            <a:ln w="9525">
              <a:noFill/>
              <a:miter lim="800000"/>
              <a:headEnd/>
              <a:tailEnd/>
            </a:ln>
          </p:spPr>
          <p:txBody>
            <a:bodyPr anchor="ctr"/>
            <a:lstStyle/>
            <a:p>
              <a:pPr marL="342900" indent="-342900" algn="l" eaLnBrk="0" fontAlgn="ctr" hangingPunct="0"/>
              <a:r>
                <a:rPr lang="en-US" sz="1200" b="1">
                  <a:solidFill>
                    <a:srgbClr val="000000"/>
                  </a:solidFill>
                  <a:latin typeface="Trebuchet MS" pitchFamily="34" charset="0"/>
                </a:rPr>
                <a:t>Geometry</a:t>
              </a:r>
              <a:endParaRPr lang="en-US" sz="1200" b="1">
                <a:latin typeface="Trebuchet MS" pitchFamily="34" charset="0"/>
              </a:endParaRPr>
            </a:p>
          </p:txBody>
        </p:sp>
        <p:sp>
          <p:nvSpPr>
            <p:cNvPr id="10356" name="Rectangle 116"/>
            <p:cNvSpPr>
              <a:spLocks noChangeArrowheads="1"/>
            </p:cNvSpPr>
            <p:nvPr/>
          </p:nvSpPr>
          <p:spPr bwMode="auto">
            <a:xfrm>
              <a:off x="2699" y="3695"/>
              <a:ext cx="345" cy="241"/>
            </a:xfrm>
            <a:prstGeom prst="rect">
              <a:avLst/>
            </a:prstGeom>
            <a:solidFill>
              <a:srgbClr val="00CCFF"/>
            </a:solidFill>
            <a:ln w="9525">
              <a:noFill/>
              <a:miter lim="800000"/>
              <a:headEnd/>
              <a:tailEnd/>
            </a:ln>
          </p:spPr>
          <p:txBody>
            <a:bodyPr anchor="ctr"/>
            <a:lstStyle/>
            <a:p>
              <a:pPr marL="342900" indent="-342900" eaLnBrk="0" fontAlgn="ctr" hangingPunct="0"/>
              <a:r>
                <a:rPr lang="en-US" sz="900" b="1">
                  <a:latin typeface="Trebuchet MS" pitchFamily="34" charset="0"/>
                </a:rPr>
                <a:t>MA</a:t>
              </a:r>
              <a:endParaRPr lang="en-US" sz="900">
                <a:latin typeface="Trebuchet MS" pitchFamily="34" charset="0"/>
              </a:endParaRPr>
            </a:p>
          </p:txBody>
        </p:sp>
        <p:sp>
          <p:nvSpPr>
            <p:cNvPr id="10357" name="Rectangle 117"/>
            <p:cNvSpPr>
              <a:spLocks noChangeArrowheads="1"/>
            </p:cNvSpPr>
            <p:nvPr/>
          </p:nvSpPr>
          <p:spPr bwMode="auto">
            <a:xfrm>
              <a:off x="3044" y="3695"/>
              <a:ext cx="279" cy="241"/>
            </a:xfrm>
            <a:prstGeom prst="rect">
              <a:avLst/>
            </a:prstGeom>
            <a:solidFill>
              <a:srgbClr val="00CC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58" name="Rectangle 118"/>
            <p:cNvSpPr>
              <a:spLocks noChangeArrowheads="1"/>
            </p:cNvSpPr>
            <p:nvPr/>
          </p:nvSpPr>
          <p:spPr bwMode="auto">
            <a:xfrm>
              <a:off x="3323" y="3695"/>
              <a:ext cx="258" cy="241"/>
            </a:xfrm>
            <a:prstGeom prst="rect">
              <a:avLst/>
            </a:prstGeom>
            <a:solidFill>
              <a:srgbClr val="00CC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59" name="Rectangle 119"/>
            <p:cNvSpPr>
              <a:spLocks noChangeArrowheads="1"/>
            </p:cNvSpPr>
            <p:nvPr/>
          </p:nvSpPr>
          <p:spPr bwMode="auto">
            <a:xfrm>
              <a:off x="3581" y="3695"/>
              <a:ext cx="258" cy="241"/>
            </a:xfrm>
            <a:prstGeom prst="rect">
              <a:avLst/>
            </a:prstGeom>
            <a:solidFill>
              <a:srgbClr val="00CC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60" name="Rectangle 120"/>
            <p:cNvSpPr>
              <a:spLocks noChangeArrowheads="1"/>
            </p:cNvSpPr>
            <p:nvPr/>
          </p:nvSpPr>
          <p:spPr bwMode="auto">
            <a:xfrm>
              <a:off x="3839" y="3695"/>
              <a:ext cx="257" cy="241"/>
            </a:xfrm>
            <a:prstGeom prst="rect">
              <a:avLst/>
            </a:prstGeom>
            <a:solidFill>
              <a:srgbClr val="00CC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61" name="Rectangle 121"/>
            <p:cNvSpPr>
              <a:spLocks noChangeArrowheads="1"/>
            </p:cNvSpPr>
            <p:nvPr/>
          </p:nvSpPr>
          <p:spPr bwMode="auto">
            <a:xfrm>
              <a:off x="4096" y="3695"/>
              <a:ext cx="258" cy="241"/>
            </a:xfrm>
            <a:prstGeom prst="rect">
              <a:avLst/>
            </a:prstGeom>
            <a:solidFill>
              <a:srgbClr val="00CC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62" name="Rectangle 122"/>
            <p:cNvSpPr>
              <a:spLocks noChangeArrowheads="1"/>
            </p:cNvSpPr>
            <p:nvPr/>
          </p:nvSpPr>
          <p:spPr bwMode="auto">
            <a:xfrm>
              <a:off x="4354" y="3695"/>
              <a:ext cx="345" cy="241"/>
            </a:xfrm>
            <a:prstGeom prst="rect">
              <a:avLst/>
            </a:prstGeom>
            <a:solidFill>
              <a:srgbClr val="00CC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63" name="Rectangle 123"/>
            <p:cNvSpPr>
              <a:spLocks noChangeArrowheads="1"/>
            </p:cNvSpPr>
            <p:nvPr/>
          </p:nvSpPr>
          <p:spPr bwMode="auto">
            <a:xfrm>
              <a:off x="4699" y="3695"/>
              <a:ext cx="258" cy="241"/>
            </a:xfrm>
            <a:prstGeom prst="rect">
              <a:avLst/>
            </a:prstGeom>
            <a:solidFill>
              <a:srgbClr val="00CC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64" name="Rectangle 124"/>
            <p:cNvSpPr>
              <a:spLocks noChangeArrowheads="1"/>
            </p:cNvSpPr>
            <p:nvPr/>
          </p:nvSpPr>
          <p:spPr bwMode="auto">
            <a:xfrm>
              <a:off x="4957" y="3695"/>
              <a:ext cx="257" cy="241"/>
            </a:xfrm>
            <a:prstGeom prst="rect">
              <a:avLst/>
            </a:prstGeom>
            <a:solidFill>
              <a:srgbClr val="00CC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65" name="Rectangle 125"/>
            <p:cNvSpPr>
              <a:spLocks noChangeArrowheads="1"/>
            </p:cNvSpPr>
            <p:nvPr/>
          </p:nvSpPr>
          <p:spPr bwMode="auto">
            <a:xfrm>
              <a:off x="5214" y="3695"/>
              <a:ext cx="258" cy="241"/>
            </a:xfrm>
            <a:prstGeom prst="rect">
              <a:avLst/>
            </a:prstGeom>
            <a:solidFill>
              <a:srgbClr val="00CC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66" name="Rectangle 126"/>
            <p:cNvSpPr>
              <a:spLocks noChangeArrowheads="1"/>
            </p:cNvSpPr>
            <p:nvPr/>
          </p:nvSpPr>
          <p:spPr bwMode="auto">
            <a:xfrm>
              <a:off x="288" y="3936"/>
              <a:ext cx="2411" cy="240"/>
            </a:xfrm>
            <a:prstGeom prst="rect">
              <a:avLst/>
            </a:prstGeom>
            <a:solidFill>
              <a:srgbClr val="FFFF00"/>
            </a:solidFill>
            <a:ln w="9525">
              <a:noFill/>
              <a:miter lim="800000"/>
              <a:headEnd/>
              <a:tailEnd/>
            </a:ln>
          </p:spPr>
          <p:txBody>
            <a:bodyPr anchor="ctr"/>
            <a:lstStyle/>
            <a:p>
              <a:pPr marL="342900" indent="-342900" algn="l" eaLnBrk="0" fontAlgn="ctr" hangingPunct="0"/>
              <a:r>
                <a:rPr lang="en-US" sz="1200" b="1">
                  <a:solidFill>
                    <a:srgbClr val="000000"/>
                  </a:solidFill>
                  <a:latin typeface="Trebuchet MS" pitchFamily="34" charset="0"/>
                </a:rPr>
                <a:t>Statistics and Probability</a:t>
              </a:r>
            </a:p>
          </p:txBody>
        </p:sp>
        <p:sp>
          <p:nvSpPr>
            <p:cNvPr id="10367" name="Rectangle 127"/>
            <p:cNvSpPr>
              <a:spLocks noChangeArrowheads="1"/>
            </p:cNvSpPr>
            <p:nvPr/>
          </p:nvSpPr>
          <p:spPr bwMode="auto">
            <a:xfrm>
              <a:off x="2699" y="3936"/>
              <a:ext cx="345" cy="240"/>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68" name="Rectangle 128"/>
            <p:cNvSpPr>
              <a:spLocks noChangeArrowheads="1"/>
            </p:cNvSpPr>
            <p:nvPr/>
          </p:nvSpPr>
          <p:spPr bwMode="auto">
            <a:xfrm>
              <a:off x="3044" y="3936"/>
              <a:ext cx="279" cy="240"/>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69" name="Rectangle 129"/>
            <p:cNvSpPr>
              <a:spLocks noChangeArrowheads="1"/>
            </p:cNvSpPr>
            <p:nvPr/>
          </p:nvSpPr>
          <p:spPr bwMode="auto">
            <a:xfrm>
              <a:off x="3323" y="3936"/>
              <a:ext cx="258" cy="240"/>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70" name="Rectangle 130"/>
            <p:cNvSpPr>
              <a:spLocks noChangeArrowheads="1"/>
            </p:cNvSpPr>
            <p:nvPr/>
          </p:nvSpPr>
          <p:spPr bwMode="auto">
            <a:xfrm>
              <a:off x="3581" y="3936"/>
              <a:ext cx="258" cy="240"/>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71" name="Rectangle 131"/>
            <p:cNvSpPr>
              <a:spLocks noChangeArrowheads="1"/>
            </p:cNvSpPr>
            <p:nvPr/>
          </p:nvSpPr>
          <p:spPr bwMode="auto">
            <a:xfrm>
              <a:off x="3839" y="3936"/>
              <a:ext cx="257" cy="240"/>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72" name="Rectangle 132"/>
            <p:cNvSpPr>
              <a:spLocks noChangeArrowheads="1"/>
            </p:cNvSpPr>
            <p:nvPr/>
          </p:nvSpPr>
          <p:spPr bwMode="auto">
            <a:xfrm>
              <a:off x="4096" y="3936"/>
              <a:ext cx="258" cy="240"/>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73" name="Rectangle 133"/>
            <p:cNvSpPr>
              <a:spLocks noChangeArrowheads="1"/>
            </p:cNvSpPr>
            <p:nvPr/>
          </p:nvSpPr>
          <p:spPr bwMode="auto">
            <a:xfrm>
              <a:off x="4354" y="3936"/>
              <a:ext cx="345" cy="240"/>
            </a:xfrm>
            <a:prstGeom prst="rect">
              <a:avLst/>
            </a:prstGeom>
            <a:solidFill>
              <a:srgbClr val="FFFFFF"/>
            </a:solidFill>
            <a:ln w="9525">
              <a:noFill/>
              <a:miter lim="800000"/>
              <a:headEnd/>
              <a:tailEnd/>
            </a:ln>
          </p:spPr>
          <p:txBody>
            <a:bodyPr anchor="ctr"/>
            <a:lstStyle/>
            <a:p>
              <a:pPr marL="342900" indent="-342900" eaLnBrk="0" fontAlgn="ctr" hangingPunct="0"/>
              <a:r>
                <a:rPr lang="en-US" sz="900">
                  <a:latin typeface="Trebuchet MS" pitchFamily="34" charset="0"/>
                </a:rPr>
                <a:t> </a:t>
              </a:r>
              <a:endParaRPr lang="en-US" sz="2000">
                <a:latin typeface="Trebuchet MS" pitchFamily="34" charset="0"/>
              </a:endParaRPr>
            </a:p>
          </p:txBody>
        </p:sp>
        <p:sp>
          <p:nvSpPr>
            <p:cNvPr id="10374" name="Rectangle 134"/>
            <p:cNvSpPr>
              <a:spLocks noChangeArrowheads="1"/>
            </p:cNvSpPr>
            <p:nvPr/>
          </p:nvSpPr>
          <p:spPr bwMode="auto">
            <a:xfrm>
              <a:off x="4699" y="3936"/>
              <a:ext cx="258" cy="240"/>
            </a:xfrm>
            <a:prstGeom prst="rect">
              <a:avLst/>
            </a:prstGeom>
            <a:solidFill>
              <a:srgbClr val="FFFF00"/>
            </a:solidFill>
            <a:ln w="9525">
              <a:noFill/>
              <a:miter lim="800000"/>
              <a:headEnd/>
              <a:tailEnd/>
            </a:ln>
          </p:spPr>
          <p:txBody>
            <a:bodyPr anchor="ctr"/>
            <a:lstStyle/>
            <a:p>
              <a:pPr marL="342900" indent="-342900" eaLnBrk="0" fontAlgn="ctr" hangingPunct="0"/>
              <a:r>
                <a:rPr lang="en-US" sz="900">
                  <a:solidFill>
                    <a:srgbClr val="00FFFF"/>
                  </a:solidFill>
                  <a:latin typeface="Trebuchet MS" pitchFamily="34" charset="0"/>
                </a:rPr>
                <a:t> </a:t>
              </a:r>
              <a:endParaRPr lang="en-US" sz="2000">
                <a:latin typeface="Trebuchet MS" pitchFamily="34" charset="0"/>
              </a:endParaRPr>
            </a:p>
          </p:txBody>
        </p:sp>
        <p:sp>
          <p:nvSpPr>
            <p:cNvPr id="10375" name="Rectangle 135"/>
            <p:cNvSpPr>
              <a:spLocks noChangeArrowheads="1"/>
            </p:cNvSpPr>
            <p:nvPr/>
          </p:nvSpPr>
          <p:spPr bwMode="auto">
            <a:xfrm>
              <a:off x="4957" y="3936"/>
              <a:ext cx="257" cy="240"/>
            </a:xfrm>
            <a:prstGeom prst="rect">
              <a:avLst/>
            </a:prstGeom>
            <a:solidFill>
              <a:srgbClr val="FFFF00"/>
            </a:solidFill>
            <a:ln w="9525">
              <a:noFill/>
              <a:miter lim="800000"/>
              <a:headEnd/>
              <a:tailEnd/>
            </a:ln>
          </p:spPr>
          <p:txBody>
            <a:bodyPr anchor="ctr"/>
            <a:lstStyle/>
            <a:p>
              <a:pPr marL="342900" indent="-342900" eaLnBrk="0" fontAlgn="ctr" hangingPunct="0"/>
              <a:r>
                <a:rPr lang="en-US" sz="900">
                  <a:solidFill>
                    <a:srgbClr val="00FFFF"/>
                  </a:solidFill>
                  <a:latin typeface="Trebuchet MS" pitchFamily="34" charset="0"/>
                </a:rPr>
                <a:t> </a:t>
              </a:r>
              <a:endParaRPr lang="en-US" sz="2000">
                <a:latin typeface="Trebuchet MS" pitchFamily="34" charset="0"/>
              </a:endParaRPr>
            </a:p>
          </p:txBody>
        </p:sp>
        <p:sp>
          <p:nvSpPr>
            <p:cNvPr id="10376" name="Rectangle 136"/>
            <p:cNvSpPr>
              <a:spLocks noChangeArrowheads="1"/>
            </p:cNvSpPr>
            <p:nvPr/>
          </p:nvSpPr>
          <p:spPr bwMode="auto">
            <a:xfrm>
              <a:off x="5214" y="3936"/>
              <a:ext cx="258" cy="240"/>
            </a:xfrm>
            <a:prstGeom prst="rect">
              <a:avLst/>
            </a:prstGeom>
            <a:solidFill>
              <a:srgbClr val="FFFF00"/>
            </a:solidFill>
            <a:ln w="9525">
              <a:noFill/>
              <a:miter lim="800000"/>
              <a:headEnd/>
              <a:tailEnd/>
            </a:ln>
          </p:spPr>
          <p:txBody>
            <a:bodyPr anchor="ctr"/>
            <a:lstStyle/>
            <a:p>
              <a:pPr marL="342900" indent="-342900" eaLnBrk="0" fontAlgn="ctr" hangingPunct="0"/>
              <a:r>
                <a:rPr lang="en-US" sz="900">
                  <a:solidFill>
                    <a:srgbClr val="00FFFF"/>
                  </a:solidFill>
                  <a:latin typeface="Trebuchet MS" pitchFamily="34" charset="0"/>
                </a:rPr>
                <a:t> </a:t>
              </a:r>
              <a:endParaRPr lang="en-US" sz="2000">
                <a:latin typeface="Trebuchet MS" pitchFamily="34" charset="0"/>
              </a:endParaRPr>
            </a:p>
          </p:txBody>
        </p:sp>
        <p:sp>
          <p:nvSpPr>
            <p:cNvPr id="10377" name="Line 137"/>
            <p:cNvSpPr>
              <a:spLocks noChangeShapeType="1"/>
            </p:cNvSpPr>
            <p:nvPr/>
          </p:nvSpPr>
          <p:spPr bwMode="auto">
            <a:xfrm>
              <a:off x="2699" y="1055"/>
              <a:ext cx="0" cy="3121"/>
            </a:xfrm>
            <a:prstGeom prst="line">
              <a:avLst/>
            </a:prstGeom>
            <a:noFill/>
            <a:ln w="12700" algn="ctr">
              <a:solidFill>
                <a:srgbClr val="000000"/>
              </a:solidFill>
              <a:round/>
              <a:headEnd/>
              <a:tailEnd/>
            </a:ln>
          </p:spPr>
          <p:txBody>
            <a:bodyPr/>
            <a:lstStyle/>
            <a:p>
              <a:endParaRPr lang="en-US"/>
            </a:p>
          </p:txBody>
        </p:sp>
        <p:sp>
          <p:nvSpPr>
            <p:cNvPr id="10378" name="Line 138"/>
            <p:cNvSpPr>
              <a:spLocks noChangeShapeType="1"/>
            </p:cNvSpPr>
            <p:nvPr/>
          </p:nvSpPr>
          <p:spPr bwMode="auto">
            <a:xfrm>
              <a:off x="3044" y="1055"/>
              <a:ext cx="0" cy="3121"/>
            </a:xfrm>
            <a:prstGeom prst="line">
              <a:avLst/>
            </a:prstGeom>
            <a:noFill/>
            <a:ln w="12700" algn="ctr">
              <a:solidFill>
                <a:srgbClr val="000000"/>
              </a:solidFill>
              <a:round/>
              <a:headEnd/>
              <a:tailEnd/>
            </a:ln>
          </p:spPr>
          <p:txBody>
            <a:bodyPr/>
            <a:lstStyle/>
            <a:p>
              <a:endParaRPr lang="en-US"/>
            </a:p>
          </p:txBody>
        </p:sp>
        <p:sp>
          <p:nvSpPr>
            <p:cNvPr id="10379" name="Line 139"/>
            <p:cNvSpPr>
              <a:spLocks noChangeShapeType="1"/>
            </p:cNvSpPr>
            <p:nvPr/>
          </p:nvSpPr>
          <p:spPr bwMode="auto">
            <a:xfrm>
              <a:off x="3323" y="1055"/>
              <a:ext cx="0" cy="3121"/>
            </a:xfrm>
            <a:prstGeom prst="line">
              <a:avLst/>
            </a:prstGeom>
            <a:noFill/>
            <a:ln w="12700" algn="ctr">
              <a:solidFill>
                <a:srgbClr val="000000"/>
              </a:solidFill>
              <a:round/>
              <a:headEnd/>
              <a:tailEnd/>
            </a:ln>
          </p:spPr>
          <p:txBody>
            <a:bodyPr/>
            <a:lstStyle/>
            <a:p>
              <a:endParaRPr lang="en-US"/>
            </a:p>
          </p:txBody>
        </p:sp>
        <p:sp>
          <p:nvSpPr>
            <p:cNvPr id="10380" name="Line 140"/>
            <p:cNvSpPr>
              <a:spLocks noChangeShapeType="1"/>
            </p:cNvSpPr>
            <p:nvPr/>
          </p:nvSpPr>
          <p:spPr bwMode="auto">
            <a:xfrm>
              <a:off x="3581" y="1055"/>
              <a:ext cx="0" cy="3121"/>
            </a:xfrm>
            <a:prstGeom prst="line">
              <a:avLst/>
            </a:prstGeom>
            <a:noFill/>
            <a:ln w="12700" algn="ctr">
              <a:solidFill>
                <a:srgbClr val="000000"/>
              </a:solidFill>
              <a:round/>
              <a:headEnd/>
              <a:tailEnd/>
            </a:ln>
          </p:spPr>
          <p:txBody>
            <a:bodyPr/>
            <a:lstStyle/>
            <a:p>
              <a:endParaRPr lang="en-US"/>
            </a:p>
          </p:txBody>
        </p:sp>
        <p:sp>
          <p:nvSpPr>
            <p:cNvPr id="10381" name="Line 141"/>
            <p:cNvSpPr>
              <a:spLocks noChangeShapeType="1"/>
            </p:cNvSpPr>
            <p:nvPr/>
          </p:nvSpPr>
          <p:spPr bwMode="auto">
            <a:xfrm>
              <a:off x="3839" y="1055"/>
              <a:ext cx="0" cy="3121"/>
            </a:xfrm>
            <a:prstGeom prst="line">
              <a:avLst/>
            </a:prstGeom>
            <a:noFill/>
            <a:ln w="12700" algn="ctr">
              <a:solidFill>
                <a:srgbClr val="000000"/>
              </a:solidFill>
              <a:round/>
              <a:headEnd/>
              <a:tailEnd/>
            </a:ln>
          </p:spPr>
          <p:txBody>
            <a:bodyPr/>
            <a:lstStyle/>
            <a:p>
              <a:endParaRPr lang="en-US"/>
            </a:p>
          </p:txBody>
        </p:sp>
        <p:sp>
          <p:nvSpPr>
            <p:cNvPr id="10382" name="Line 142"/>
            <p:cNvSpPr>
              <a:spLocks noChangeShapeType="1"/>
            </p:cNvSpPr>
            <p:nvPr/>
          </p:nvSpPr>
          <p:spPr bwMode="auto">
            <a:xfrm>
              <a:off x="4096" y="1055"/>
              <a:ext cx="0" cy="3121"/>
            </a:xfrm>
            <a:prstGeom prst="line">
              <a:avLst/>
            </a:prstGeom>
            <a:noFill/>
            <a:ln w="12700" algn="ctr">
              <a:solidFill>
                <a:srgbClr val="000000"/>
              </a:solidFill>
              <a:round/>
              <a:headEnd/>
              <a:tailEnd/>
            </a:ln>
          </p:spPr>
          <p:txBody>
            <a:bodyPr/>
            <a:lstStyle/>
            <a:p>
              <a:endParaRPr lang="en-US"/>
            </a:p>
          </p:txBody>
        </p:sp>
        <p:sp>
          <p:nvSpPr>
            <p:cNvPr id="10383" name="Line 143"/>
            <p:cNvSpPr>
              <a:spLocks noChangeShapeType="1"/>
            </p:cNvSpPr>
            <p:nvPr/>
          </p:nvSpPr>
          <p:spPr bwMode="auto">
            <a:xfrm>
              <a:off x="4354" y="1055"/>
              <a:ext cx="0" cy="3121"/>
            </a:xfrm>
            <a:prstGeom prst="line">
              <a:avLst/>
            </a:prstGeom>
            <a:noFill/>
            <a:ln w="12700" algn="ctr">
              <a:solidFill>
                <a:srgbClr val="000000"/>
              </a:solidFill>
              <a:round/>
              <a:headEnd/>
              <a:tailEnd/>
            </a:ln>
          </p:spPr>
          <p:txBody>
            <a:bodyPr/>
            <a:lstStyle/>
            <a:p>
              <a:endParaRPr lang="en-US"/>
            </a:p>
          </p:txBody>
        </p:sp>
        <p:sp>
          <p:nvSpPr>
            <p:cNvPr id="10384" name="Line 144"/>
            <p:cNvSpPr>
              <a:spLocks noChangeShapeType="1"/>
            </p:cNvSpPr>
            <p:nvPr/>
          </p:nvSpPr>
          <p:spPr bwMode="auto">
            <a:xfrm>
              <a:off x="4699" y="1055"/>
              <a:ext cx="0" cy="3121"/>
            </a:xfrm>
            <a:prstGeom prst="line">
              <a:avLst/>
            </a:prstGeom>
            <a:noFill/>
            <a:ln w="12700" algn="ctr">
              <a:solidFill>
                <a:srgbClr val="000000"/>
              </a:solidFill>
              <a:round/>
              <a:headEnd/>
              <a:tailEnd/>
            </a:ln>
          </p:spPr>
          <p:txBody>
            <a:bodyPr/>
            <a:lstStyle/>
            <a:p>
              <a:endParaRPr lang="en-US"/>
            </a:p>
          </p:txBody>
        </p:sp>
        <p:sp>
          <p:nvSpPr>
            <p:cNvPr id="10385" name="Line 145"/>
            <p:cNvSpPr>
              <a:spLocks noChangeShapeType="1"/>
            </p:cNvSpPr>
            <p:nvPr/>
          </p:nvSpPr>
          <p:spPr bwMode="auto">
            <a:xfrm>
              <a:off x="4957" y="1055"/>
              <a:ext cx="0" cy="3121"/>
            </a:xfrm>
            <a:prstGeom prst="line">
              <a:avLst/>
            </a:prstGeom>
            <a:noFill/>
            <a:ln w="12700" algn="ctr">
              <a:solidFill>
                <a:srgbClr val="000000"/>
              </a:solidFill>
              <a:round/>
              <a:headEnd/>
              <a:tailEnd/>
            </a:ln>
          </p:spPr>
          <p:txBody>
            <a:bodyPr/>
            <a:lstStyle/>
            <a:p>
              <a:endParaRPr lang="en-US"/>
            </a:p>
          </p:txBody>
        </p:sp>
        <p:sp>
          <p:nvSpPr>
            <p:cNvPr id="10386" name="Line 146"/>
            <p:cNvSpPr>
              <a:spLocks noChangeShapeType="1"/>
            </p:cNvSpPr>
            <p:nvPr/>
          </p:nvSpPr>
          <p:spPr bwMode="auto">
            <a:xfrm>
              <a:off x="5214" y="1055"/>
              <a:ext cx="0" cy="3121"/>
            </a:xfrm>
            <a:prstGeom prst="line">
              <a:avLst/>
            </a:prstGeom>
            <a:noFill/>
            <a:ln w="12700" algn="ctr">
              <a:solidFill>
                <a:srgbClr val="000000"/>
              </a:solidFill>
              <a:round/>
              <a:headEnd/>
              <a:tailEnd/>
            </a:ln>
          </p:spPr>
          <p:txBody>
            <a:bodyPr/>
            <a:lstStyle/>
            <a:p>
              <a:endParaRPr lang="en-US"/>
            </a:p>
          </p:txBody>
        </p:sp>
        <p:sp>
          <p:nvSpPr>
            <p:cNvPr id="10387" name="Line 147"/>
            <p:cNvSpPr>
              <a:spLocks noChangeShapeType="1"/>
            </p:cNvSpPr>
            <p:nvPr/>
          </p:nvSpPr>
          <p:spPr bwMode="auto">
            <a:xfrm>
              <a:off x="288" y="1055"/>
              <a:ext cx="5184" cy="0"/>
            </a:xfrm>
            <a:prstGeom prst="line">
              <a:avLst/>
            </a:prstGeom>
            <a:noFill/>
            <a:ln w="12700" algn="ctr">
              <a:solidFill>
                <a:srgbClr val="000000"/>
              </a:solidFill>
              <a:round/>
              <a:headEnd/>
              <a:tailEnd/>
            </a:ln>
          </p:spPr>
          <p:txBody>
            <a:bodyPr/>
            <a:lstStyle/>
            <a:p>
              <a:endParaRPr lang="en-US"/>
            </a:p>
          </p:txBody>
        </p:sp>
        <p:sp>
          <p:nvSpPr>
            <p:cNvPr id="10388" name="Line 148"/>
            <p:cNvSpPr>
              <a:spLocks noChangeShapeType="1"/>
            </p:cNvSpPr>
            <p:nvPr/>
          </p:nvSpPr>
          <p:spPr bwMode="auto">
            <a:xfrm>
              <a:off x="288" y="1443"/>
              <a:ext cx="5184" cy="0"/>
            </a:xfrm>
            <a:prstGeom prst="line">
              <a:avLst/>
            </a:prstGeom>
            <a:noFill/>
            <a:ln w="12700" algn="ctr">
              <a:solidFill>
                <a:srgbClr val="000000"/>
              </a:solidFill>
              <a:round/>
              <a:headEnd/>
              <a:tailEnd/>
            </a:ln>
          </p:spPr>
          <p:txBody>
            <a:bodyPr/>
            <a:lstStyle/>
            <a:p>
              <a:endParaRPr lang="en-US"/>
            </a:p>
          </p:txBody>
        </p:sp>
        <p:sp>
          <p:nvSpPr>
            <p:cNvPr id="10389" name="Line 149"/>
            <p:cNvSpPr>
              <a:spLocks noChangeShapeType="1"/>
            </p:cNvSpPr>
            <p:nvPr/>
          </p:nvSpPr>
          <p:spPr bwMode="auto">
            <a:xfrm>
              <a:off x="288" y="1684"/>
              <a:ext cx="5184" cy="0"/>
            </a:xfrm>
            <a:prstGeom prst="line">
              <a:avLst/>
            </a:prstGeom>
            <a:noFill/>
            <a:ln w="12700" algn="ctr">
              <a:solidFill>
                <a:srgbClr val="000000"/>
              </a:solidFill>
              <a:round/>
              <a:headEnd/>
              <a:tailEnd/>
            </a:ln>
          </p:spPr>
          <p:txBody>
            <a:bodyPr/>
            <a:lstStyle/>
            <a:p>
              <a:endParaRPr lang="en-US"/>
            </a:p>
          </p:txBody>
        </p:sp>
        <p:sp>
          <p:nvSpPr>
            <p:cNvPr id="10390" name="Line 150"/>
            <p:cNvSpPr>
              <a:spLocks noChangeShapeType="1"/>
            </p:cNvSpPr>
            <p:nvPr/>
          </p:nvSpPr>
          <p:spPr bwMode="auto">
            <a:xfrm>
              <a:off x="288" y="1924"/>
              <a:ext cx="5184" cy="0"/>
            </a:xfrm>
            <a:prstGeom prst="line">
              <a:avLst/>
            </a:prstGeom>
            <a:noFill/>
            <a:ln w="12700" algn="ctr">
              <a:solidFill>
                <a:srgbClr val="000000"/>
              </a:solidFill>
              <a:round/>
              <a:headEnd/>
              <a:tailEnd/>
            </a:ln>
          </p:spPr>
          <p:txBody>
            <a:bodyPr/>
            <a:lstStyle/>
            <a:p>
              <a:endParaRPr lang="en-US"/>
            </a:p>
          </p:txBody>
        </p:sp>
        <p:sp>
          <p:nvSpPr>
            <p:cNvPr id="10391" name="Line 151"/>
            <p:cNvSpPr>
              <a:spLocks noChangeShapeType="1"/>
            </p:cNvSpPr>
            <p:nvPr/>
          </p:nvSpPr>
          <p:spPr bwMode="auto">
            <a:xfrm>
              <a:off x="288" y="2164"/>
              <a:ext cx="5184" cy="0"/>
            </a:xfrm>
            <a:prstGeom prst="line">
              <a:avLst/>
            </a:prstGeom>
            <a:noFill/>
            <a:ln w="12700" algn="ctr">
              <a:solidFill>
                <a:srgbClr val="000000"/>
              </a:solidFill>
              <a:round/>
              <a:headEnd/>
              <a:tailEnd/>
            </a:ln>
          </p:spPr>
          <p:txBody>
            <a:bodyPr/>
            <a:lstStyle/>
            <a:p>
              <a:endParaRPr lang="en-US"/>
            </a:p>
          </p:txBody>
        </p:sp>
        <p:sp>
          <p:nvSpPr>
            <p:cNvPr id="10392" name="Line 152"/>
            <p:cNvSpPr>
              <a:spLocks noChangeShapeType="1"/>
            </p:cNvSpPr>
            <p:nvPr/>
          </p:nvSpPr>
          <p:spPr bwMode="auto">
            <a:xfrm>
              <a:off x="288" y="2405"/>
              <a:ext cx="5184" cy="0"/>
            </a:xfrm>
            <a:prstGeom prst="line">
              <a:avLst/>
            </a:prstGeom>
            <a:noFill/>
            <a:ln w="12700" algn="ctr">
              <a:solidFill>
                <a:srgbClr val="000000"/>
              </a:solidFill>
              <a:round/>
              <a:headEnd/>
              <a:tailEnd/>
            </a:ln>
          </p:spPr>
          <p:txBody>
            <a:bodyPr/>
            <a:lstStyle/>
            <a:p>
              <a:endParaRPr lang="en-US"/>
            </a:p>
          </p:txBody>
        </p:sp>
        <p:sp>
          <p:nvSpPr>
            <p:cNvPr id="10393" name="Line 153"/>
            <p:cNvSpPr>
              <a:spLocks noChangeShapeType="1"/>
            </p:cNvSpPr>
            <p:nvPr/>
          </p:nvSpPr>
          <p:spPr bwMode="auto">
            <a:xfrm>
              <a:off x="288" y="2734"/>
              <a:ext cx="5184" cy="0"/>
            </a:xfrm>
            <a:prstGeom prst="line">
              <a:avLst/>
            </a:prstGeom>
            <a:noFill/>
            <a:ln w="12700" algn="ctr">
              <a:solidFill>
                <a:srgbClr val="000000"/>
              </a:solidFill>
              <a:round/>
              <a:headEnd/>
              <a:tailEnd/>
            </a:ln>
          </p:spPr>
          <p:txBody>
            <a:bodyPr/>
            <a:lstStyle/>
            <a:p>
              <a:endParaRPr lang="en-US"/>
            </a:p>
          </p:txBody>
        </p:sp>
        <p:sp>
          <p:nvSpPr>
            <p:cNvPr id="10394" name="Line 154"/>
            <p:cNvSpPr>
              <a:spLocks noChangeShapeType="1"/>
            </p:cNvSpPr>
            <p:nvPr/>
          </p:nvSpPr>
          <p:spPr bwMode="auto">
            <a:xfrm>
              <a:off x="288" y="2974"/>
              <a:ext cx="5184" cy="0"/>
            </a:xfrm>
            <a:prstGeom prst="line">
              <a:avLst/>
            </a:prstGeom>
            <a:noFill/>
            <a:ln w="12700" algn="ctr">
              <a:solidFill>
                <a:srgbClr val="000000"/>
              </a:solidFill>
              <a:round/>
              <a:headEnd/>
              <a:tailEnd/>
            </a:ln>
          </p:spPr>
          <p:txBody>
            <a:bodyPr/>
            <a:lstStyle/>
            <a:p>
              <a:endParaRPr lang="en-US"/>
            </a:p>
          </p:txBody>
        </p:sp>
        <p:sp>
          <p:nvSpPr>
            <p:cNvPr id="10395" name="Line 155"/>
            <p:cNvSpPr>
              <a:spLocks noChangeShapeType="1"/>
            </p:cNvSpPr>
            <p:nvPr/>
          </p:nvSpPr>
          <p:spPr bwMode="auto">
            <a:xfrm>
              <a:off x="288" y="3215"/>
              <a:ext cx="5184" cy="0"/>
            </a:xfrm>
            <a:prstGeom prst="line">
              <a:avLst/>
            </a:prstGeom>
            <a:noFill/>
            <a:ln w="12700" algn="ctr">
              <a:solidFill>
                <a:srgbClr val="000000"/>
              </a:solidFill>
              <a:round/>
              <a:headEnd/>
              <a:tailEnd/>
            </a:ln>
          </p:spPr>
          <p:txBody>
            <a:bodyPr/>
            <a:lstStyle/>
            <a:p>
              <a:endParaRPr lang="en-US"/>
            </a:p>
          </p:txBody>
        </p:sp>
        <p:sp>
          <p:nvSpPr>
            <p:cNvPr id="10396" name="Line 156"/>
            <p:cNvSpPr>
              <a:spLocks noChangeShapeType="1"/>
            </p:cNvSpPr>
            <p:nvPr/>
          </p:nvSpPr>
          <p:spPr bwMode="auto">
            <a:xfrm>
              <a:off x="288" y="3455"/>
              <a:ext cx="5184" cy="0"/>
            </a:xfrm>
            <a:prstGeom prst="line">
              <a:avLst/>
            </a:prstGeom>
            <a:noFill/>
            <a:ln w="12700" algn="ctr">
              <a:solidFill>
                <a:srgbClr val="000000"/>
              </a:solidFill>
              <a:round/>
              <a:headEnd/>
              <a:tailEnd/>
            </a:ln>
          </p:spPr>
          <p:txBody>
            <a:bodyPr/>
            <a:lstStyle/>
            <a:p>
              <a:endParaRPr lang="en-US"/>
            </a:p>
          </p:txBody>
        </p:sp>
        <p:sp>
          <p:nvSpPr>
            <p:cNvPr id="10397" name="Line 157"/>
            <p:cNvSpPr>
              <a:spLocks noChangeShapeType="1"/>
            </p:cNvSpPr>
            <p:nvPr/>
          </p:nvSpPr>
          <p:spPr bwMode="auto">
            <a:xfrm>
              <a:off x="288" y="3695"/>
              <a:ext cx="5184" cy="0"/>
            </a:xfrm>
            <a:prstGeom prst="line">
              <a:avLst/>
            </a:prstGeom>
            <a:noFill/>
            <a:ln w="12700" algn="ctr">
              <a:solidFill>
                <a:srgbClr val="000000"/>
              </a:solidFill>
              <a:round/>
              <a:headEnd/>
              <a:tailEnd/>
            </a:ln>
          </p:spPr>
          <p:txBody>
            <a:bodyPr/>
            <a:lstStyle/>
            <a:p>
              <a:endParaRPr lang="en-US"/>
            </a:p>
          </p:txBody>
        </p:sp>
        <p:sp>
          <p:nvSpPr>
            <p:cNvPr id="10398" name="Line 158"/>
            <p:cNvSpPr>
              <a:spLocks noChangeShapeType="1"/>
            </p:cNvSpPr>
            <p:nvPr/>
          </p:nvSpPr>
          <p:spPr bwMode="auto">
            <a:xfrm>
              <a:off x="288" y="3936"/>
              <a:ext cx="5184" cy="0"/>
            </a:xfrm>
            <a:prstGeom prst="line">
              <a:avLst/>
            </a:prstGeom>
            <a:noFill/>
            <a:ln w="12700" algn="ctr">
              <a:solidFill>
                <a:srgbClr val="000000"/>
              </a:solidFill>
              <a:round/>
              <a:headEnd/>
              <a:tailEnd/>
            </a:ln>
          </p:spPr>
          <p:txBody>
            <a:bodyPr/>
            <a:lstStyle/>
            <a:p>
              <a:endParaRPr lang="en-US"/>
            </a:p>
          </p:txBody>
        </p:sp>
        <p:sp>
          <p:nvSpPr>
            <p:cNvPr id="10399" name="Line 159"/>
            <p:cNvSpPr>
              <a:spLocks noChangeShapeType="1"/>
            </p:cNvSpPr>
            <p:nvPr/>
          </p:nvSpPr>
          <p:spPr bwMode="auto">
            <a:xfrm>
              <a:off x="288" y="816"/>
              <a:ext cx="0" cy="3360"/>
            </a:xfrm>
            <a:prstGeom prst="line">
              <a:avLst/>
            </a:prstGeom>
            <a:noFill/>
            <a:ln w="12700" algn="ctr">
              <a:solidFill>
                <a:srgbClr val="000000"/>
              </a:solidFill>
              <a:round/>
              <a:headEnd/>
              <a:tailEnd/>
            </a:ln>
          </p:spPr>
          <p:txBody>
            <a:bodyPr/>
            <a:lstStyle/>
            <a:p>
              <a:endParaRPr lang="en-US"/>
            </a:p>
          </p:txBody>
        </p:sp>
        <p:sp>
          <p:nvSpPr>
            <p:cNvPr id="10400" name="Line 160"/>
            <p:cNvSpPr>
              <a:spLocks noChangeShapeType="1"/>
            </p:cNvSpPr>
            <p:nvPr/>
          </p:nvSpPr>
          <p:spPr bwMode="auto">
            <a:xfrm>
              <a:off x="5472" y="816"/>
              <a:ext cx="0" cy="3360"/>
            </a:xfrm>
            <a:prstGeom prst="line">
              <a:avLst/>
            </a:prstGeom>
            <a:noFill/>
            <a:ln w="12700" algn="ctr">
              <a:solidFill>
                <a:srgbClr val="000000"/>
              </a:solidFill>
              <a:round/>
              <a:headEnd/>
              <a:tailEnd/>
            </a:ln>
          </p:spPr>
          <p:txBody>
            <a:bodyPr/>
            <a:lstStyle/>
            <a:p>
              <a:endParaRPr lang="en-US"/>
            </a:p>
          </p:txBody>
        </p:sp>
        <p:sp>
          <p:nvSpPr>
            <p:cNvPr id="10401" name="Line 161"/>
            <p:cNvSpPr>
              <a:spLocks noChangeShapeType="1"/>
            </p:cNvSpPr>
            <p:nvPr/>
          </p:nvSpPr>
          <p:spPr bwMode="auto">
            <a:xfrm>
              <a:off x="288" y="816"/>
              <a:ext cx="5184" cy="0"/>
            </a:xfrm>
            <a:prstGeom prst="line">
              <a:avLst/>
            </a:prstGeom>
            <a:noFill/>
            <a:ln w="12700" algn="ctr">
              <a:solidFill>
                <a:srgbClr val="000000"/>
              </a:solidFill>
              <a:round/>
              <a:headEnd/>
              <a:tailEnd/>
            </a:ln>
          </p:spPr>
          <p:txBody>
            <a:bodyPr/>
            <a:lstStyle/>
            <a:p>
              <a:endParaRPr lang="en-US"/>
            </a:p>
          </p:txBody>
        </p:sp>
        <p:sp>
          <p:nvSpPr>
            <p:cNvPr id="10402" name="Line 162"/>
            <p:cNvSpPr>
              <a:spLocks noChangeShapeType="1"/>
            </p:cNvSpPr>
            <p:nvPr/>
          </p:nvSpPr>
          <p:spPr bwMode="auto">
            <a:xfrm>
              <a:off x="288" y="4176"/>
              <a:ext cx="5184" cy="0"/>
            </a:xfrm>
            <a:prstGeom prst="line">
              <a:avLst/>
            </a:prstGeom>
            <a:noFill/>
            <a:ln w="12700" algn="ctr">
              <a:solidFill>
                <a:srgbClr val="000000"/>
              </a:solidFill>
              <a:round/>
              <a:headEnd/>
              <a:tailEnd/>
            </a:ln>
          </p:spPr>
          <p:txBody>
            <a:bodyPr/>
            <a:lstStyle/>
            <a:p>
              <a:endParaRPr lang="en-US"/>
            </a:p>
          </p:txBody>
        </p:sp>
      </p:grpSp>
      <p:sp>
        <p:nvSpPr>
          <p:cNvPr id="164" name="TextBox 163"/>
          <p:cNvSpPr txBox="1"/>
          <p:nvPr/>
        </p:nvSpPr>
        <p:spPr>
          <a:xfrm>
            <a:off x="0" y="6248400"/>
            <a:ext cx="8584466" cy="369332"/>
          </a:xfrm>
          <a:prstGeom prst="rect">
            <a:avLst/>
          </a:prstGeom>
          <a:noFill/>
        </p:spPr>
        <p:txBody>
          <a:bodyPr wrap="none" rtlCol="0">
            <a:spAutoFit/>
          </a:bodyPr>
          <a:lstStyle/>
          <a:p>
            <a:r>
              <a:rPr lang="en-US" dirty="0" smtClean="0"/>
              <a:t>Coherence Exploration </a:t>
            </a:r>
            <a:r>
              <a:rPr lang="en-US" dirty="0" smtClean="0">
                <a:hlinkClick r:id="rId3"/>
              </a:rPr>
              <a:t>http://www.doe.mass.edu/candi/commoncore/mathexplore/</a:t>
            </a:r>
            <a:r>
              <a:rPr lang="en-US" dirty="0" smtClean="0"/>
              <a:t>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007_ESE_Template">
  <a:themeElements>
    <a:clrScheme name="ESE">
      <a:dk1>
        <a:srgbClr val="0D1969"/>
      </a:dk1>
      <a:lt1>
        <a:sysClr val="window" lastClr="FFFFFF"/>
      </a:lt1>
      <a:dk2>
        <a:srgbClr val="0D1969"/>
      </a:dk2>
      <a:lt2>
        <a:srgbClr val="EEECE1"/>
      </a:lt2>
      <a:accent1>
        <a:srgbClr val="E86B01"/>
      </a:accent1>
      <a:accent2>
        <a:srgbClr val="0D1969"/>
      </a:accent2>
      <a:accent3>
        <a:srgbClr val="FBC40E"/>
      </a:accent3>
      <a:accent4>
        <a:srgbClr val="006600"/>
      </a:accent4>
      <a:accent5>
        <a:srgbClr val="C00000"/>
      </a:accent5>
      <a:accent6>
        <a:srgbClr val="800080"/>
      </a:accent6>
      <a:hlink>
        <a:srgbClr val="0000FF"/>
      </a:hlink>
      <a:folHlink>
        <a:srgbClr val="7F7F7F"/>
      </a:folHlink>
    </a:clrScheme>
    <a:fontScheme name="ESE">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2007_ESE_Template</Template>
  <TotalTime>11244</TotalTime>
  <Words>7339</Words>
  <Application>Microsoft Office PowerPoint</Application>
  <PresentationFormat>On-screen Show (4:3)</PresentationFormat>
  <Paragraphs>659</Paragraphs>
  <Slides>58</Slides>
  <Notes>53</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2007_ESE_Template</vt:lpstr>
      <vt:lpstr>Exploration Activity: Fractions From  First to Sixth Grade</vt:lpstr>
      <vt:lpstr>Session Goal</vt:lpstr>
      <vt:lpstr>Session Overview</vt:lpstr>
      <vt:lpstr>Setting the Context</vt:lpstr>
      <vt:lpstr>Setting the Context</vt:lpstr>
      <vt:lpstr>Setting the Context</vt:lpstr>
      <vt:lpstr>II.  Key Shifts and the Fractions Progression</vt:lpstr>
      <vt:lpstr>The Progression: Fractions to Ratios and Proportional Reasoning</vt:lpstr>
      <vt:lpstr>Domain Progression in the 2011 MA Math Frameworks</vt:lpstr>
      <vt:lpstr>Fractions Progression and the Standards for Mathematical Practice</vt:lpstr>
      <vt:lpstr>Visual Models in the New Standards,  an Example </vt:lpstr>
      <vt:lpstr>Visual Models in the New Standards</vt:lpstr>
      <vt:lpstr>III. Grades One and Two: Partition Shapes</vt:lpstr>
      <vt:lpstr>Building Fraction Language in 1st Grade</vt:lpstr>
      <vt:lpstr>Building Fraction Language in 2nd Grade</vt:lpstr>
      <vt:lpstr>IV. Grades Three through Five: Fractions are Critical Areas in these Grades</vt:lpstr>
      <vt:lpstr>Third Grade Fraction Critical Area #2</vt:lpstr>
      <vt:lpstr>3rd Grade: Fractions are Composed of Unit Fractions</vt:lpstr>
      <vt:lpstr>3rd Grade: Fractions are Composed of Unit Fractions</vt:lpstr>
      <vt:lpstr>3rd Grade: The Importance of Specifying the Size of the Whole</vt:lpstr>
      <vt:lpstr>3rd Grade: The Importance of Specifying the Size of the Whole</vt:lpstr>
      <vt:lpstr>3rd Grade: The Importance of Specifying the Size of the Whole</vt:lpstr>
      <vt:lpstr>3rd Grade: The Importance of Specifying the Size of the Whole</vt:lpstr>
      <vt:lpstr>3rd Grade: The Importance of Specifying the Size of the Whole</vt:lpstr>
      <vt:lpstr>3rd Grade: Comparing Fractions with Like Numerators</vt:lpstr>
      <vt:lpstr>3rd Grade PARCC Prototype Item</vt:lpstr>
      <vt:lpstr>Fourth Grade Fraction Critical Area #2</vt:lpstr>
      <vt:lpstr>4th Grade: Using the Area Model to Show Equivalence </vt:lpstr>
      <vt:lpstr>4th Grade: Using a Number Line to Multiply a Unit Fraction by a Whole Number</vt:lpstr>
      <vt:lpstr>Fifth Grade Fraction Critical Area #1</vt:lpstr>
      <vt:lpstr> 5th Grade Adding Fractions with Unlike Denominators by Replacing them with Equivalent Fractions</vt:lpstr>
      <vt:lpstr>5th Grade Adding Fractions with Unlike Denominators by Replacing them with Equivalent Fractions</vt:lpstr>
      <vt:lpstr> 5th Grade Adding Fractions with Unlike Denominators by Replacing them with Equivalent Fractions</vt:lpstr>
      <vt:lpstr>5th Grade: A Context for Multiplication of Fractions</vt:lpstr>
      <vt:lpstr>5th Grade: Multiplying Fractions using the Area Model</vt:lpstr>
      <vt:lpstr>5th Grade: Multiplying Fractions using a Tape Diagram </vt:lpstr>
      <vt:lpstr>5th Grade: Multiplying Fractions using a Double Number Line</vt:lpstr>
      <vt:lpstr>5th Grade: Relationship Between Division and Fractions</vt:lpstr>
      <vt:lpstr>V. Grade Six: Dividing Fractions by Fractions and connecting Fractions to Ratios and Proportional Relationships</vt:lpstr>
      <vt:lpstr>Sixth Grade    6.NS.1  Interpret and compute quotients of fractions, and solve word problems involving division of fractions by fractions, e.g., by using visual fraction models and equations to represent the problem.   </vt:lpstr>
      <vt:lpstr>Turn and Talk</vt:lpstr>
      <vt:lpstr>Some possible solutions</vt:lpstr>
      <vt:lpstr>Some possible solutions</vt:lpstr>
      <vt:lpstr>Some possible solutions</vt:lpstr>
      <vt:lpstr>Some possible solutions</vt:lpstr>
      <vt:lpstr>Some possible solutions</vt:lpstr>
      <vt:lpstr>Some possible solutions</vt:lpstr>
      <vt:lpstr>Sixth Grade Ratio and Proportional Reasoning Critical Area # 1</vt:lpstr>
      <vt:lpstr>6th Grade Part-to-Whole to Part-to-Part</vt:lpstr>
      <vt:lpstr>6th Grade Part-to-Whole to Part-to-Part</vt:lpstr>
      <vt:lpstr>6th Grade: Equivalent Ratios vs. Fractions</vt:lpstr>
      <vt:lpstr>6th Grade: Tape Diagrams Apple-Grape Juice</vt:lpstr>
      <vt:lpstr>6th Grade: Visual Representation of Proportional Relationship</vt:lpstr>
      <vt:lpstr>6th Grade and Beyond: Multiple Representations </vt:lpstr>
      <vt:lpstr>6th Grade PARCC Prototype Item</vt:lpstr>
      <vt:lpstr>Turn and Talk</vt:lpstr>
      <vt:lpstr>Websites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Fractionsin the 2011 MA Curriculum Frameworks for Mathematics</dc:title>
  <dc:subject>Math</dc:subject>
  <dc:creator>ESE</dc:creator>
  <cp:lastModifiedBy>ESE</cp:lastModifiedBy>
  <cp:revision>514</cp:revision>
  <dcterms:created xsi:type="dcterms:W3CDTF">2011-11-03T17:35:55Z</dcterms:created>
  <dcterms:modified xsi:type="dcterms:W3CDTF">2013-08-13T20:18:07Z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0x0101008C01CFCAFA84D14F8353523D690E16F4</vt:lpwstr>
  </property>
  <property fmtid="{D5CDD505-2E9C-101B-9397-08002B2CF9AE}" pid="3" name="_dlc_DocIdItemGuid">
    <vt:lpwstr>89e303b9-b37c-4f2b-b58b-30d16d5ee49f</vt:lpwstr>
  </property>
  <property fmtid="{D5CDD505-2E9C-101B-9397-08002B2CF9AE}" pid="4" name="_dlc_DocId">
    <vt:lpwstr>DESE-539-13</vt:lpwstr>
  </property>
  <property fmtid="{D5CDD505-2E9C-101B-9397-08002B2CF9AE}" pid="5" name="_dlc_DocIdUrl">
    <vt:lpwstr>https://sharepoint.doemass.org/ese/candi/_layouts/DocIdRedir.aspx?ID=DESE-539-13, DESE-539-13</vt:lpwstr>
  </property>
  <property fmtid="{D5CDD505-2E9C-101B-9397-08002B2CF9AE}" pid="6" name="metadate">
    <vt:lpwstr>Aug 13 2013</vt:lpwstr>
  </property>
</Properties>
</file>