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41"/>
  </p:notesMasterIdLst>
  <p:handoutMasterIdLst>
    <p:handoutMasterId r:id="rId42"/>
  </p:handoutMasterIdLst>
  <p:sldIdLst>
    <p:sldId id="341" r:id="rId6"/>
    <p:sldId id="399" r:id="rId7"/>
    <p:sldId id="400" r:id="rId8"/>
    <p:sldId id="444" r:id="rId9"/>
    <p:sldId id="403" r:id="rId10"/>
    <p:sldId id="402" r:id="rId11"/>
    <p:sldId id="443" r:id="rId12"/>
    <p:sldId id="405" r:id="rId13"/>
    <p:sldId id="368" r:id="rId14"/>
    <p:sldId id="365" r:id="rId15"/>
    <p:sldId id="370" r:id="rId16"/>
    <p:sldId id="371" r:id="rId17"/>
    <p:sldId id="363" r:id="rId18"/>
    <p:sldId id="369" r:id="rId19"/>
    <p:sldId id="452" r:id="rId20"/>
    <p:sldId id="451" r:id="rId21"/>
    <p:sldId id="453" r:id="rId22"/>
    <p:sldId id="430" r:id="rId23"/>
    <p:sldId id="454" r:id="rId24"/>
    <p:sldId id="434" r:id="rId25"/>
    <p:sldId id="366" r:id="rId26"/>
    <p:sldId id="383" r:id="rId27"/>
    <p:sldId id="385" r:id="rId28"/>
    <p:sldId id="386" r:id="rId29"/>
    <p:sldId id="445" r:id="rId30"/>
    <p:sldId id="389" r:id="rId31"/>
    <p:sldId id="390" r:id="rId32"/>
    <p:sldId id="446" r:id="rId33"/>
    <p:sldId id="448" r:id="rId34"/>
    <p:sldId id="449" r:id="rId35"/>
    <p:sldId id="433" r:id="rId36"/>
    <p:sldId id="438" r:id="rId37"/>
    <p:sldId id="439" r:id="rId38"/>
    <p:sldId id="424" r:id="rId39"/>
    <p:sldId id="450" r:id="rId4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79749" autoAdjust="0"/>
  </p:normalViewPr>
  <p:slideViewPr>
    <p:cSldViewPr>
      <p:cViewPr>
        <p:scale>
          <a:sx n="70" d="100"/>
          <a:sy n="70" d="100"/>
        </p:scale>
        <p:origin x="-2730" y="-780"/>
      </p:cViewPr>
      <p:guideLst>
        <p:guide orient="horz" pos="2160"/>
        <p:guide pos="3168"/>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72" d="100"/>
          <a:sy n="72" d="100"/>
        </p:scale>
        <p:origin x="-918" y="-108"/>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8F06C-1EE2-764C-9B47-9CB9EECD38DC}"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E4422BE-7557-1C45-8FC7-26C8B8D11B3C}">
      <dgm:prSet phldrT="[Text]"/>
      <dgm:spPr/>
      <dgm:t>
        <a:bodyPr/>
        <a:lstStyle/>
        <a:p>
          <a:pPr algn="ctr"/>
          <a:r>
            <a:rPr lang="en-US" dirty="0" smtClean="0"/>
            <a:t>Science</a:t>
          </a:r>
          <a:endParaRPr lang="en-US" dirty="0"/>
        </a:p>
      </dgm:t>
    </dgm:pt>
    <dgm:pt modelId="{8B91EEDC-90ED-B943-9852-724E1ED3C39E}" type="parTrans" cxnId="{D4273387-DDAA-C64A-8216-ACBE967204FA}">
      <dgm:prSet/>
      <dgm:spPr/>
      <dgm:t>
        <a:bodyPr/>
        <a:lstStyle/>
        <a:p>
          <a:endParaRPr lang="en-US"/>
        </a:p>
      </dgm:t>
    </dgm:pt>
    <dgm:pt modelId="{7A8575C9-F8D7-8744-B4CB-2DABCB63B28B}" type="sibTrans" cxnId="{D4273387-DDAA-C64A-8216-ACBE967204FA}">
      <dgm:prSet/>
      <dgm:spPr/>
      <dgm:t>
        <a:bodyPr/>
        <a:lstStyle/>
        <a:p>
          <a:endParaRPr lang="en-US"/>
        </a:p>
      </dgm:t>
    </dgm:pt>
    <dgm:pt modelId="{9780155B-3F67-4246-B8FD-16A76252446C}">
      <dgm:prSet phldrT="[Text]"/>
      <dgm:spPr/>
      <dgm:t>
        <a:bodyPr/>
        <a:lstStyle/>
        <a:p>
          <a:pPr algn="r"/>
          <a:r>
            <a:rPr lang="en-US" dirty="0" smtClean="0"/>
            <a:t>Engineering</a:t>
          </a:r>
          <a:endParaRPr lang="en-US" dirty="0"/>
        </a:p>
      </dgm:t>
    </dgm:pt>
    <dgm:pt modelId="{82C36160-A490-4E4C-B646-32D54B49822D}" type="parTrans" cxnId="{E3572C75-49A6-8948-89D0-E8746E86342B}">
      <dgm:prSet/>
      <dgm:spPr/>
      <dgm:t>
        <a:bodyPr/>
        <a:lstStyle/>
        <a:p>
          <a:endParaRPr lang="en-US"/>
        </a:p>
      </dgm:t>
    </dgm:pt>
    <dgm:pt modelId="{11809965-CAE6-0345-8293-3C3C7569F141}" type="sibTrans" cxnId="{E3572C75-49A6-8948-89D0-E8746E86342B}">
      <dgm:prSet/>
      <dgm:spPr/>
      <dgm:t>
        <a:bodyPr/>
        <a:lstStyle/>
        <a:p>
          <a:endParaRPr lang="en-US"/>
        </a:p>
      </dgm:t>
    </dgm:pt>
    <dgm:pt modelId="{F983B656-C0CF-C04F-AEFD-AB591359B373}">
      <dgm:prSet phldrT="[Text]"/>
      <dgm:spPr/>
      <dgm:t>
        <a:bodyPr/>
        <a:lstStyle/>
        <a:p>
          <a:r>
            <a:rPr lang="en-US" dirty="0" smtClean="0"/>
            <a:t>Technology</a:t>
          </a:r>
          <a:endParaRPr lang="en-US" dirty="0"/>
        </a:p>
      </dgm:t>
    </dgm:pt>
    <dgm:pt modelId="{B415CEAD-2965-E84D-8B1C-84489A42F499}" type="parTrans" cxnId="{E3BF5E82-599E-1E4E-9453-BDAB4F90D3DC}">
      <dgm:prSet/>
      <dgm:spPr/>
      <dgm:t>
        <a:bodyPr/>
        <a:lstStyle/>
        <a:p>
          <a:endParaRPr lang="en-US"/>
        </a:p>
      </dgm:t>
    </dgm:pt>
    <dgm:pt modelId="{B6EBB000-725D-8142-A802-583F2F374A47}" type="sibTrans" cxnId="{E3BF5E82-599E-1E4E-9453-BDAB4F90D3DC}">
      <dgm:prSet/>
      <dgm:spPr/>
      <dgm:t>
        <a:bodyPr/>
        <a:lstStyle/>
        <a:p>
          <a:endParaRPr lang="en-US"/>
        </a:p>
      </dgm:t>
    </dgm:pt>
    <dgm:pt modelId="{BB4C618E-1475-E146-8921-22A19127DFA5}">
      <dgm:prSet phldrT="[Text]"/>
      <dgm:spPr/>
      <dgm:t>
        <a:bodyPr/>
        <a:lstStyle/>
        <a:p>
          <a:pPr algn="ctr"/>
          <a:r>
            <a:rPr lang="en-US" dirty="0" smtClean="0"/>
            <a:t>Understands natural world</a:t>
          </a:r>
          <a:endParaRPr lang="en-US" dirty="0"/>
        </a:p>
      </dgm:t>
    </dgm:pt>
    <dgm:pt modelId="{C6A19E25-AF34-0E42-B5AB-4C828F03A993}" type="parTrans" cxnId="{A38BAB1A-1EDD-8E4E-9152-6E2F1F588562}">
      <dgm:prSet/>
      <dgm:spPr/>
      <dgm:t>
        <a:bodyPr/>
        <a:lstStyle/>
        <a:p>
          <a:endParaRPr lang="en-US"/>
        </a:p>
      </dgm:t>
    </dgm:pt>
    <dgm:pt modelId="{5F01E75A-7D3A-DD40-9884-7D9A43382360}" type="sibTrans" cxnId="{A38BAB1A-1EDD-8E4E-9152-6E2F1F588562}">
      <dgm:prSet/>
      <dgm:spPr/>
      <dgm:t>
        <a:bodyPr/>
        <a:lstStyle/>
        <a:p>
          <a:endParaRPr lang="en-US"/>
        </a:p>
      </dgm:t>
    </dgm:pt>
    <dgm:pt modelId="{CB2FFFC7-9032-E046-AF10-6EE7BEE03F24}">
      <dgm:prSet phldrT="[Text]"/>
      <dgm:spPr/>
      <dgm:t>
        <a:bodyPr/>
        <a:lstStyle/>
        <a:p>
          <a:pPr algn="ctr"/>
          <a:r>
            <a:rPr lang="en-US" dirty="0" smtClean="0"/>
            <a:t>Needs new tools for discoveries</a:t>
          </a:r>
          <a:endParaRPr lang="en-US" dirty="0"/>
        </a:p>
      </dgm:t>
    </dgm:pt>
    <dgm:pt modelId="{9099DA18-6F0D-AB43-A9B4-7094CF4523A2}" type="parTrans" cxnId="{5D183A84-0158-2942-A8E6-F9B61A5A3766}">
      <dgm:prSet/>
      <dgm:spPr/>
      <dgm:t>
        <a:bodyPr/>
        <a:lstStyle/>
        <a:p>
          <a:endParaRPr lang="en-US"/>
        </a:p>
      </dgm:t>
    </dgm:pt>
    <dgm:pt modelId="{A57AD8B7-2413-9440-942D-83643EE4753A}" type="sibTrans" cxnId="{5D183A84-0158-2942-A8E6-F9B61A5A3766}">
      <dgm:prSet/>
      <dgm:spPr/>
      <dgm:t>
        <a:bodyPr/>
        <a:lstStyle/>
        <a:p>
          <a:endParaRPr lang="en-US"/>
        </a:p>
      </dgm:t>
    </dgm:pt>
    <dgm:pt modelId="{D38DAA02-AC83-9646-A88C-9D27816F63A2}">
      <dgm:prSet phldrT="[Text]"/>
      <dgm:spPr/>
      <dgm:t>
        <a:bodyPr/>
        <a:lstStyle/>
        <a:p>
          <a:pPr algn="r"/>
          <a:r>
            <a:rPr lang="en-US" dirty="0" smtClean="0"/>
            <a:t>Designs products and processes to meet needs</a:t>
          </a:r>
          <a:endParaRPr lang="en-US" dirty="0"/>
        </a:p>
      </dgm:t>
    </dgm:pt>
    <dgm:pt modelId="{B21E3F5E-61C7-C346-9B96-B2E4FAEA7166}" type="parTrans" cxnId="{AC1FBDC1-55BF-D24E-B00F-0012BD64AC74}">
      <dgm:prSet/>
      <dgm:spPr/>
      <dgm:t>
        <a:bodyPr/>
        <a:lstStyle/>
        <a:p>
          <a:endParaRPr lang="en-US"/>
        </a:p>
      </dgm:t>
    </dgm:pt>
    <dgm:pt modelId="{0C12F58A-3A01-BF4D-8F9D-3F3FA075C408}" type="sibTrans" cxnId="{AC1FBDC1-55BF-D24E-B00F-0012BD64AC74}">
      <dgm:prSet/>
      <dgm:spPr/>
      <dgm:t>
        <a:bodyPr/>
        <a:lstStyle/>
        <a:p>
          <a:endParaRPr lang="en-US"/>
        </a:p>
      </dgm:t>
    </dgm:pt>
    <dgm:pt modelId="{C1AFF8C9-486D-CD41-82C6-F85E8E9E864D}">
      <dgm:prSet phldrT="[Text]"/>
      <dgm:spPr/>
      <dgm:t>
        <a:bodyPr/>
        <a:lstStyle/>
        <a:p>
          <a:pPr algn="r"/>
          <a:r>
            <a:rPr lang="en-US" dirty="0" smtClean="0"/>
            <a:t>Uses science discoveries</a:t>
          </a:r>
          <a:endParaRPr lang="en-US" dirty="0"/>
        </a:p>
      </dgm:t>
    </dgm:pt>
    <dgm:pt modelId="{795700AD-FD1A-234E-BBBE-E66C8A4DA37D}" type="parTrans" cxnId="{AFB8F5B9-7692-7A4F-9820-B124CB9BE635}">
      <dgm:prSet/>
      <dgm:spPr/>
      <dgm:t>
        <a:bodyPr/>
        <a:lstStyle/>
        <a:p>
          <a:endParaRPr lang="en-US"/>
        </a:p>
      </dgm:t>
    </dgm:pt>
    <dgm:pt modelId="{E90167F0-F8A5-BA44-BDB7-087690EA3E07}" type="sibTrans" cxnId="{AFB8F5B9-7692-7A4F-9820-B124CB9BE635}">
      <dgm:prSet/>
      <dgm:spPr/>
      <dgm:t>
        <a:bodyPr/>
        <a:lstStyle/>
        <a:p>
          <a:endParaRPr lang="en-US"/>
        </a:p>
      </dgm:t>
    </dgm:pt>
    <dgm:pt modelId="{3AC09D4D-4519-A14C-9698-09BDE9ED0FAB}">
      <dgm:prSet phldrT="[Text]"/>
      <dgm:spPr/>
      <dgm:t>
        <a:bodyPr/>
        <a:lstStyle/>
        <a:p>
          <a:r>
            <a:rPr lang="en-US" dirty="0" smtClean="0"/>
            <a:t>Result of engineering</a:t>
          </a:r>
          <a:endParaRPr lang="en-US" dirty="0"/>
        </a:p>
      </dgm:t>
    </dgm:pt>
    <dgm:pt modelId="{8984C5CC-C75E-FF4A-BF26-36854A0D86A8}" type="parTrans" cxnId="{8A41BA53-C9F9-5642-8A73-7B1A22ECF9E8}">
      <dgm:prSet/>
      <dgm:spPr/>
      <dgm:t>
        <a:bodyPr/>
        <a:lstStyle/>
        <a:p>
          <a:endParaRPr lang="en-US"/>
        </a:p>
      </dgm:t>
    </dgm:pt>
    <dgm:pt modelId="{5AB77042-6283-DE42-AFCF-CACC16365E7C}" type="sibTrans" cxnId="{8A41BA53-C9F9-5642-8A73-7B1A22ECF9E8}">
      <dgm:prSet/>
      <dgm:spPr/>
      <dgm:t>
        <a:bodyPr/>
        <a:lstStyle/>
        <a:p>
          <a:endParaRPr lang="en-US"/>
        </a:p>
      </dgm:t>
    </dgm:pt>
    <dgm:pt modelId="{29923DC9-D772-6044-A470-3BD4A573DCC3}">
      <dgm:prSet phldrT="[Text]"/>
      <dgm:spPr/>
      <dgm:t>
        <a:bodyPr/>
        <a:lstStyle/>
        <a:p>
          <a:r>
            <a:rPr lang="en-US" dirty="0" smtClean="0"/>
            <a:t>Created to solve needs and wants</a:t>
          </a:r>
        </a:p>
        <a:p>
          <a:endParaRPr lang="en-US" dirty="0"/>
        </a:p>
      </dgm:t>
    </dgm:pt>
    <dgm:pt modelId="{BB00ACC4-4466-2949-A1DC-A5934AFD2F2F}" type="parTrans" cxnId="{67D4C9E2-CEAC-F24D-85C9-2647F09A3B32}">
      <dgm:prSet/>
      <dgm:spPr/>
      <dgm:t>
        <a:bodyPr/>
        <a:lstStyle/>
        <a:p>
          <a:endParaRPr lang="en-US"/>
        </a:p>
      </dgm:t>
    </dgm:pt>
    <dgm:pt modelId="{0B53819E-CA80-C549-9C0D-BF17C2310873}" type="sibTrans" cxnId="{67D4C9E2-CEAC-F24D-85C9-2647F09A3B32}">
      <dgm:prSet/>
      <dgm:spPr/>
      <dgm:t>
        <a:bodyPr/>
        <a:lstStyle/>
        <a:p>
          <a:endParaRPr lang="en-US"/>
        </a:p>
      </dgm:t>
    </dgm:pt>
    <dgm:pt modelId="{B333E0CD-D563-084D-9047-8CD3424675DE}" type="pres">
      <dgm:prSet presAssocID="{5C68F06C-1EE2-764C-9B47-9CB9EECD38DC}" presName="compositeShape" presStyleCnt="0">
        <dgm:presLayoutVars>
          <dgm:chMax val="7"/>
          <dgm:dir/>
          <dgm:resizeHandles val="exact"/>
        </dgm:presLayoutVars>
      </dgm:prSet>
      <dgm:spPr/>
      <dgm:t>
        <a:bodyPr/>
        <a:lstStyle/>
        <a:p>
          <a:endParaRPr lang="en-US"/>
        </a:p>
      </dgm:t>
    </dgm:pt>
    <dgm:pt modelId="{386CD37B-99E0-984A-B25F-68C907DD9660}" type="pres">
      <dgm:prSet presAssocID="{5E4422BE-7557-1C45-8FC7-26C8B8D11B3C}" presName="circ1" presStyleLbl="vennNode1" presStyleIdx="0" presStyleCnt="3" custScaleX="101916" custScaleY="108703" custLinFactNeighborX="500" custLinFactNeighborY="12712"/>
      <dgm:spPr/>
      <dgm:t>
        <a:bodyPr/>
        <a:lstStyle/>
        <a:p>
          <a:endParaRPr lang="en-US"/>
        </a:p>
      </dgm:t>
    </dgm:pt>
    <dgm:pt modelId="{4F05FE29-85BA-6744-B1CE-3F3193F53064}" type="pres">
      <dgm:prSet presAssocID="{5E4422BE-7557-1C45-8FC7-26C8B8D11B3C}" presName="circ1Tx" presStyleLbl="revTx" presStyleIdx="0" presStyleCnt="0">
        <dgm:presLayoutVars>
          <dgm:chMax val="0"/>
          <dgm:chPref val="0"/>
          <dgm:bulletEnabled val="1"/>
        </dgm:presLayoutVars>
      </dgm:prSet>
      <dgm:spPr/>
      <dgm:t>
        <a:bodyPr/>
        <a:lstStyle/>
        <a:p>
          <a:endParaRPr lang="en-US"/>
        </a:p>
      </dgm:t>
    </dgm:pt>
    <dgm:pt modelId="{C54C9EB1-33EA-9143-BDBD-61A42545A8D0}" type="pres">
      <dgm:prSet presAssocID="{9780155B-3F67-4246-B8FD-16A76252446C}" presName="circ2" presStyleLbl="vennNode1" presStyleIdx="1" presStyleCnt="3" custLinFactNeighborX="-4251" custLinFactNeighborY="7653"/>
      <dgm:spPr/>
      <dgm:t>
        <a:bodyPr/>
        <a:lstStyle/>
        <a:p>
          <a:endParaRPr lang="en-US"/>
        </a:p>
      </dgm:t>
    </dgm:pt>
    <dgm:pt modelId="{6D7B47DE-4160-C741-8A2E-D58332EDCB4D}" type="pres">
      <dgm:prSet presAssocID="{9780155B-3F67-4246-B8FD-16A76252446C}" presName="circ2Tx" presStyleLbl="revTx" presStyleIdx="0" presStyleCnt="0">
        <dgm:presLayoutVars>
          <dgm:chMax val="0"/>
          <dgm:chPref val="0"/>
          <dgm:bulletEnabled val="1"/>
        </dgm:presLayoutVars>
      </dgm:prSet>
      <dgm:spPr/>
      <dgm:t>
        <a:bodyPr/>
        <a:lstStyle/>
        <a:p>
          <a:endParaRPr lang="en-US"/>
        </a:p>
      </dgm:t>
    </dgm:pt>
    <dgm:pt modelId="{CFC845F2-578E-DF45-949D-47629A7E5F78}" type="pres">
      <dgm:prSet presAssocID="{F983B656-C0CF-C04F-AEFD-AB591359B373}" presName="circ3" presStyleLbl="vennNode1" presStyleIdx="2" presStyleCnt="3" custLinFactNeighborX="-10414" custLinFactNeighborY="5042"/>
      <dgm:spPr/>
      <dgm:t>
        <a:bodyPr/>
        <a:lstStyle/>
        <a:p>
          <a:endParaRPr lang="en-US"/>
        </a:p>
      </dgm:t>
    </dgm:pt>
    <dgm:pt modelId="{45A6A584-67C0-5A47-9D2C-880425BA5915}" type="pres">
      <dgm:prSet presAssocID="{F983B656-C0CF-C04F-AEFD-AB591359B373}" presName="circ3Tx" presStyleLbl="revTx" presStyleIdx="0" presStyleCnt="0">
        <dgm:presLayoutVars>
          <dgm:chMax val="0"/>
          <dgm:chPref val="0"/>
          <dgm:bulletEnabled val="1"/>
        </dgm:presLayoutVars>
      </dgm:prSet>
      <dgm:spPr/>
      <dgm:t>
        <a:bodyPr/>
        <a:lstStyle/>
        <a:p>
          <a:endParaRPr lang="en-US"/>
        </a:p>
      </dgm:t>
    </dgm:pt>
  </dgm:ptLst>
  <dgm:cxnLst>
    <dgm:cxn modelId="{9EA3960A-A145-4F1D-AD6B-A4EF61F447EA}" type="presOf" srcId="{CB2FFFC7-9032-E046-AF10-6EE7BEE03F24}" destId="{4F05FE29-85BA-6744-B1CE-3F3193F53064}" srcOrd="1" destOrd="2" presId="urn:microsoft.com/office/officeart/2005/8/layout/venn1"/>
    <dgm:cxn modelId="{77C1D154-BD89-4F8B-8FDC-8D129405111C}" type="presOf" srcId="{5E4422BE-7557-1C45-8FC7-26C8B8D11B3C}" destId="{386CD37B-99E0-984A-B25F-68C907DD9660}" srcOrd="0" destOrd="0" presId="urn:microsoft.com/office/officeart/2005/8/layout/venn1"/>
    <dgm:cxn modelId="{5D183A84-0158-2942-A8E6-F9B61A5A3766}" srcId="{5E4422BE-7557-1C45-8FC7-26C8B8D11B3C}" destId="{CB2FFFC7-9032-E046-AF10-6EE7BEE03F24}" srcOrd="1" destOrd="0" parTransId="{9099DA18-6F0D-AB43-A9B4-7094CF4523A2}" sibTransId="{A57AD8B7-2413-9440-942D-83643EE4753A}"/>
    <dgm:cxn modelId="{DEE11A13-5F21-45E1-B8EA-37566BDDC9C5}" type="presOf" srcId="{F983B656-C0CF-C04F-AEFD-AB591359B373}" destId="{CFC845F2-578E-DF45-949D-47629A7E5F78}" srcOrd="0" destOrd="0" presId="urn:microsoft.com/office/officeart/2005/8/layout/venn1"/>
    <dgm:cxn modelId="{5832BFB3-CE1F-43E4-AF0A-6C0DB3F9DF13}" type="presOf" srcId="{9780155B-3F67-4246-B8FD-16A76252446C}" destId="{6D7B47DE-4160-C741-8A2E-D58332EDCB4D}" srcOrd="1" destOrd="0" presId="urn:microsoft.com/office/officeart/2005/8/layout/venn1"/>
    <dgm:cxn modelId="{B4B6F419-CFF2-49E0-A51D-AD771338C8E5}" type="presOf" srcId="{CB2FFFC7-9032-E046-AF10-6EE7BEE03F24}" destId="{386CD37B-99E0-984A-B25F-68C907DD9660}" srcOrd="0" destOrd="2" presId="urn:microsoft.com/office/officeart/2005/8/layout/venn1"/>
    <dgm:cxn modelId="{C5C4D632-EFAA-4A95-B603-5FFCE0300936}" type="presOf" srcId="{D38DAA02-AC83-9646-A88C-9D27816F63A2}" destId="{C54C9EB1-33EA-9143-BDBD-61A42545A8D0}" srcOrd="0" destOrd="2" presId="urn:microsoft.com/office/officeart/2005/8/layout/venn1"/>
    <dgm:cxn modelId="{AFB8F5B9-7692-7A4F-9820-B124CB9BE635}" srcId="{9780155B-3F67-4246-B8FD-16A76252446C}" destId="{C1AFF8C9-486D-CD41-82C6-F85E8E9E864D}" srcOrd="0" destOrd="0" parTransId="{795700AD-FD1A-234E-BBBE-E66C8A4DA37D}" sibTransId="{E90167F0-F8A5-BA44-BDB7-087690EA3E07}"/>
    <dgm:cxn modelId="{E3572C75-49A6-8948-89D0-E8746E86342B}" srcId="{5C68F06C-1EE2-764C-9B47-9CB9EECD38DC}" destId="{9780155B-3F67-4246-B8FD-16A76252446C}" srcOrd="1" destOrd="0" parTransId="{82C36160-A490-4E4C-B646-32D54B49822D}" sibTransId="{11809965-CAE6-0345-8293-3C3C7569F141}"/>
    <dgm:cxn modelId="{EC0A94ED-F388-45F0-AACA-6F4BF0FAE3B9}" type="presOf" srcId="{29923DC9-D772-6044-A470-3BD4A573DCC3}" destId="{45A6A584-67C0-5A47-9D2C-880425BA5915}" srcOrd="1" destOrd="2" presId="urn:microsoft.com/office/officeart/2005/8/layout/venn1"/>
    <dgm:cxn modelId="{708EFF59-2352-4D1C-AD87-C43ECAEC6383}" type="presOf" srcId="{C1AFF8C9-486D-CD41-82C6-F85E8E9E864D}" destId="{6D7B47DE-4160-C741-8A2E-D58332EDCB4D}" srcOrd="1" destOrd="1" presId="urn:microsoft.com/office/officeart/2005/8/layout/venn1"/>
    <dgm:cxn modelId="{AC1FBDC1-55BF-D24E-B00F-0012BD64AC74}" srcId="{9780155B-3F67-4246-B8FD-16A76252446C}" destId="{D38DAA02-AC83-9646-A88C-9D27816F63A2}" srcOrd="1" destOrd="0" parTransId="{B21E3F5E-61C7-C346-9B96-B2E4FAEA7166}" sibTransId="{0C12F58A-3A01-BF4D-8F9D-3F3FA075C408}"/>
    <dgm:cxn modelId="{A67484E7-F15B-4D6D-9E14-525B65A3F99C}" type="presOf" srcId="{C1AFF8C9-486D-CD41-82C6-F85E8E9E864D}" destId="{C54C9EB1-33EA-9143-BDBD-61A42545A8D0}" srcOrd="0" destOrd="1" presId="urn:microsoft.com/office/officeart/2005/8/layout/venn1"/>
    <dgm:cxn modelId="{E3BF5E82-599E-1E4E-9453-BDAB4F90D3DC}" srcId="{5C68F06C-1EE2-764C-9B47-9CB9EECD38DC}" destId="{F983B656-C0CF-C04F-AEFD-AB591359B373}" srcOrd="2" destOrd="0" parTransId="{B415CEAD-2965-E84D-8B1C-84489A42F499}" sibTransId="{B6EBB000-725D-8142-A802-583F2F374A47}"/>
    <dgm:cxn modelId="{9A4D7743-C432-42E5-BB1C-FFFFCC1649B8}" type="presOf" srcId="{BB4C618E-1475-E146-8921-22A19127DFA5}" destId="{386CD37B-99E0-984A-B25F-68C907DD9660}" srcOrd="0" destOrd="1" presId="urn:microsoft.com/office/officeart/2005/8/layout/venn1"/>
    <dgm:cxn modelId="{2EE937A1-CA74-4E24-B515-1A90BF3884DB}" type="presOf" srcId="{3AC09D4D-4519-A14C-9698-09BDE9ED0FAB}" destId="{45A6A584-67C0-5A47-9D2C-880425BA5915}" srcOrd="1" destOrd="1" presId="urn:microsoft.com/office/officeart/2005/8/layout/venn1"/>
    <dgm:cxn modelId="{D4273387-DDAA-C64A-8216-ACBE967204FA}" srcId="{5C68F06C-1EE2-764C-9B47-9CB9EECD38DC}" destId="{5E4422BE-7557-1C45-8FC7-26C8B8D11B3C}" srcOrd="0" destOrd="0" parTransId="{8B91EEDC-90ED-B943-9852-724E1ED3C39E}" sibTransId="{7A8575C9-F8D7-8744-B4CB-2DABCB63B28B}"/>
    <dgm:cxn modelId="{DD49FADB-1179-43A0-B140-D6E8D47597D4}" type="presOf" srcId="{5E4422BE-7557-1C45-8FC7-26C8B8D11B3C}" destId="{4F05FE29-85BA-6744-B1CE-3F3193F53064}" srcOrd="1" destOrd="0" presId="urn:microsoft.com/office/officeart/2005/8/layout/venn1"/>
    <dgm:cxn modelId="{8F45ADB2-BEEB-4CFE-A3D1-90CDAA1ACA95}" type="presOf" srcId="{29923DC9-D772-6044-A470-3BD4A573DCC3}" destId="{CFC845F2-578E-DF45-949D-47629A7E5F78}" srcOrd="0" destOrd="2" presId="urn:microsoft.com/office/officeart/2005/8/layout/venn1"/>
    <dgm:cxn modelId="{84809C7B-D087-4C69-A719-042CF08FE872}" type="presOf" srcId="{BB4C618E-1475-E146-8921-22A19127DFA5}" destId="{4F05FE29-85BA-6744-B1CE-3F3193F53064}" srcOrd="1" destOrd="1" presId="urn:microsoft.com/office/officeart/2005/8/layout/venn1"/>
    <dgm:cxn modelId="{BD3FE18F-8C0E-494D-8D2C-9E91D4058FCF}" type="presOf" srcId="{3AC09D4D-4519-A14C-9698-09BDE9ED0FAB}" destId="{CFC845F2-578E-DF45-949D-47629A7E5F78}" srcOrd="0" destOrd="1" presId="urn:microsoft.com/office/officeart/2005/8/layout/venn1"/>
    <dgm:cxn modelId="{F720873A-38AF-4EB2-952A-209DA2051977}" type="presOf" srcId="{F983B656-C0CF-C04F-AEFD-AB591359B373}" destId="{45A6A584-67C0-5A47-9D2C-880425BA5915}" srcOrd="1" destOrd="0" presId="urn:microsoft.com/office/officeart/2005/8/layout/venn1"/>
    <dgm:cxn modelId="{8A41BA53-C9F9-5642-8A73-7B1A22ECF9E8}" srcId="{F983B656-C0CF-C04F-AEFD-AB591359B373}" destId="{3AC09D4D-4519-A14C-9698-09BDE9ED0FAB}" srcOrd="0" destOrd="0" parTransId="{8984C5CC-C75E-FF4A-BF26-36854A0D86A8}" sibTransId="{5AB77042-6283-DE42-AFCF-CACC16365E7C}"/>
    <dgm:cxn modelId="{A8EAAFEF-05C6-48D7-B332-822CE79DBD97}" type="presOf" srcId="{9780155B-3F67-4246-B8FD-16A76252446C}" destId="{C54C9EB1-33EA-9143-BDBD-61A42545A8D0}" srcOrd="0" destOrd="0" presId="urn:microsoft.com/office/officeart/2005/8/layout/venn1"/>
    <dgm:cxn modelId="{67D4C9E2-CEAC-F24D-85C9-2647F09A3B32}" srcId="{F983B656-C0CF-C04F-AEFD-AB591359B373}" destId="{29923DC9-D772-6044-A470-3BD4A573DCC3}" srcOrd="1" destOrd="0" parTransId="{BB00ACC4-4466-2949-A1DC-A5934AFD2F2F}" sibTransId="{0B53819E-CA80-C549-9C0D-BF17C2310873}"/>
    <dgm:cxn modelId="{D94C400A-61A5-46A4-9733-4CCF3B55C899}" type="presOf" srcId="{D38DAA02-AC83-9646-A88C-9D27816F63A2}" destId="{6D7B47DE-4160-C741-8A2E-D58332EDCB4D}" srcOrd="1" destOrd="2" presId="urn:microsoft.com/office/officeart/2005/8/layout/venn1"/>
    <dgm:cxn modelId="{A38BAB1A-1EDD-8E4E-9152-6E2F1F588562}" srcId="{5E4422BE-7557-1C45-8FC7-26C8B8D11B3C}" destId="{BB4C618E-1475-E146-8921-22A19127DFA5}" srcOrd="0" destOrd="0" parTransId="{C6A19E25-AF34-0E42-B5AB-4C828F03A993}" sibTransId="{5F01E75A-7D3A-DD40-9884-7D9A43382360}"/>
    <dgm:cxn modelId="{417E1DFF-9726-4C5B-B8C1-49EFF09A35CD}" type="presOf" srcId="{5C68F06C-1EE2-764C-9B47-9CB9EECD38DC}" destId="{B333E0CD-D563-084D-9047-8CD3424675DE}" srcOrd="0" destOrd="0" presId="urn:microsoft.com/office/officeart/2005/8/layout/venn1"/>
    <dgm:cxn modelId="{A43AC0CA-2CBB-48AF-A4DF-C1692C78D96B}" type="presParOf" srcId="{B333E0CD-D563-084D-9047-8CD3424675DE}" destId="{386CD37B-99E0-984A-B25F-68C907DD9660}" srcOrd="0" destOrd="0" presId="urn:microsoft.com/office/officeart/2005/8/layout/venn1"/>
    <dgm:cxn modelId="{36E27DE2-A852-4596-8F87-8791867BAD28}" type="presParOf" srcId="{B333E0CD-D563-084D-9047-8CD3424675DE}" destId="{4F05FE29-85BA-6744-B1CE-3F3193F53064}" srcOrd="1" destOrd="0" presId="urn:microsoft.com/office/officeart/2005/8/layout/venn1"/>
    <dgm:cxn modelId="{E093899D-3AC5-406A-841F-69B5DFF3E7B8}" type="presParOf" srcId="{B333E0CD-D563-084D-9047-8CD3424675DE}" destId="{C54C9EB1-33EA-9143-BDBD-61A42545A8D0}" srcOrd="2" destOrd="0" presId="urn:microsoft.com/office/officeart/2005/8/layout/venn1"/>
    <dgm:cxn modelId="{DDB55B42-D497-4E99-BBA3-23FA09629B36}" type="presParOf" srcId="{B333E0CD-D563-084D-9047-8CD3424675DE}" destId="{6D7B47DE-4160-C741-8A2E-D58332EDCB4D}" srcOrd="3" destOrd="0" presId="urn:microsoft.com/office/officeart/2005/8/layout/venn1"/>
    <dgm:cxn modelId="{2E4696A8-F5CD-4261-A833-9789CF0BE21C}" type="presParOf" srcId="{B333E0CD-D563-084D-9047-8CD3424675DE}" destId="{CFC845F2-578E-DF45-949D-47629A7E5F78}" srcOrd="4" destOrd="0" presId="urn:microsoft.com/office/officeart/2005/8/layout/venn1"/>
    <dgm:cxn modelId="{813AE6AE-BC0C-42C5-9616-6964D35AD9FB}" type="presParOf" srcId="{B333E0CD-D563-084D-9047-8CD3424675DE}" destId="{45A6A584-67C0-5A47-9D2C-880425BA5915}"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6CD37B-99E0-984A-B25F-68C907DD9660}">
      <dsp:nvSpPr>
        <dsp:cNvPr id="0" name=""/>
        <dsp:cNvSpPr/>
      </dsp:nvSpPr>
      <dsp:spPr>
        <a:xfrm>
          <a:off x="1098530" y="673753"/>
          <a:ext cx="3142646" cy="335192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933450">
            <a:lnSpc>
              <a:spcPct val="90000"/>
            </a:lnSpc>
            <a:spcBef>
              <a:spcPct val="0"/>
            </a:spcBef>
            <a:spcAft>
              <a:spcPct val="35000"/>
            </a:spcAft>
          </a:pPr>
          <a:r>
            <a:rPr lang="en-US" sz="2100" kern="1200" dirty="0" smtClean="0"/>
            <a:t>Science</a:t>
          </a:r>
          <a:endParaRPr lang="en-US" sz="2100" kern="1200" dirty="0"/>
        </a:p>
        <a:p>
          <a:pPr marL="171450" lvl="1" indent="-171450" algn="ctr" defTabSz="711200">
            <a:lnSpc>
              <a:spcPct val="90000"/>
            </a:lnSpc>
            <a:spcBef>
              <a:spcPct val="0"/>
            </a:spcBef>
            <a:spcAft>
              <a:spcPct val="15000"/>
            </a:spcAft>
            <a:buChar char="••"/>
          </a:pPr>
          <a:r>
            <a:rPr lang="en-US" sz="1600" kern="1200" dirty="0" smtClean="0"/>
            <a:t>Understands natural world</a:t>
          </a:r>
          <a:endParaRPr lang="en-US" sz="1600" kern="1200" dirty="0"/>
        </a:p>
        <a:p>
          <a:pPr marL="171450" lvl="1" indent="-171450" algn="ctr" defTabSz="711200">
            <a:lnSpc>
              <a:spcPct val="90000"/>
            </a:lnSpc>
            <a:spcBef>
              <a:spcPct val="0"/>
            </a:spcBef>
            <a:spcAft>
              <a:spcPct val="15000"/>
            </a:spcAft>
            <a:buChar char="••"/>
          </a:pPr>
          <a:r>
            <a:rPr lang="en-US" sz="1600" kern="1200" dirty="0" smtClean="0"/>
            <a:t>Needs new tools for discoveries</a:t>
          </a:r>
          <a:endParaRPr lang="en-US" sz="1600" kern="1200" dirty="0"/>
        </a:p>
      </dsp:txBody>
      <dsp:txXfrm>
        <a:off x="1517549" y="1260340"/>
        <a:ext cx="2304607" cy="1508367"/>
      </dsp:txXfrm>
    </dsp:sp>
    <dsp:sp modelId="{C54C9EB1-33EA-9143-BDBD-61A42545A8D0}">
      <dsp:nvSpPr>
        <dsp:cNvPr id="0" name=""/>
        <dsp:cNvSpPr/>
      </dsp:nvSpPr>
      <dsp:spPr>
        <a:xfrm>
          <a:off x="2094223" y="2579165"/>
          <a:ext cx="3083564" cy="3083564"/>
        </a:xfrm>
        <a:prstGeom prst="ellipse">
          <a:avLst/>
        </a:prstGeom>
        <a:solidFill>
          <a:schemeClr val="accent2">
            <a:alpha val="50000"/>
            <a:hueOff val="-5582749"/>
            <a:satOff val="9374"/>
            <a:lumOff val="14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r" defTabSz="933450">
            <a:lnSpc>
              <a:spcPct val="90000"/>
            </a:lnSpc>
            <a:spcBef>
              <a:spcPct val="0"/>
            </a:spcBef>
            <a:spcAft>
              <a:spcPct val="35000"/>
            </a:spcAft>
          </a:pPr>
          <a:r>
            <a:rPr lang="en-US" sz="2100" kern="1200" dirty="0" smtClean="0"/>
            <a:t>Engineering</a:t>
          </a:r>
          <a:endParaRPr lang="en-US" sz="2100" kern="1200" dirty="0"/>
        </a:p>
        <a:p>
          <a:pPr marL="171450" lvl="1" indent="-171450" algn="r" defTabSz="711200">
            <a:lnSpc>
              <a:spcPct val="90000"/>
            </a:lnSpc>
            <a:spcBef>
              <a:spcPct val="0"/>
            </a:spcBef>
            <a:spcAft>
              <a:spcPct val="15000"/>
            </a:spcAft>
            <a:buChar char="••"/>
          </a:pPr>
          <a:r>
            <a:rPr lang="en-US" sz="1600" kern="1200" dirty="0" smtClean="0"/>
            <a:t>Uses science discoveries</a:t>
          </a:r>
          <a:endParaRPr lang="en-US" sz="1600" kern="1200" dirty="0"/>
        </a:p>
        <a:p>
          <a:pPr marL="171450" lvl="1" indent="-171450" algn="r" defTabSz="711200">
            <a:lnSpc>
              <a:spcPct val="90000"/>
            </a:lnSpc>
            <a:spcBef>
              <a:spcPct val="0"/>
            </a:spcBef>
            <a:spcAft>
              <a:spcPct val="15000"/>
            </a:spcAft>
            <a:buChar char="••"/>
          </a:pPr>
          <a:r>
            <a:rPr lang="en-US" sz="1600" kern="1200" dirty="0" smtClean="0"/>
            <a:t>Designs products and processes to meet needs</a:t>
          </a:r>
          <a:endParaRPr lang="en-US" sz="1600" kern="1200" dirty="0"/>
        </a:p>
      </dsp:txBody>
      <dsp:txXfrm>
        <a:off x="3037280" y="3375753"/>
        <a:ext cx="1850138" cy="1695960"/>
      </dsp:txXfrm>
    </dsp:sp>
    <dsp:sp modelId="{CFC845F2-578E-DF45-949D-47629A7E5F78}">
      <dsp:nvSpPr>
        <dsp:cNvPr id="0" name=""/>
        <dsp:cNvSpPr/>
      </dsp:nvSpPr>
      <dsp:spPr>
        <a:xfrm>
          <a:off x="0" y="2498653"/>
          <a:ext cx="3083564" cy="3083564"/>
        </a:xfrm>
        <a:prstGeom prst="ellipse">
          <a:avLst/>
        </a:prstGeom>
        <a:solidFill>
          <a:schemeClr val="accent2">
            <a:alpha val="50000"/>
            <a:hueOff val="-11165498"/>
            <a:satOff val="18749"/>
            <a:lumOff val="288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33450">
            <a:lnSpc>
              <a:spcPct val="90000"/>
            </a:lnSpc>
            <a:spcBef>
              <a:spcPct val="0"/>
            </a:spcBef>
            <a:spcAft>
              <a:spcPct val="35000"/>
            </a:spcAft>
          </a:pPr>
          <a:r>
            <a:rPr lang="en-US" sz="2100" kern="1200" dirty="0" smtClean="0"/>
            <a:t>Technology</a:t>
          </a:r>
          <a:endParaRPr lang="en-US" sz="2100" kern="1200" dirty="0"/>
        </a:p>
        <a:p>
          <a:pPr marL="171450" lvl="1" indent="-171450" algn="l" defTabSz="711200">
            <a:lnSpc>
              <a:spcPct val="90000"/>
            </a:lnSpc>
            <a:spcBef>
              <a:spcPct val="0"/>
            </a:spcBef>
            <a:spcAft>
              <a:spcPct val="15000"/>
            </a:spcAft>
            <a:buChar char="••"/>
          </a:pPr>
          <a:r>
            <a:rPr lang="en-US" sz="1600" kern="1200" dirty="0" smtClean="0"/>
            <a:t>Result of engineering</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Created to solve needs and wants</a:t>
          </a:r>
        </a:p>
        <a:p>
          <a:pPr marL="171450" lvl="1" indent="-171450" algn="l" defTabSz="711200">
            <a:lnSpc>
              <a:spcPct val="90000"/>
            </a:lnSpc>
            <a:spcBef>
              <a:spcPct val="0"/>
            </a:spcBef>
            <a:spcAft>
              <a:spcPct val="15000"/>
            </a:spcAft>
            <a:buChar char="••"/>
          </a:pPr>
          <a:endParaRPr lang="en-US" sz="1600" kern="1200" dirty="0"/>
        </a:p>
      </dsp:txBody>
      <dsp:txXfrm>
        <a:off x="290369" y="3295241"/>
        <a:ext cx="1850138" cy="16959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38AE5D3-7EC3-498C-8A93-D1F55A96F4C1}" type="datetimeFigureOut">
              <a:rPr lang="en-US" smtClean="0"/>
              <a:pPr/>
              <a:t>2/22/2017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063F597-CE17-476A-A5CB-91589ED997B7}" type="datetimeFigureOut">
              <a:rPr lang="en-US" smtClean="0"/>
              <a:pPr/>
              <a:t>2/22/2017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framework documents can be downloaded as individual</a:t>
            </a:r>
            <a:r>
              <a:rPr lang="en-US" baseline="0" dirty="0" smtClean="0"/>
              <a:t> documents and give guidance to teachers and districts</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Graphic</a:t>
            </a:r>
            <a:r>
              <a:rPr lang="en-US" baseline="0" dirty="0" smtClean="0"/>
              <a:t> developed at Stanford University to highlight the overlapping nature of the ELA, Math &amp; STE practices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D99AB7C-D044-4C14-8051-6B2E14846891}" type="slidenum">
              <a:rPr lang="en-US" smtClean="0"/>
              <a:pPr/>
              <a:t>12</a:t>
            </a:fld>
            <a:endParaRPr lang="en-US"/>
          </a:p>
        </p:txBody>
      </p:sp>
    </p:spTree>
    <p:extLst>
      <p:ext uri="{BB962C8B-B14F-4D97-AF65-F5344CB8AC3E}">
        <p14:creationId xmlns:p14="http://schemas.microsoft.com/office/powerpoint/2010/main" xmlns="" val="388370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AB7C-D044-4C14-8051-6B2E14846891}" type="slidenum">
              <a:rPr lang="en-US" smtClean="0"/>
              <a:pPr/>
              <a:t>14</a:t>
            </a:fld>
            <a:endParaRPr lang="en-US" dirty="0"/>
          </a:p>
        </p:txBody>
      </p:sp>
    </p:spTree>
    <p:extLst>
      <p:ext uri="{BB962C8B-B14F-4D97-AF65-F5344CB8AC3E}">
        <p14:creationId xmlns:p14="http://schemas.microsoft.com/office/powerpoint/2010/main" xmlns="" val="87540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to distinguish the practice</a:t>
            </a:r>
            <a:r>
              <a:rPr lang="en-US" baseline="0" dirty="0" smtClean="0"/>
              <a:t> (red) from content (blue). </a:t>
            </a:r>
            <a:r>
              <a:rPr lang="en-US" dirty="0" smtClean="0"/>
              <a:t>Also</a:t>
            </a:r>
            <a:r>
              <a:rPr lang="en-US" baseline="0" dirty="0" smtClean="0"/>
              <a:t> highlight that ESS3 Earth and Human Activity is a new topic in the standards.</a:t>
            </a:r>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mtClean="0">
                <a:solidFill>
                  <a:schemeClr val="dk1"/>
                </a:solidFill>
                <a:latin typeface="Calibri"/>
                <a:ea typeface="Calibri"/>
                <a:cs typeface="Calibri"/>
                <a:sym typeface="Calibri"/>
              </a:rPr>
              <a:pPr algn="r">
                <a:buClr>
                  <a:schemeClr val="dk1"/>
                </a:buClr>
                <a:buSzPct val="25000"/>
              </a:pPr>
              <a:t>16</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929640" y="3329939"/>
            <a:ext cx="7436961" cy="3154770"/>
          </a:xfrm>
          <a:prstGeom prst="rect">
            <a:avLst/>
          </a:prstGeom>
          <a:noFill/>
          <a:ln>
            <a:noFill/>
          </a:ln>
        </p:spPr>
        <p:txBody>
          <a:bodyPr lIns="93171" tIns="46573" rIns="93171" bIns="46573" anchor="t" anchorCtr="0">
            <a:noAutofit/>
          </a:bodyPr>
          <a:lstStyle/>
          <a:p>
            <a:r>
              <a:rPr lang="en-US" dirty="0" smtClean="0"/>
              <a:t>Make sure to distinguish the practice</a:t>
            </a:r>
            <a:r>
              <a:rPr lang="en-US" baseline="0" dirty="0" smtClean="0"/>
              <a:t> (red) from content (blue).  </a:t>
            </a:r>
            <a:r>
              <a:rPr lang="en-US" dirty="0" smtClean="0"/>
              <a:t>Also</a:t>
            </a:r>
            <a:r>
              <a:rPr lang="en-US" baseline="0" dirty="0" smtClean="0"/>
              <a:t> highlight that PS4 is a new topic in the standards.  </a:t>
            </a:r>
            <a:endParaRPr lang="en-US" dirty="0"/>
          </a:p>
        </p:txBody>
      </p:sp>
      <p:sp>
        <p:nvSpPr>
          <p:cNvPr id="881" name="Shape 881"/>
          <p:cNvSpPr txBox="1">
            <a:spLocks noGrp="1"/>
          </p:cNvSpPr>
          <p:nvPr>
            <p:ph type="sldNum" idx="12"/>
          </p:nvPr>
        </p:nvSpPr>
        <p:spPr>
          <a:xfrm>
            <a:off x="5265808" y="6658665"/>
            <a:ext cx="4028386" cy="350429"/>
          </a:xfrm>
          <a:prstGeom prst="rect">
            <a:avLst/>
          </a:prstGeom>
          <a:noFill/>
          <a:ln>
            <a:noFill/>
          </a:ln>
        </p:spPr>
        <p:txBody>
          <a:bodyPr lIns="93171" tIns="46573" rIns="93171" bIns="46573" anchor="b" anchorCtr="0">
            <a:noAutofit/>
          </a:bodyPr>
          <a:lstStyle/>
          <a:p>
            <a:pPr algn="r">
              <a:buClr>
                <a:schemeClr val="dk1"/>
              </a:buClr>
              <a:buSzPct val="25000"/>
            </a:pPr>
            <a:fld id="{00000000-1234-1234-1234-123412341234}" type="slidenum">
              <a:rPr lang="en-US">
                <a:solidFill>
                  <a:schemeClr val="dk1"/>
                </a:solidFill>
                <a:latin typeface="Calibri"/>
                <a:ea typeface="Calibri"/>
                <a:cs typeface="Calibri"/>
                <a:sym typeface="Calibri"/>
              </a:rPr>
              <a:pPr algn="r">
                <a:buClr>
                  <a:schemeClr val="dk1"/>
                </a:buClr>
                <a:buSzPct val="25000"/>
              </a:pPr>
              <a:t>17</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Highlights-</a:t>
            </a:r>
            <a:r>
              <a:rPr lang="en-US" baseline="0" dirty="0" smtClean="0"/>
              <a:t> numbering system in MA is NGSS system except that MA Standards are broken out into grade by grade standards that were grade span in NGSS.  7 Middle School LS2 Life Science Domain Ecosystems.  Practice is red, clarifications are examples and assessment boundary won’t be tested.</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to distinguish the practice</a:t>
            </a:r>
            <a:r>
              <a:rPr lang="en-US" baseline="0" dirty="0" smtClean="0"/>
              <a:t> (red) from content (blue). </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grade includes the four disciplines of STE and districts can</a:t>
            </a:r>
            <a:r>
              <a:rPr lang="en-US" baseline="0" dirty="0" smtClean="0"/>
              <a:t> choose to address the standards with a context that may be relevant for their community or needs of their students.  High School standards are broken into 5 courses of study:  Earth and Space Science, Life Science, Chemistry, Physics and Tech/eng</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20</a:t>
            </a:fld>
            <a:endParaRPr lang="en-US"/>
          </a:p>
        </p:txBody>
      </p:sp>
    </p:spTree>
    <p:extLst>
      <p:ext uri="{BB962C8B-B14F-4D97-AF65-F5344CB8AC3E}">
        <p14:creationId xmlns="" xmlns:p14="http://schemas.microsoft.com/office/powerpoint/2010/main" val="394552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Massachusetts</a:t>
            </a:r>
            <a:r>
              <a:rPr lang="en-US" baseline="0" dirty="0" smtClean="0"/>
              <a:t> adopted  grade by grade standards because of inconsistency when students transfer districts or within a district. research found that many students had gaps in their science education due to the fact that the former standards were grade band standards</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Main shifts in the standards.  Practices</a:t>
            </a:r>
            <a:r>
              <a:rPr lang="en-US" baseline="0" dirty="0" smtClean="0"/>
              <a:t> are </a:t>
            </a:r>
            <a:r>
              <a:rPr lang="en-US" baseline="0" dirty="0" err="1" smtClean="0"/>
              <a:t>generalizable</a:t>
            </a:r>
            <a:r>
              <a:rPr lang="en-US" baseline="0" dirty="0" smtClean="0"/>
              <a:t> and students will experience multiple practices within a unit and lessons</a:t>
            </a:r>
            <a:endParaRPr lang="en-US" dirty="0"/>
          </a:p>
        </p:txBody>
      </p:sp>
      <p:sp>
        <p:nvSpPr>
          <p:cNvPr id="4" name="Slide Number Placeholder 3"/>
          <p:cNvSpPr>
            <a:spLocks noGrp="1"/>
          </p:cNvSpPr>
          <p:nvPr>
            <p:ph type="sldNum" sz="quarter" idx="10"/>
          </p:nvPr>
        </p:nvSpPr>
        <p:spPr/>
        <p:txBody>
          <a:bodyPr/>
          <a:lstStyle/>
          <a:p>
            <a:fld id="{FD99AB7C-D044-4C14-8051-6B2E14846891}" type="slidenum">
              <a:rPr lang="en-US" smtClean="0"/>
              <a:pPr/>
              <a:t>22</a:t>
            </a:fld>
            <a:endParaRPr lang="en-US" dirty="0"/>
          </a:p>
        </p:txBody>
      </p:sp>
    </p:spTree>
    <p:extLst>
      <p:ext uri="{BB962C8B-B14F-4D97-AF65-F5344CB8AC3E}">
        <p14:creationId xmlns:p14="http://schemas.microsoft.com/office/powerpoint/2010/main" xmlns="" val="3143345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new designs for the process</a:t>
            </a:r>
            <a:r>
              <a:rPr lang="en-US" baseline="0" dirty="0" smtClean="0"/>
              <a:t> of doing science and engineering.  The state is encouraging educators to use this cycle of scientific inquiry and design and to move away from the more linear “scientific method”  Consider what might happen if you first started by looking at data…where could you go from there?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These</a:t>
            </a:r>
            <a:r>
              <a:rPr lang="en-US" baseline="0" dirty="0" smtClean="0"/>
              <a:t> are the 8 practices that are embedded within the STE standards.  The practices are active and require students to demonstrate what they know and will be able to do with their understanding of the science core ideas (which have not changed over the years)</a:t>
            </a:r>
            <a:endParaRPr lang="en-US" dirty="0"/>
          </a:p>
        </p:txBody>
      </p:sp>
      <p:sp>
        <p:nvSpPr>
          <p:cNvPr id="4" name="Slide Number Placeholder 3"/>
          <p:cNvSpPr>
            <a:spLocks noGrp="1"/>
          </p:cNvSpPr>
          <p:nvPr>
            <p:ph type="sldNum" sz="quarter" idx="10"/>
          </p:nvPr>
        </p:nvSpPr>
        <p:spPr/>
        <p:txBody>
          <a:bodyPr/>
          <a:lstStyle/>
          <a:p>
            <a:fld id="{FD99AB7C-D044-4C14-8051-6B2E14846891}" type="slidenum">
              <a:rPr lang="en-US" smtClean="0"/>
              <a:pPr/>
              <a:t>24</a:t>
            </a:fld>
            <a:endParaRPr lang="en-US"/>
          </a:p>
        </p:txBody>
      </p:sp>
    </p:spTree>
    <p:extLst>
      <p:ext uri="{BB962C8B-B14F-4D97-AF65-F5344CB8AC3E}">
        <p14:creationId xmlns:p14="http://schemas.microsoft.com/office/powerpoint/2010/main" xmlns="" val="21556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to do with educators</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Crosswalk</a:t>
            </a:r>
            <a:r>
              <a:rPr lang="en-US" baseline="0" dirty="0" smtClean="0"/>
              <a:t> document illustrates the overlapping standards from 2001/06 to 2016 and are very useful for reviewing curriculum and science resources in your district.  Strand maps show the </a:t>
            </a:r>
            <a:r>
              <a:rPr lang="en-US" baseline="0" dirty="0" err="1" smtClean="0"/>
              <a:t>PreK</a:t>
            </a:r>
            <a:r>
              <a:rPr lang="en-US" baseline="0" dirty="0" smtClean="0"/>
              <a:t>- 12 progression of learning</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What to look for guides </a:t>
            </a:r>
            <a:r>
              <a:rPr lang="en-US" dirty="0" smtClean="0"/>
              <a:t>are one page documents that outline and summarize</a:t>
            </a:r>
            <a:r>
              <a:rPr lang="en-US" baseline="0" dirty="0" smtClean="0"/>
              <a:t> the standards and practices at each grade.  DESE also has </a:t>
            </a:r>
            <a:r>
              <a:rPr lang="en-US" i="1" baseline="0" dirty="0" smtClean="0"/>
              <a:t>what to look for guides </a:t>
            </a:r>
            <a:r>
              <a:rPr lang="en-US" baseline="0" dirty="0" smtClean="0"/>
              <a:t>for Math and ELA K-8</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Use the Arthur Ashe quote to reassure educators that the transition will be a gradual process…start where you are, use what you have and do what you can!</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6" name="Shape 996"/>
          <p:cNvSpPr txBox="1">
            <a:spLocks noGrp="1"/>
          </p:cNvSpPr>
          <p:nvPr>
            <p:ph type="body" idx="1"/>
          </p:nvPr>
        </p:nvSpPr>
        <p:spPr>
          <a:xfrm>
            <a:off x="929640" y="3329939"/>
            <a:ext cx="7436961" cy="3154770"/>
          </a:xfrm>
          <a:prstGeom prst="rect">
            <a:avLst/>
          </a:prstGeom>
          <a:noFill/>
          <a:ln>
            <a:noFill/>
          </a:ln>
        </p:spPr>
        <p:txBody>
          <a:bodyPr lIns="91423" tIns="45700" rIns="91423" bIns="4570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mn-ea"/>
                <a:cs typeface="+mn-cs"/>
              </a:rPr>
              <a:t>G</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rades 5 and 8 MCAS STE Transition Timeline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Over the next few months, the Department will provide additional information about the Grades 5 and 8 STE tests, including lists of the 2001/2006 standards that will be assessed on the 2017 tests. The 2017 STE tests will be paper-based.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Items that will count toward student scores will be based on content that is covered in both the 2001/2006 standards and the 2016 standards. Additional information about which standards are eligible to be assessed in 2018 will be made available by February 2017.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High School MCAS STE Transition </a:t>
            </a:r>
          </a:p>
          <a:p>
            <a:r>
              <a:rPr lang="en-US" sz="1200" kern="1200" baseline="0" dirty="0" smtClean="0">
                <a:solidFill>
                  <a:schemeClr val="tx1"/>
                </a:solidFill>
                <a:latin typeface="+mn-lt"/>
                <a:ea typeface="+mn-ea"/>
                <a:cs typeface="+mn-cs"/>
              </a:rPr>
              <a:t>Currently there are four high school STE tests: Biology, Chemistry, Introductory Physics, and Technology/Engineering, that can be taken at grade 9 or 10. </a:t>
            </a:r>
            <a:r>
              <a:rPr lang="en-US" sz="1200" kern="1200" baseline="0" smtClean="0">
                <a:solidFill>
                  <a:schemeClr val="tx1"/>
                </a:solidFill>
                <a:latin typeface="+mn-lt"/>
                <a:ea typeface="+mn-ea"/>
                <a:cs typeface="+mn-cs"/>
              </a:rPr>
              <a:t>The Department has yet to determine which high school STE tests will be included in the testing program going forward. </a:t>
            </a:r>
            <a:endParaRPr lang="en-US" dirty="0"/>
          </a:p>
        </p:txBody>
      </p:sp>
      <p:sp>
        <p:nvSpPr>
          <p:cNvPr id="997" name="Shape 997"/>
          <p:cNvSpPr txBox="1">
            <a:spLocks noGrp="1"/>
          </p:cNvSpPr>
          <p:nvPr>
            <p:ph type="sldNum" idx="12"/>
          </p:nvPr>
        </p:nvSpPr>
        <p:spPr>
          <a:xfrm>
            <a:off x="5265809" y="6658664"/>
            <a:ext cx="4028386" cy="350429"/>
          </a:xfrm>
          <a:prstGeom prst="rect">
            <a:avLst/>
          </a:prstGeom>
          <a:noFill/>
          <a:ln>
            <a:noFill/>
          </a:ln>
        </p:spPr>
        <p:txBody>
          <a:bodyPr lIns="91423" tIns="45700" rIns="91423" bIns="45700" anchor="b" anchorCtr="0">
            <a:noAutofit/>
          </a:bodyPr>
          <a:lstStyle/>
          <a:p>
            <a:pPr algn="r">
              <a:buClr>
                <a:schemeClr val="dk1"/>
              </a:buClr>
              <a:buSzPct val="25000"/>
            </a:pPr>
            <a:fld id="{00000000-1234-1234-1234-123412341234}" type="slidenum">
              <a:rPr lang="en-US">
                <a:solidFill>
                  <a:schemeClr val="dk1"/>
                </a:solidFill>
                <a:latin typeface="Calibri"/>
                <a:ea typeface="Calibri"/>
                <a:cs typeface="Calibri"/>
                <a:sym typeface="Calibri"/>
              </a:rPr>
              <a:pPr algn="r">
                <a:buClr>
                  <a:schemeClr val="dk1"/>
                </a:buClr>
                <a:buSzPct val="25000"/>
              </a:pPr>
              <a:t>33</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a:t>
            </a:r>
            <a:r>
              <a:rPr lang="en-US" baseline="0" dirty="0" smtClean="0"/>
              <a:t> ambassadors will come to your school and present to your teachers with </a:t>
            </a:r>
            <a:r>
              <a:rPr lang="en-US" baseline="0" dirty="0" err="1" smtClean="0"/>
              <a:t>interactives</a:t>
            </a:r>
            <a:r>
              <a:rPr lang="en-US" baseline="0" dirty="0" smtClean="0"/>
              <a:t> and answer questions.</a:t>
            </a:r>
          </a:p>
          <a:p>
            <a:r>
              <a:rPr lang="en-US" baseline="0" dirty="0" smtClean="0"/>
              <a:t>STE district collaborations has some funding to support multiple (or nearby districts or grade like teams) groups at they plan to transition to the 2016 STE standards.  Please email for more information!</a:t>
            </a:r>
            <a:endParaRPr lang="en-US" dirty="0"/>
          </a:p>
        </p:txBody>
      </p:sp>
      <p:sp>
        <p:nvSpPr>
          <p:cNvPr id="4" name="Slide Number Placeholder 3"/>
          <p:cNvSpPr>
            <a:spLocks noGrp="1"/>
          </p:cNvSpPr>
          <p:nvPr>
            <p:ph type="sldNum" sz="quarter" idx="10"/>
          </p:nvPr>
        </p:nvSpPr>
        <p:spPr/>
        <p:txBody>
          <a:bodyPr/>
          <a:lstStyle/>
          <a:p>
            <a:fld id="{17C06652-1430-4DB8-B70B-3CA513AF0C6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Vision for the MA 2016 STE standards are built on these core ideas –relevance, rigor, coherence and engagement.</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a:t>
            </a:r>
            <a:r>
              <a:rPr lang="en-US" baseline="0" dirty="0" smtClean="0"/>
              <a:t> the Vision document of the Framework pages 3-6 (stop at Key features middle of pg. 6). </a:t>
            </a:r>
            <a:r>
              <a:rPr lang="en-US" dirty="0" smtClean="0"/>
              <a:t>Debrief by asking educators</a:t>
            </a:r>
            <a:r>
              <a:rPr lang="en-US" baseline="0" dirty="0" smtClean="0"/>
              <a:t> to share a key phrase or message that resonated with them and/or where they see themselves and their instruction with the 2016 STE vision.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a:t>
            </a:r>
            <a:r>
              <a:rPr lang="en-US" baseline="0" dirty="0" smtClean="0"/>
              <a:t> larger goals for science education nationally are translated into some slightly more specific goals for MA Science Education</a:t>
            </a:r>
            <a:endParaRPr lang="en-US" dirty="0"/>
          </a:p>
        </p:txBody>
      </p:sp>
      <p:sp>
        <p:nvSpPr>
          <p:cNvPr id="4" name="Slide Number Placeholder 3"/>
          <p:cNvSpPr>
            <a:spLocks noGrp="1"/>
          </p:cNvSpPr>
          <p:nvPr>
            <p:ph type="sldNum" sz="quarter" idx="10"/>
          </p:nvPr>
        </p:nvSpPr>
        <p:spPr/>
        <p:txBody>
          <a:bodyPr/>
          <a:lstStyle/>
          <a:p>
            <a:fld id="{AF756279-610E-4512-BCD8-20BD4D680868}" type="slidenum">
              <a:rPr lang="en-US" smtClean="0"/>
              <a:pPr/>
              <a:t>5</a:t>
            </a:fld>
            <a:endParaRPr lang="en-US"/>
          </a:p>
        </p:txBody>
      </p:sp>
    </p:spTree>
    <p:extLst>
      <p:ext uri="{BB962C8B-B14F-4D97-AF65-F5344CB8AC3E}">
        <p14:creationId xmlns:p14="http://schemas.microsoft.com/office/powerpoint/2010/main" xmlns="" val="27092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dirty="0" smtClean="0"/>
              <a:t>This slide can</a:t>
            </a:r>
            <a:r>
              <a:rPr lang="en-US" baseline="0" dirty="0" smtClean="0"/>
              <a:t> be used to</a:t>
            </a:r>
            <a:r>
              <a:rPr lang="en-US" dirty="0" smtClean="0"/>
              <a:t> </a:t>
            </a:r>
            <a:r>
              <a:rPr lang="en-US" baseline="0" dirty="0" smtClean="0"/>
              <a:t>highlight the shifts with curriculum and instruction to emphasize Relevance, Rigor, and Coherence</a:t>
            </a:r>
            <a:endParaRPr lang="en-US" dirty="0"/>
          </a:p>
        </p:txBody>
      </p:sp>
      <p:sp>
        <p:nvSpPr>
          <p:cNvPr id="4" name="Slide Number Placeholder 3"/>
          <p:cNvSpPr>
            <a:spLocks noGrp="1"/>
          </p:cNvSpPr>
          <p:nvPr>
            <p:ph type="sldNum" sz="quarter" idx="10"/>
          </p:nvPr>
        </p:nvSpPr>
        <p:spPr/>
        <p:txBody>
          <a:bodyPr/>
          <a:lstStyle/>
          <a:p>
            <a:fld id="{AF756279-610E-4512-BCD8-20BD4D6808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Graphic</a:t>
            </a:r>
            <a:r>
              <a:rPr lang="en-US" baseline="0" dirty="0" smtClean="0"/>
              <a:t> depicts the balance the STE standards put forth and</a:t>
            </a:r>
            <a:r>
              <a:rPr lang="en-US" dirty="0" smtClean="0"/>
              <a:t> emphasizes the key vision for 2016 MA STE standards-- that students will understand the disciplinary core ideas and science &amp; engineering practices and be able to apply their understanding of these</a:t>
            </a:r>
            <a:r>
              <a:rPr lang="en-US" baseline="0" dirty="0" smtClean="0"/>
              <a:t> to relevant real world issues</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2895600" y="525463"/>
            <a:ext cx="3505200" cy="26289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example, scientists use the technologies that engineers create (such as microscopes, monitors, and meters) to conduct their research. And when engineers start to design a new technology, they call on the knowledge of the natural world developed by scientists (for example, the law of gravity or how fluid flows.) Engineering, science, and technology connect to—and influence—each other. - http://eie.org/overview/science-engineering-technology</a:t>
            </a:r>
          </a:p>
        </p:txBody>
      </p:sp>
      <p:sp>
        <p:nvSpPr>
          <p:cNvPr id="55300" name="Slide Number Placeholder 3"/>
          <p:cNvSpPr>
            <a:spLocks noGrp="1"/>
          </p:cNvSpPr>
          <p:nvPr>
            <p:ph type="sldNum" sz="quarter" idx="5"/>
          </p:nvPr>
        </p:nvSpPr>
        <p:spPr bwMode="auto">
          <a:noFill/>
          <a:ln>
            <a:miter lim="800000"/>
            <a:headEnd/>
            <a:tailEnd/>
          </a:ln>
        </p:spPr>
        <p:txBody>
          <a:bodyPr/>
          <a:lstStyle/>
          <a:p>
            <a:fld id="{24A0FE70-5EC6-4FDB-A0AB-48D24B097DCE}" type="slidenum">
              <a:rPr lang="en-US"/>
              <a:pPr/>
              <a:t>8</a:t>
            </a:fld>
            <a:endParaRPr lang="en-US"/>
          </a:p>
        </p:txBody>
      </p:sp>
    </p:spTree>
    <p:extLst>
      <p:ext uri="{BB962C8B-B14F-4D97-AF65-F5344CB8AC3E}">
        <p14:creationId xmlns:p14="http://schemas.microsoft.com/office/powerpoint/2010/main" xmlns="" val="262153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 STE standards were</a:t>
            </a:r>
            <a:r>
              <a:rPr lang="en-US" baseline="0" dirty="0" smtClean="0"/>
              <a:t> established from this research: A Framework for K- 12 Education, from the National Research Council and the aspirations reflect what students will have attained by the end of their K-12 education with science technology and engineering</a:t>
            </a:r>
            <a:endParaRPr lang="en-US" dirty="0"/>
          </a:p>
        </p:txBody>
      </p:sp>
      <p:sp>
        <p:nvSpPr>
          <p:cNvPr id="4" name="Slide Number Placeholder 3"/>
          <p:cNvSpPr>
            <a:spLocks noGrp="1"/>
          </p:cNvSpPr>
          <p:nvPr>
            <p:ph type="sldNum" sz="quarter" idx="10"/>
          </p:nvPr>
        </p:nvSpPr>
        <p:spPr/>
        <p:txBody>
          <a:bodyPr/>
          <a:lstStyle/>
          <a:p>
            <a:fld id="{FD99AB7C-D044-4C14-8051-6B2E14846891}" type="slidenum">
              <a:rPr lang="en-US" smtClean="0"/>
              <a:pPr/>
              <a:t>10</a:t>
            </a:fld>
            <a:endParaRPr lang="en-US"/>
          </a:p>
        </p:txBody>
      </p:sp>
    </p:spTree>
    <p:extLst>
      <p:ext uri="{BB962C8B-B14F-4D97-AF65-F5344CB8AC3E}">
        <p14:creationId xmlns:p14="http://schemas.microsoft.com/office/powerpoint/2010/main" xmlns="" val="3714634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2/22/2017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2/22/2017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2/22/2017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2/22/2017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2/22/2017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2/22/2017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2/22/2017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2/22/2017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2/22/2017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2/22/2017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2/22/2017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stem/review.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scienceambassadors@doe.mass.ed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cienceambassadors@doe.mass.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marianne.dunne@doe.mass.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6324600" cy="36576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Transitioning to the </a:t>
            </a:r>
            <a:br>
              <a:rPr lang="en-US" dirty="0" smtClean="0"/>
            </a:br>
            <a:r>
              <a:rPr lang="en-US" dirty="0" smtClean="0"/>
              <a:t>2016 Science and Technology/Engineering (STE) Curriculum Framework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456267"/>
          </a:xfrm>
        </p:spPr>
        <p:txBody>
          <a:bodyPr>
            <a:noAutofit/>
          </a:bodyPr>
          <a:lstStyle/>
          <a:p>
            <a:pPr algn="ctr"/>
            <a:r>
              <a:rPr lang="en-US" sz="3600" dirty="0" smtClean="0"/>
              <a:t>Aspirations for MA 2016 Standards</a:t>
            </a:r>
            <a:br>
              <a:rPr lang="en-US" sz="3600" dirty="0" smtClean="0"/>
            </a:br>
            <a:r>
              <a:rPr lang="en-US" sz="3600" dirty="0" smtClean="0"/>
              <a:t>originated from A Framework for K-12 Science Education</a:t>
            </a:r>
            <a:endParaRPr lang="en-US" sz="3600" dirty="0"/>
          </a:p>
        </p:txBody>
      </p:sp>
      <p:sp>
        <p:nvSpPr>
          <p:cNvPr id="3" name="Content Placeholder 2"/>
          <p:cNvSpPr>
            <a:spLocks noGrp="1"/>
          </p:cNvSpPr>
          <p:nvPr>
            <p:ph idx="1"/>
          </p:nvPr>
        </p:nvSpPr>
        <p:spPr>
          <a:xfrm>
            <a:off x="304800" y="1981200"/>
            <a:ext cx="5562599" cy="4495800"/>
          </a:xfrm>
        </p:spPr>
        <p:txBody>
          <a:bodyPr>
            <a:normAutofit fontScale="77500" lnSpcReduction="20000"/>
          </a:bodyPr>
          <a:lstStyle/>
          <a:p>
            <a:pPr marL="0" indent="0">
              <a:buNone/>
            </a:pPr>
            <a:r>
              <a:rPr lang="en-US" sz="3600" dirty="0" smtClean="0"/>
              <a:t>Successful students will:</a:t>
            </a:r>
          </a:p>
          <a:p>
            <a:r>
              <a:rPr lang="en-US" sz="3600" dirty="0" smtClean="0"/>
              <a:t>Have an appreciation for the beauty &amp; wonder of science</a:t>
            </a:r>
          </a:p>
          <a:p>
            <a:r>
              <a:rPr lang="en-US" sz="3600" dirty="0" smtClean="0"/>
              <a:t>Gain knowledge to engage in public discussion</a:t>
            </a:r>
          </a:p>
          <a:p>
            <a:r>
              <a:rPr lang="en-US" sz="3600" dirty="0" smtClean="0"/>
              <a:t>Become analytical consumers of scientific technology and information</a:t>
            </a:r>
          </a:p>
          <a:p>
            <a:r>
              <a:rPr lang="en-US" sz="3600" dirty="0" smtClean="0"/>
              <a:t>Develop skills to enter careers in science, technology, or engineering			</a:t>
            </a:r>
            <a:endParaRPr lang="en-US" sz="3600" dirty="0"/>
          </a:p>
        </p:txBody>
      </p:sp>
      <p:sp>
        <p:nvSpPr>
          <p:cNvPr id="4" name="AutoShape 2" descr="Image result for nrc framework for k-12 science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rc framework for k-12 science educ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over of a Framework for k-12 Science Edu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1676400"/>
            <a:ext cx="2904602" cy="35242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10</a:t>
            </a:fld>
            <a:endParaRPr lang="en-US" dirty="0">
              <a:solidFill>
                <a:schemeClr val="bg1">
                  <a:lumMod val="50000"/>
                </a:schemeClr>
              </a:solidFill>
            </a:endParaRPr>
          </a:p>
        </p:txBody>
      </p:sp>
    </p:spTree>
    <p:extLst>
      <p:ext uri="{BB962C8B-B14F-4D97-AF65-F5344CB8AC3E}">
        <p14:creationId xmlns:p14="http://schemas.microsoft.com/office/powerpoint/2010/main" xmlns="" val="95648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77200" cy="1143000"/>
          </a:xfrm>
        </p:spPr>
        <p:txBody>
          <a:bodyPr>
            <a:noAutofit/>
          </a:bodyPr>
          <a:lstStyle/>
          <a:p>
            <a:r>
              <a:rPr lang="en-US" sz="4000" dirty="0" smtClean="0"/>
              <a:t>2016 STE Framework Components </a:t>
            </a:r>
            <a:endParaRPr lang="en-US" sz="3200" dirty="0"/>
          </a:p>
        </p:txBody>
      </p:sp>
      <p:sp>
        <p:nvSpPr>
          <p:cNvPr id="3" name="Content Placeholder 2"/>
          <p:cNvSpPr>
            <a:spLocks noGrp="1"/>
          </p:cNvSpPr>
          <p:nvPr>
            <p:ph idx="1"/>
          </p:nvPr>
        </p:nvSpPr>
        <p:spPr>
          <a:xfrm>
            <a:off x="304800" y="914400"/>
            <a:ext cx="8534400" cy="5638800"/>
          </a:xfrm>
        </p:spPr>
        <p:txBody>
          <a:bodyPr>
            <a:noAutofit/>
          </a:bodyPr>
          <a:lstStyle/>
          <a:p>
            <a:r>
              <a:rPr lang="en-US" sz="2000" dirty="0" smtClean="0"/>
              <a:t>A </a:t>
            </a:r>
            <a:r>
              <a:rPr lang="en-US" sz="2000" b="1" dirty="0" smtClean="0"/>
              <a:t>Vision</a:t>
            </a:r>
            <a:r>
              <a:rPr lang="en-US" sz="2000" dirty="0" smtClean="0"/>
              <a:t> of STE Education </a:t>
            </a:r>
          </a:p>
          <a:p>
            <a:r>
              <a:rPr lang="en-US" sz="2000" b="1" dirty="0" smtClean="0"/>
              <a:t>Guiding Principles </a:t>
            </a:r>
            <a:r>
              <a:rPr lang="en-US" sz="2000" dirty="0" smtClean="0"/>
              <a:t>for Effective STE Education </a:t>
            </a:r>
          </a:p>
          <a:p>
            <a:r>
              <a:rPr lang="en-US" sz="2000" b="1" dirty="0" smtClean="0"/>
              <a:t>STE Standards</a:t>
            </a:r>
          </a:p>
          <a:p>
            <a:r>
              <a:rPr lang="en-US" sz="2000" dirty="0" smtClean="0"/>
              <a:t>Science and Engineering </a:t>
            </a:r>
            <a:r>
              <a:rPr lang="en-US" sz="2000" b="1" dirty="0" smtClean="0"/>
              <a:t>Practices</a:t>
            </a:r>
            <a:r>
              <a:rPr lang="en-US" sz="2000" dirty="0" smtClean="0"/>
              <a:t> Progression Matrix </a:t>
            </a:r>
          </a:p>
          <a:p>
            <a:r>
              <a:rPr lang="en-US" sz="2000" dirty="0" smtClean="0"/>
              <a:t>Value of </a:t>
            </a:r>
            <a:r>
              <a:rPr lang="en-US" sz="2000" b="1" dirty="0" smtClean="0"/>
              <a:t>Language, Literacy, &amp; Math </a:t>
            </a:r>
            <a:r>
              <a:rPr lang="en-US" sz="2000" dirty="0" smtClean="0"/>
              <a:t>for STE Learning for All</a:t>
            </a:r>
          </a:p>
          <a:p>
            <a:r>
              <a:rPr lang="en-US" sz="2000" dirty="0" smtClean="0"/>
              <a:t>Disciplinary </a:t>
            </a:r>
            <a:r>
              <a:rPr lang="en-US" sz="2000" b="1" dirty="0" smtClean="0"/>
              <a:t>Core Idea </a:t>
            </a:r>
            <a:r>
              <a:rPr lang="en-US" sz="2000" dirty="0" smtClean="0"/>
              <a:t>Progression Matrix </a:t>
            </a:r>
          </a:p>
          <a:p>
            <a:r>
              <a:rPr lang="en-US" sz="2000" b="1" dirty="0" smtClean="0"/>
              <a:t>Strand Maps </a:t>
            </a:r>
            <a:r>
              <a:rPr lang="en-US" sz="2000" dirty="0" smtClean="0"/>
              <a:t>of STE Standards </a:t>
            </a:r>
          </a:p>
          <a:p>
            <a:r>
              <a:rPr lang="en-US" sz="2000" dirty="0" smtClean="0"/>
              <a:t>The Case for an </a:t>
            </a:r>
            <a:r>
              <a:rPr lang="en-US" sz="2000" b="1" dirty="0" smtClean="0"/>
              <a:t>Integrated Approach </a:t>
            </a:r>
            <a:r>
              <a:rPr lang="en-US" sz="2000" dirty="0" smtClean="0"/>
              <a:t>for Pre-K-8 </a:t>
            </a:r>
          </a:p>
          <a:p>
            <a:r>
              <a:rPr lang="en-US" sz="2000" dirty="0" smtClean="0"/>
              <a:t>Importance of Science and Engineering in </a:t>
            </a:r>
            <a:r>
              <a:rPr lang="en-US" sz="2000" b="1" dirty="0" smtClean="0"/>
              <a:t>Early Education </a:t>
            </a:r>
          </a:p>
          <a:p>
            <a:r>
              <a:rPr lang="en-US" sz="2000" dirty="0" smtClean="0"/>
              <a:t>Science and Technology/Engineering </a:t>
            </a:r>
            <a:r>
              <a:rPr lang="en-US" sz="2000" b="1" dirty="0" smtClean="0"/>
              <a:t>Laboratories </a:t>
            </a:r>
          </a:p>
          <a:p>
            <a:r>
              <a:rPr lang="en-US" sz="2000" dirty="0" smtClean="0"/>
              <a:t>Value of </a:t>
            </a:r>
            <a:r>
              <a:rPr lang="en-US" sz="2000" b="1" dirty="0" smtClean="0"/>
              <a:t>Crosscutting Concepts </a:t>
            </a:r>
            <a:r>
              <a:rPr lang="en-US" sz="2000" dirty="0" smtClean="0"/>
              <a:t>and Nature of Science in Curriculum </a:t>
            </a:r>
          </a:p>
          <a:p>
            <a:r>
              <a:rPr lang="en-US" sz="2000" b="1" dirty="0" smtClean="0"/>
              <a:t>Relevant Contexts </a:t>
            </a:r>
            <a:r>
              <a:rPr lang="en-US" sz="2000" dirty="0" smtClean="0"/>
              <a:t>for Teaching STE</a:t>
            </a:r>
          </a:p>
          <a:p>
            <a:r>
              <a:rPr lang="en-US" sz="2000" dirty="0" smtClean="0"/>
              <a:t>The Value of </a:t>
            </a:r>
            <a:r>
              <a:rPr lang="en-US" sz="2000" b="1" dirty="0" smtClean="0"/>
              <a:t>Out of School Time </a:t>
            </a:r>
            <a:r>
              <a:rPr lang="en-US" sz="2000" dirty="0" smtClean="0"/>
              <a:t>Programming </a:t>
            </a:r>
          </a:p>
          <a:p>
            <a:r>
              <a:rPr lang="en-US" sz="2000" b="1" dirty="0" smtClean="0"/>
              <a:t>Safety</a:t>
            </a:r>
            <a:r>
              <a:rPr lang="en-US" sz="2000" dirty="0" smtClean="0"/>
              <a:t> Practices and Legal Requirements </a:t>
            </a:r>
          </a:p>
          <a:p>
            <a:r>
              <a:rPr lang="en-US" sz="2000" b="1" dirty="0" smtClean="0"/>
              <a:t>Dissection</a:t>
            </a:r>
            <a:r>
              <a:rPr lang="en-US" sz="2000" dirty="0" smtClean="0"/>
              <a:t> and Dissection Alternatives</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dirty="0"/>
          </a:p>
        </p:txBody>
      </p:sp>
    </p:spTree>
    <p:extLst>
      <p:ext uri="{BB962C8B-B14F-4D97-AF65-F5344CB8AC3E}">
        <p14:creationId xmlns:p14="http://schemas.microsoft.com/office/powerpoint/2010/main" xmlns="" val="51778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ionship of discplinary practices across Math, English Language Arts and Literacy, and Science and Technology/Engineering "/>
          <p:cNvPicPr/>
          <p:nvPr/>
        </p:nvPicPr>
        <p:blipFill rotWithShape="1">
          <a:blip r:embed="rId3" cstate="print"/>
          <a:srcRect t="4571"/>
          <a:stretch/>
        </p:blipFill>
        <p:spPr bwMode="auto">
          <a:xfrm>
            <a:off x="457200" y="990600"/>
            <a:ext cx="7848600" cy="5715000"/>
          </a:xfrm>
          <a:prstGeom prst="rect">
            <a:avLst/>
          </a:prstGeom>
          <a:noFill/>
          <a:ln w="9525">
            <a:noFill/>
            <a:miter lim="800000"/>
            <a:headEnd/>
            <a:tailEnd/>
          </a:ln>
        </p:spPr>
      </p:pic>
      <p:sp>
        <p:nvSpPr>
          <p:cNvPr id="2" name="Title 1"/>
          <p:cNvSpPr>
            <a:spLocks noGrp="1"/>
          </p:cNvSpPr>
          <p:nvPr>
            <p:ph type="title"/>
          </p:nvPr>
        </p:nvSpPr>
        <p:spPr>
          <a:xfrm>
            <a:off x="236577" y="228600"/>
            <a:ext cx="8668940" cy="666466"/>
          </a:xfrm>
        </p:spPr>
        <p:txBody>
          <a:bodyPr>
            <a:normAutofit/>
          </a:bodyPr>
          <a:lstStyle/>
          <a:p>
            <a:r>
              <a:rPr lang="en-US" sz="2800" dirty="0"/>
              <a:t>Relationships of disciplinary practices a</a:t>
            </a:r>
            <a:r>
              <a:rPr lang="en-US" sz="2800" dirty="0" smtClean="0"/>
              <a:t>cross </a:t>
            </a:r>
            <a:r>
              <a:rPr lang="en-US" sz="2800" dirty="0"/>
              <a:t>c</a:t>
            </a:r>
            <a:r>
              <a:rPr lang="en-US" sz="2800" dirty="0" smtClean="0"/>
              <a:t>ontent</a:t>
            </a:r>
            <a:endParaRPr lang="en-US" sz="2800" dirty="0"/>
          </a:p>
        </p:txBody>
      </p:sp>
      <p:sp>
        <p:nvSpPr>
          <p:cNvPr id="4" name="Rectangle 3"/>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12</a:t>
            </a:fld>
            <a:endParaRPr lang="en-US" dirty="0">
              <a:solidFill>
                <a:schemeClr val="bg1">
                  <a:lumMod val="50000"/>
                </a:schemeClr>
              </a:solidFill>
            </a:endParaRPr>
          </a:p>
        </p:txBody>
      </p:sp>
    </p:spTree>
    <p:extLst>
      <p:ext uri="{BB962C8B-B14F-4D97-AF65-F5344CB8AC3E}">
        <p14:creationId xmlns:p14="http://schemas.microsoft.com/office/powerpoint/2010/main" xmlns="" val="1230551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the Standards </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98569" cy="846667"/>
          </a:xfrm>
        </p:spPr>
        <p:txBody>
          <a:bodyPr>
            <a:normAutofit/>
          </a:bodyPr>
          <a:lstStyle/>
          <a:p>
            <a:r>
              <a:rPr lang="en-US" sz="4400" dirty="0" smtClean="0"/>
              <a:t>Key innovations for MA</a:t>
            </a:r>
            <a:endParaRPr lang="en-US" sz="4400" dirty="0"/>
          </a:p>
        </p:txBody>
      </p:sp>
      <p:sp>
        <p:nvSpPr>
          <p:cNvPr id="3" name="Content Placeholder 2"/>
          <p:cNvSpPr>
            <a:spLocks noGrp="1"/>
          </p:cNvSpPr>
          <p:nvPr>
            <p:ph idx="1"/>
          </p:nvPr>
        </p:nvSpPr>
        <p:spPr>
          <a:xfrm>
            <a:off x="443826" y="1219200"/>
            <a:ext cx="8700174" cy="3790570"/>
          </a:xfrm>
        </p:spPr>
        <p:txBody>
          <a:bodyPr>
            <a:normAutofit/>
          </a:bodyPr>
          <a:lstStyle/>
          <a:p>
            <a:r>
              <a:rPr lang="en-US" sz="3000" dirty="0" smtClean="0"/>
              <a:t>Explain phenomena &amp; apply concepts</a:t>
            </a:r>
          </a:p>
          <a:p>
            <a:pPr lvl="1"/>
            <a:r>
              <a:rPr lang="en-US" sz="2800" dirty="0"/>
              <a:t>Practices &amp; core ideas</a:t>
            </a:r>
          </a:p>
          <a:p>
            <a:r>
              <a:rPr lang="en-US" sz="3000" dirty="0" smtClean="0"/>
              <a:t>Coherent progressions of learning</a:t>
            </a:r>
          </a:p>
          <a:p>
            <a:r>
              <a:rPr lang="en-US" sz="3000" dirty="0" smtClean="0"/>
              <a:t>PreK-8 grade-by-grade standards</a:t>
            </a:r>
          </a:p>
        </p:txBody>
      </p:sp>
      <p:pic>
        <p:nvPicPr>
          <p:cNvPr id="7" name="Picture 2" descr="microscopes in science class"/>
          <p:cNvPicPr>
            <a:picLocks noChangeAspect="1" noChangeArrowheads="1"/>
          </p:cNvPicPr>
          <p:nvPr/>
        </p:nvPicPr>
        <p:blipFill>
          <a:blip r:embed="rId3" cstate="print"/>
          <a:srcRect/>
          <a:stretch>
            <a:fillRect/>
          </a:stretch>
        </p:blipFill>
        <p:spPr bwMode="auto">
          <a:xfrm>
            <a:off x="3048000" y="3886200"/>
            <a:ext cx="3028950" cy="2697785"/>
          </a:xfrm>
          <a:prstGeom prst="rect">
            <a:avLst/>
          </a:prstGeom>
          <a:noFill/>
        </p:spPr>
      </p:pic>
      <p:sp>
        <p:nvSpPr>
          <p:cNvPr id="8" name="TextBox 7"/>
          <p:cNvSpPr txBox="1"/>
          <p:nvPr/>
        </p:nvSpPr>
        <p:spPr>
          <a:xfrm>
            <a:off x="609600" y="6642556"/>
            <a:ext cx="8077200" cy="215444"/>
          </a:xfrm>
          <a:prstGeom prst="rect">
            <a:avLst/>
          </a:prstGeom>
          <a:noFill/>
        </p:spPr>
        <p:txBody>
          <a:bodyPr wrap="square" rtlCol="0">
            <a:spAutoFit/>
          </a:bodyPr>
          <a:lstStyle/>
          <a:p>
            <a:pPr algn="ctr"/>
            <a:r>
              <a:rPr lang="en-US" sz="800" dirty="0"/>
              <a:t>www.nymetroparents.com/fairfield/article/Hamden-Hall-Country-Day-School-in-CT-Hosts-Engineering-Workshop-for-Elementary-Teachers#.VFo0pGewWTE</a:t>
            </a:r>
            <a:endParaRPr lang="en-US" sz="1200" dirty="0"/>
          </a:p>
        </p:txBody>
      </p:sp>
      <p:sp>
        <p:nvSpPr>
          <p:cNvPr id="6" name="Rectangle 5"/>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14</a:t>
            </a:fld>
            <a:endParaRPr lang="en-US" dirty="0">
              <a:solidFill>
                <a:schemeClr val="bg1">
                  <a:lumMod val="50000"/>
                </a:schemeClr>
              </a:solidFill>
            </a:endParaRPr>
          </a:p>
        </p:txBody>
      </p:sp>
    </p:spTree>
    <p:extLst>
      <p:ext uri="{BB962C8B-B14F-4D97-AF65-F5344CB8AC3E}">
        <p14:creationId xmlns:p14="http://schemas.microsoft.com/office/powerpoint/2010/main" xmlns="" val="306270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fontScale="90000"/>
          </a:bodyPr>
          <a:lstStyle/>
          <a:p>
            <a:r>
              <a:rPr lang="en-US" dirty="0" smtClean="0"/>
              <a:t>Structural Features of the Standards</a:t>
            </a:r>
            <a:endParaRPr lang="en-US" dirty="0"/>
          </a:p>
        </p:txBody>
      </p:sp>
      <p:sp>
        <p:nvSpPr>
          <p:cNvPr id="3" name="Slide Number Placeholder 2"/>
          <p:cNvSpPr>
            <a:spLocks noGrp="1"/>
          </p:cNvSpPr>
          <p:nvPr>
            <p:ph type="sldNum" sz="quarter" idx="12"/>
          </p:nvPr>
        </p:nvSpPr>
        <p:spPr/>
        <p:txBody>
          <a:bodyPr/>
          <a:lstStyle/>
          <a:p>
            <a:fld id="{6F42FDE4-A7DD-41A7-A0A6-9B649FB43336}" type="slidenum">
              <a:rPr lang="en-US" smtClean="0"/>
              <a:pPr/>
              <a:t>15</a:t>
            </a:fld>
            <a:endParaRPr lang="en-US" dirty="0"/>
          </a:p>
        </p:txBody>
      </p:sp>
      <p:pic>
        <p:nvPicPr>
          <p:cNvPr id="5" name="Picture 4" descr="Structural Features of the Standards"/>
          <p:cNvPicPr/>
          <p:nvPr/>
        </p:nvPicPr>
        <p:blipFill>
          <a:blip r:embed="rId3" cstate="print"/>
          <a:srcRect/>
          <a:stretch>
            <a:fillRect/>
          </a:stretch>
        </p:blipFill>
        <p:spPr bwMode="auto">
          <a:xfrm>
            <a:off x="228600" y="1371600"/>
            <a:ext cx="8610600" cy="39647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What an STE standard looks like Early Elementary</a:t>
            </a:r>
            <a:endParaRPr lang="en-US" dirty="0"/>
          </a:p>
        </p:txBody>
      </p:sp>
      <p:sp>
        <p:nvSpPr>
          <p:cNvPr id="6" name="Rectangle 3"/>
          <p:cNvSpPr>
            <a:spLocks noGrp="1"/>
          </p:cNvSpPr>
          <p:nvPr>
            <p:ph idx="1"/>
          </p:nvPr>
        </p:nvSpPr>
        <p:spPr>
          <a:xfrm>
            <a:off x="457200" y="4191000"/>
            <a:ext cx="8229600" cy="2133600"/>
          </a:xfrm>
        </p:spPr>
        <p:txBody>
          <a:bodyPr>
            <a:normAutofit fontScale="70000" lnSpcReduction="20000"/>
          </a:bodyPr>
          <a:lstStyle/>
          <a:p>
            <a:pPr>
              <a:lnSpc>
                <a:spcPct val="150000"/>
              </a:lnSpc>
              <a:spcAft>
                <a:spcPts val="800"/>
              </a:spcAft>
            </a:pPr>
            <a:r>
              <a:rPr lang="en-US" dirty="0"/>
              <a:t>A</a:t>
            </a:r>
            <a:r>
              <a:rPr lang="en-US" dirty="0" smtClean="0"/>
              <a:t>sterisk </a:t>
            </a:r>
            <a:r>
              <a:rPr lang="en-US" dirty="0"/>
              <a:t>(*) at the end of some standards designates those standards that have an engineering design application. </a:t>
            </a:r>
            <a:endParaRPr lang="en-US" dirty="0" smtClean="0"/>
          </a:p>
          <a:p>
            <a:pPr>
              <a:lnSpc>
                <a:spcPct val="150000"/>
              </a:lnSpc>
              <a:spcAft>
                <a:spcPts val="800"/>
              </a:spcAft>
            </a:pPr>
            <a:r>
              <a:rPr lang="en-US" dirty="0" smtClean="0"/>
              <a:t>Articulates expected performance/demonstration</a:t>
            </a:r>
          </a:p>
          <a:p>
            <a:pPr>
              <a:spcAft>
                <a:spcPts val="800"/>
              </a:spcAft>
            </a:pPr>
            <a:r>
              <a:rPr lang="en-US" dirty="0" smtClean="0"/>
              <a:t>Does not limit curriculum and instruction to the included practice</a:t>
            </a:r>
          </a:p>
        </p:txBody>
      </p:sp>
      <p:sp>
        <p:nvSpPr>
          <p:cNvPr id="5" name="Slide Number Placeholder 4"/>
          <p:cNvSpPr>
            <a:spLocks noGrp="1"/>
          </p:cNvSpPr>
          <p:nvPr>
            <p:ph type="sldNum" sz="quarter" idx="12"/>
          </p:nvPr>
        </p:nvSpPr>
        <p:spPr/>
        <p:txBody>
          <a:bodyPr/>
          <a:lstStyle/>
          <a:p>
            <a:fld id="{7C024A6C-7F12-4242-BA15-BBA9F53B91C8}" type="slidenum">
              <a:rPr lang="en-US" smtClean="0">
                <a:solidFill>
                  <a:schemeClr val="bg1">
                    <a:lumMod val="50000"/>
                  </a:schemeClr>
                </a:solidFill>
              </a:rPr>
              <a:pPr/>
              <a:t>16</a:t>
            </a:fld>
            <a:endParaRPr lang="en-US" dirty="0">
              <a:solidFill>
                <a:schemeClr val="bg1">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542195629"/>
              </p:ext>
            </p:extLst>
          </p:nvPr>
        </p:nvGraphicFramePr>
        <p:xfrm>
          <a:off x="457200" y="1600200"/>
          <a:ext cx="8229600" cy="2514600"/>
        </p:xfrm>
        <a:graphic>
          <a:graphicData uri="http://schemas.openxmlformats.org/drawingml/2006/table">
            <a:tbl>
              <a:tblPr/>
              <a:tblGrid>
                <a:gridCol w="8229600"/>
              </a:tblGrid>
              <a:tr h="374515">
                <a:tc>
                  <a:txBody>
                    <a:bodyPr/>
                    <a:lstStyle/>
                    <a:p>
                      <a:r>
                        <a:rPr kumimoji="0" lang="en-US" sz="1800" b="1" kern="1200" dirty="0" smtClean="0">
                          <a:solidFill>
                            <a:schemeClr val="tx1"/>
                          </a:solidFill>
                          <a:latin typeface="+mn-lt"/>
                          <a:ea typeface="+mn-ea"/>
                          <a:cs typeface="+mn-cs"/>
                        </a:rPr>
                        <a:t>ESS3. Earth and Human Activity</a:t>
                      </a:r>
                      <a:endParaRPr kumimoji="0" lang="en-US" sz="18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40085">
                <a:tc>
                  <a:txBody>
                    <a:bodyPr/>
                    <a:lstStyle/>
                    <a:p>
                      <a:r>
                        <a:rPr kumimoji="0" lang="en-US" sz="2000" kern="1200" dirty="0" smtClean="0">
                          <a:solidFill>
                            <a:schemeClr val="tx1"/>
                          </a:solidFill>
                          <a:latin typeface="+mn-lt"/>
                          <a:ea typeface="+mn-ea"/>
                          <a:cs typeface="+mn-cs"/>
                        </a:rPr>
                        <a:t>K-ESS3-3. </a:t>
                      </a:r>
                      <a:r>
                        <a:rPr kumimoji="0" lang="en-US" sz="2000" b="0" kern="1200" dirty="0" smtClean="0">
                          <a:solidFill>
                            <a:schemeClr val="accent5"/>
                          </a:solidFill>
                          <a:latin typeface="+mn-lt"/>
                          <a:ea typeface="+mn-ea"/>
                          <a:cs typeface="+mn-cs"/>
                        </a:rPr>
                        <a:t>Communicate solutions </a:t>
                      </a:r>
                      <a:r>
                        <a:rPr kumimoji="0" lang="en-US" sz="2000" kern="1200" dirty="0" smtClean="0">
                          <a:solidFill>
                            <a:schemeClr val="tx1"/>
                          </a:solidFill>
                          <a:latin typeface="+mn-lt"/>
                          <a:ea typeface="+mn-ea"/>
                          <a:cs typeface="+mn-cs"/>
                        </a:rPr>
                        <a:t>to reduce the amount of natural resources an individual uses.</a:t>
                      </a:r>
                      <a:r>
                        <a:rPr kumimoji="0" lang="en-US" sz="2000" b="1" kern="1200" dirty="0" smtClean="0">
                          <a:solidFill>
                            <a:schemeClr val="tx1"/>
                          </a:solidFill>
                          <a:latin typeface="+mn-lt"/>
                          <a:ea typeface="+mn-ea"/>
                          <a:cs typeface="+mn-cs"/>
                        </a:rPr>
                        <a:t>*</a:t>
                      </a:r>
                    </a:p>
                    <a:p>
                      <a:r>
                        <a:rPr kumimoji="0" lang="en-US" sz="2000" kern="1200" dirty="0" smtClean="0">
                          <a:solidFill>
                            <a:schemeClr val="tx1"/>
                          </a:solidFill>
                          <a:latin typeface="+mn-lt"/>
                          <a:ea typeface="+mn-ea"/>
                          <a:cs typeface="+mn-cs"/>
                        </a:rPr>
                        <a:t>Clarification Statement: </a:t>
                      </a:r>
                    </a:p>
                    <a:p>
                      <a:pPr lvl="1">
                        <a:buFont typeface="Arial" pitchFamily="34" charset="0"/>
                        <a:buChar char="•"/>
                      </a:pPr>
                      <a:r>
                        <a:rPr kumimoji="0" lang="en-US" sz="2000" kern="1200" dirty="0" smtClean="0">
                          <a:solidFill>
                            <a:schemeClr val="tx1"/>
                          </a:solidFill>
                          <a:latin typeface="+mn-lt"/>
                          <a:ea typeface="+mn-ea"/>
                          <a:cs typeface="+mn-cs"/>
                        </a:rPr>
                        <a:t>   Examples of solutions could include reusing paper to reduce the number of trees cut down and recycling cans and bottles to reduce the amount of plastic or metal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p14="http://schemas.microsoft.com/office/powerpoint/2010/main" xmlns="" val="40220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914400" y="274637"/>
            <a:ext cx="7772400" cy="1143000"/>
          </a:xfrm>
          <a:prstGeom prst="rect">
            <a:avLst/>
          </a:prstGeom>
          <a:noFill/>
          <a:ln>
            <a:noFill/>
          </a:ln>
        </p:spPr>
        <p:txBody>
          <a:bodyPr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4000" b="0" i="0" u="none" strike="noStrike" cap="none" dirty="0">
                <a:solidFill>
                  <a:schemeClr val="dk2"/>
                </a:solidFill>
                <a:ea typeface="Tahoma" pitchFamily="34" charset="0"/>
                <a:cs typeface="Tahoma" pitchFamily="34" charset="0"/>
                <a:sym typeface="Calibri"/>
              </a:rPr>
              <a:t>What an STE standard looks </a:t>
            </a:r>
            <a:r>
              <a:rPr lang="en-US" sz="4000" b="0" i="0" u="none" strike="noStrike" cap="none" dirty="0" smtClean="0">
                <a:solidFill>
                  <a:schemeClr val="dk2"/>
                </a:solidFill>
                <a:ea typeface="Tahoma" pitchFamily="34" charset="0"/>
                <a:cs typeface="Tahoma" pitchFamily="34" charset="0"/>
                <a:sym typeface="Calibri"/>
              </a:rPr>
              <a:t>like</a:t>
            </a:r>
            <a:br>
              <a:rPr lang="en-US" sz="4000" b="0" i="0" u="none" strike="noStrike" cap="none" dirty="0" smtClean="0">
                <a:solidFill>
                  <a:schemeClr val="dk2"/>
                </a:solidFill>
                <a:ea typeface="Tahoma" pitchFamily="34" charset="0"/>
                <a:cs typeface="Tahoma" pitchFamily="34" charset="0"/>
                <a:sym typeface="Calibri"/>
              </a:rPr>
            </a:br>
            <a:r>
              <a:rPr lang="en-US" sz="4000" dirty="0" smtClean="0">
                <a:solidFill>
                  <a:schemeClr val="dk2"/>
                </a:solidFill>
                <a:ea typeface="Tahoma" pitchFamily="34" charset="0"/>
                <a:cs typeface="Tahoma" pitchFamily="34" charset="0"/>
                <a:sym typeface="Calibri"/>
              </a:rPr>
              <a:t>Upper Elementary</a:t>
            </a:r>
            <a:endParaRPr lang="en-US" sz="4000" b="0" i="0" u="none" strike="noStrike" cap="none" dirty="0">
              <a:solidFill>
                <a:schemeClr val="dk2"/>
              </a:solidFill>
              <a:ea typeface="Tahoma" pitchFamily="34" charset="0"/>
              <a:cs typeface="Tahoma" pitchFamily="34" charset="0"/>
              <a:sym typeface="Calibri"/>
            </a:endParaRPr>
          </a:p>
        </p:txBody>
      </p:sp>
      <p:sp>
        <p:nvSpPr>
          <p:cNvPr id="884" name="Shape 884"/>
          <p:cNvSpPr txBox="1">
            <a:spLocks noGrp="1"/>
          </p:cNvSpPr>
          <p:nvPr>
            <p:ph type="body" idx="1"/>
          </p:nvPr>
        </p:nvSpPr>
        <p:spPr>
          <a:xfrm>
            <a:off x="457200" y="4724400"/>
            <a:ext cx="8229600" cy="1752600"/>
          </a:xfrm>
          <a:prstGeom prst="rect">
            <a:avLst/>
          </a:prstGeom>
          <a:noFill/>
          <a:ln>
            <a:noFill/>
          </a:ln>
        </p:spPr>
        <p:txBody>
          <a:bodyPr lIns="91425" tIns="45700" rIns="91425" bIns="45700" anchor="t" anchorCtr="0">
            <a:noAutofit/>
          </a:bodyPr>
          <a:lstStyle/>
          <a:p>
            <a:pPr marL="274320" marR="0" lvl="0" indent="-274320" algn="l" rtl="0">
              <a:lnSpc>
                <a:spcPct val="130000"/>
              </a:lnSpc>
              <a:spcBef>
                <a:spcPts val="0"/>
              </a:spcBef>
              <a:spcAft>
                <a:spcPts val="0"/>
              </a:spcAft>
              <a:buClr>
                <a:schemeClr val="accent1"/>
              </a:buClr>
              <a:buSzPct val="25000"/>
              <a:buFont typeface="Noto Sans Symbols"/>
              <a:buNone/>
            </a:pPr>
            <a:endParaRPr sz="650" b="0" i="0" u="none" strike="noStrike" cap="none" dirty="0">
              <a:solidFill>
                <a:schemeClr val="dk1"/>
              </a:solidFill>
              <a:latin typeface="Cambria"/>
              <a:ea typeface="Cambria"/>
              <a:cs typeface="Cambria"/>
              <a:sym typeface="Cambria"/>
            </a:endParaRPr>
          </a:p>
          <a:p>
            <a:pPr marL="274320" marR="0" lvl="0" indent="-274320" algn="l" rtl="0">
              <a:lnSpc>
                <a:spcPct val="130000"/>
              </a:lnSpc>
              <a:spcBef>
                <a:spcPts val="1380"/>
              </a:spcBef>
              <a:spcAft>
                <a:spcPts val="0"/>
              </a:spcAft>
              <a:buClr>
                <a:schemeClr val="accent1"/>
              </a:buClr>
              <a:buSzPct val="85000"/>
              <a:buFont typeface="Noto Sans Symbols"/>
              <a:buChar char="●"/>
            </a:pPr>
            <a:r>
              <a:rPr lang="en-US" sz="2800" b="0" i="0" u="none" strike="noStrike" cap="none" dirty="0">
                <a:solidFill>
                  <a:schemeClr val="dk1"/>
                </a:solidFill>
                <a:latin typeface="Cambria"/>
                <a:ea typeface="Cambria"/>
                <a:cs typeface="Cambria"/>
                <a:sym typeface="Cambria"/>
              </a:rPr>
              <a:t>Articulates expected performance/demonstration</a:t>
            </a:r>
          </a:p>
          <a:p>
            <a:pPr marL="274320" marR="0" lvl="0" indent="-274320" algn="l" rtl="0">
              <a:lnSpc>
                <a:spcPct val="80000"/>
              </a:lnSpc>
              <a:spcBef>
                <a:spcPts val="1380"/>
              </a:spcBef>
              <a:spcAft>
                <a:spcPts val="0"/>
              </a:spcAft>
              <a:buClr>
                <a:schemeClr val="accent1"/>
              </a:buClr>
              <a:buSzPct val="85000"/>
              <a:buFont typeface="Noto Sans Symbols"/>
              <a:buChar char="●"/>
            </a:pPr>
            <a:r>
              <a:rPr lang="en-US" sz="2800" b="0" i="0" u="none" strike="noStrike" cap="none" dirty="0">
                <a:solidFill>
                  <a:schemeClr val="dk1"/>
                </a:solidFill>
                <a:latin typeface="Cambria"/>
                <a:ea typeface="Cambria"/>
                <a:cs typeface="Cambria"/>
                <a:sym typeface="Cambria"/>
              </a:rPr>
              <a:t>Does not limit curriculum and instruction to the included practice</a:t>
            </a:r>
          </a:p>
        </p:txBody>
      </p:sp>
      <p:graphicFrame>
        <p:nvGraphicFramePr>
          <p:cNvPr id="886" name="Shape 886"/>
          <p:cNvGraphicFramePr/>
          <p:nvPr/>
        </p:nvGraphicFramePr>
        <p:xfrm>
          <a:off x="304800" y="1524000"/>
          <a:ext cx="8382000" cy="3352800"/>
        </p:xfrm>
        <a:graphic>
          <a:graphicData uri="http://schemas.openxmlformats.org/drawingml/2006/table">
            <a:tbl>
              <a:tblPr>
                <a:noFill/>
              </a:tblPr>
              <a:tblGrid>
                <a:gridCol w="8382000"/>
              </a:tblGrid>
              <a:tr h="374525">
                <a:tc>
                  <a:txBody>
                    <a:bodyPr/>
                    <a:lstStyle/>
                    <a:p>
                      <a:pPr marL="0" marR="0" lvl="0" indent="0" algn="l" rtl="0">
                        <a:lnSpc>
                          <a:spcPct val="100000"/>
                        </a:lnSpc>
                        <a:spcBef>
                          <a:spcPts val="0"/>
                        </a:spcBef>
                        <a:spcAft>
                          <a:spcPts val="0"/>
                        </a:spcAft>
                        <a:buClr>
                          <a:schemeClr val="dk1"/>
                        </a:buClr>
                        <a:buSzPct val="25000"/>
                        <a:buFont typeface="Cambria"/>
                        <a:buNone/>
                      </a:pPr>
                      <a:r>
                        <a:rPr lang="en-US" sz="2000" b="1" u="none" strike="noStrike" cap="none" dirty="0" smtClean="0">
                          <a:solidFill>
                            <a:schemeClr val="dk1"/>
                          </a:solidFill>
                          <a:latin typeface="Cambria"/>
                          <a:ea typeface="Cambria"/>
                          <a:cs typeface="Cambria"/>
                          <a:sym typeface="Cambria"/>
                        </a:rPr>
                        <a:t>PS4. Waves and</a:t>
                      </a:r>
                      <a:r>
                        <a:rPr lang="en-US" sz="2000" b="1" u="none" strike="noStrike" cap="none" baseline="0" dirty="0" smtClean="0">
                          <a:solidFill>
                            <a:schemeClr val="dk1"/>
                          </a:solidFill>
                          <a:latin typeface="Cambria"/>
                          <a:ea typeface="Cambria"/>
                          <a:cs typeface="Cambria"/>
                          <a:sym typeface="Cambria"/>
                        </a:rPr>
                        <a:t> Their Applications in Technologies for Information Transfer</a:t>
                      </a:r>
                      <a:endParaRPr lang="en-US" sz="2000" b="1" u="none" strike="noStrike" cap="none" dirty="0">
                        <a:solidFill>
                          <a:schemeClr val="dk1"/>
                        </a:solidFill>
                        <a:latin typeface="Cambria"/>
                        <a:ea typeface="Cambria"/>
                        <a:cs typeface="Cambria"/>
                        <a:sym typeface="Cambria"/>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r>
              <a:tr h="2140075">
                <a:tc>
                  <a:txBody>
                    <a:bodyPr/>
                    <a:lstStyle/>
                    <a:p>
                      <a:r>
                        <a:rPr lang="en-US" sz="2000" b="0" i="0" u="none" strike="noStrike" cap="none" dirty="0" smtClean="0">
                          <a:solidFill>
                            <a:schemeClr val="tx1"/>
                          </a:solidFill>
                          <a:latin typeface="+mn-lt"/>
                          <a:ea typeface="+mn-ea"/>
                          <a:cs typeface="+mn-cs"/>
                          <a:sym typeface="Arial"/>
                        </a:rPr>
                        <a:t>4-PS4-1. </a:t>
                      </a:r>
                      <a:r>
                        <a:rPr lang="en-US" sz="2000" b="0" i="0" u="none" strike="noStrike" cap="none" dirty="0" smtClean="0">
                          <a:solidFill>
                            <a:srgbClr val="C00000"/>
                          </a:solidFill>
                          <a:latin typeface="+mn-lt"/>
                          <a:ea typeface="+mn-ea"/>
                          <a:cs typeface="+mn-cs"/>
                          <a:sym typeface="Arial"/>
                        </a:rPr>
                        <a:t>Develop a model </a:t>
                      </a:r>
                      <a:r>
                        <a:rPr lang="en-US" sz="2000" b="0" i="0" u="none" strike="noStrike" cap="none" dirty="0" smtClean="0">
                          <a:solidFill>
                            <a:schemeClr val="tx1"/>
                          </a:solidFill>
                          <a:latin typeface="+mn-lt"/>
                          <a:ea typeface="+mn-ea"/>
                          <a:cs typeface="+mn-cs"/>
                          <a:sym typeface="Arial"/>
                        </a:rPr>
                        <a:t>of a simple mechanical wave (including sound) to communicate that waves (a) are regular patterns of motion along which energy travels and (b) can cause objects to move. </a:t>
                      </a:r>
                    </a:p>
                    <a:p>
                      <a:r>
                        <a:rPr lang="en-US" sz="2000" b="0" i="0" u="none" strike="noStrike" cap="none" dirty="0" smtClean="0">
                          <a:solidFill>
                            <a:schemeClr val="tx1"/>
                          </a:solidFill>
                          <a:latin typeface="+mn-lt"/>
                          <a:ea typeface="+mn-ea"/>
                          <a:cs typeface="+mn-cs"/>
                          <a:sym typeface="Arial"/>
                        </a:rPr>
                        <a:t>Clarification Statement: </a:t>
                      </a:r>
                    </a:p>
                    <a:p>
                      <a:pPr lvl="0">
                        <a:buFont typeface="Arial" pitchFamily="34" charset="0"/>
                        <a:buChar char="•"/>
                      </a:pPr>
                      <a:r>
                        <a:rPr lang="en-US" sz="2000" b="0" i="0" u="none" strike="noStrike" cap="none" dirty="0" smtClean="0">
                          <a:solidFill>
                            <a:schemeClr val="tx1"/>
                          </a:solidFill>
                          <a:latin typeface="+mn-lt"/>
                          <a:ea typeface="+mn-ea"/>
                          <a:cs typeface="+mn-cs"/>
                          <a:sym typeface="Arial"/>
                        </a:rPr>
                        <a:t>  Examples of models could include diagrams, analogies, and physical models.</a:t>
                      </a:r>
                    </a:p>
                    <a:p>
                      <a:r>
                        <a:rPr lang="en-US" sz="2000" b="0" i="0" u="none" strike="noStrike" cap="none" dirty="0" smtClean="0">
                          <a:solidFill>
                            <a:schemeClr val="tx1"/>
                          </a:solidFill>
                          <a:latin typeface="+mn-lt"/>
                          <a:ea typeface="+mn-ea"/>
                          <a:cs typeface="+mn-cs"/>
                          <a:sym typeface="Arial"/>
                        </a:rPr>
                        <a:t>State Assessment Boundary: </a:t>
                      </a:r>
                    </a:p>
                    <a:p>
                      <a:pPr lvl="0">
                        <a:buFont typeface="Arial" pitchFamily="34" charset="0"/>
                        <a:buChar char="•"/>
                      </a:pPr>
                      <a:r>
                        <a:rPr lang="en-US" sz="2000" b="0" i="0" u="none" strike="noStrike" cap="none" baseline="0" dirty="0" smtClean="0">
                          <a:solidFill>
                            <a:schemeClr val="tx1"/>
                          </a:solidFill>
                          <a:latin typeface="+mn-lt"/>
                          <a:ea typeface="+mn-ea"/>
                          <a:cs typeface="+mn-cs"/>
                          <a:sym typeface="Arial"/>
                        </a:rPr>
                        <a:t>  </a:t>
                      </a:r>
                      <a:r>
                        <a:rPr lang="en-US" sz="2000" b="0" i="0" u="none" strike="noStrike" cap="none" dirty="0" smtClean="0">
                          <a:solidFill>
                            <a:schemeClr val="tx1"/>
                          </a:solidFill>
                          <a:latin typeface="+mn-lt"/>
                          <a:ea typeface="+mn-ea"/>
                          <a:cs typeface="+mn-cs"/>
                          <a:sym typeface="Arial"/>
                        </a:rPr>
                        <a:t>Interference effects, electromagnetic waves, or non-periodic waves are not expected in state assessment.</a:t>
                      </a:r>
                      <a:endParaRPr lang="en-US" sz="2000" b="0" i="0" u="none" strike="noStrike" cap="none" dirty="0">
                        <a:solidFill>
                          <a:schemeClr val="tx1"/>
                        </a:solidFill>
                        <a:latin typeface="+mn-lt"/>
                        <a:ea typeface="+mn-ea"/>
                        <a:cs typeface="+mn-cs"/>
                        <a:sym typeface="Arial"/>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bl>
          </a:graphicData>
        </a:graphic>
      </p:graphicFrame>
      <p:sp>
        <p:nvSpPr>
          <p:cNvPr id="6" name="Slide Number Placeholder 4"/>
          <p:cNvSpPr>
            <a:spLocks noGrp="1"/>
          </p:cNvSpPr>
          <p:nvPr>
            <p:ph type="sldNum" sz="quarter" idx="12"/>
          </p:nvPr>
        </p:nvSpPr>
        <p:spPr>
          <a:xfrm>
            <a:off x="8486688" y="5257800"/>
            <a:ext cx="533400" cy="457200"/>
          </a:xfrm>
        </p:spPr>
        <p:txBody>
          <a:bodyPr/>
          <a:lstStyle/>
          <a:p>
            <a:fld id="{7C024A6C-7F12-4242-BA15-BBA9F53B91C8}" type="slidenum">
              <a:rPr lang="en-US" smtClean="0">
                <a:solidFill>
                  <a:schemeClr val="bg1">
                    <a:lumMod val="50000"/>
                  </a:schemeClr>
                </a:solidFill>
              </a:rPr>
              <a:pPr/>
              <a:t>17</a:t>
            </a:fld>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What an STE standard looks like</a:t>
            </a:r>
            <a:br>
              <a:rPr lang="en-US" sz="4000" dirty="0" smtClean="0"/>
            </a:br>
            <a:r>
              <a:rPr lang="en-US" sz="4000" dirty="0" smtClean="0"/>
              <a:t>Middle School</a:t>
            </a:r>
            <a:endParaRPr lang="en-US" dirty="0"/>
          </a:p>
        </p:txBody>
      </p:sp>
      <p:sp>
        <p:nvSpPr>
          <p:cNvPr id="6" name="Rectangle 3"/>
          <p:cNvSpPr>
            <a:spLocks noGrp="1"/>
          </p:cNvSpPr>
          <p:nvPr>
            <p:ph idx="1"/>
          </p:nvPr>
        </p:nvSpPr>
        <p:spPr>
          <a:xfrm>
            <a:off x="457200" y="4191000"/>
            <a:ext cx="8229600" cy="2133600"/>
          </a:xfrm>
        </p:spPr>
        <p:txBody>
          <a:bodyPr>
            <a:normAutofit fontScale="70000" lnSpcReduction="20000"/>
          </a:bodyPr>
          <a:lstStyle/>
          <a:p>
            <a:pPr>
              <a:lnSpc>
                <a:spcPct val="150000"/>
              </a:lnSpc>
              <a:spcAft>
                <a:spcPts val="800"/>
              </a:spcAft>
            </a:pPr>
            <a:r>
              <a:rPr lang="en-US" dirty="0"/>
              <a:t>asterisk (*) at the end of some standards designates those standards that have an engineering design application. </a:t>
            </a:r>
            <a:endParaRPr lang="en-US" dirty="0" smtClean="0"/>
          </a:p>
          <a:p>
            <a:pPr>
              <a:lnSpc>
                <a:spcPct val="150000"/>
              </a:lnSpc>
              <a:spcAft>
                <a:spcPts val="800"/>
              </a:spcAft>
            </a:pPr>
            <a:r>
              <a:rPr lang="en-US" dirty="0" smtClean="0"/>
              <a:t>Articulates expected performance/demonstration</a:t>
            </a:r>
          </a:p>
          <a:p>
            <a:pPr>
              <a:spcAft>
                <a:spcPts val="800"/>
              </a:spcAft>
            </a:pPr>
            <a:r>
              <a:rPr lang="en-US" dirty="0" smtClean="0"/>
              <a:t>Does not limit curriculum and instruction to the included practice</a:t>
            </a:r>
          </a:p>
        </p:txBody>
      </p:sp>
      <p:sp>
        <p:nvSpPr>
          <p:cNvPr id="5" name="Slide Number Placeholder 4"/>
          <p:cNvSpPr>
            <a:spLocks noGrp="1"/>
          </p:cNvSpPr>
          <p:nvPr>
            <p:ph type="sldNum" sz="quarter" idx="12"/>
          </p:nvPr>
        </p:nvSpPr>
        <p:spPr/>
        <p:txBody>
          <a:bodyPr/>
          <a:lstStyle/>
          <a:p>
            <a:fld id="{7C024A6C-7F12-4242-BA15-BBA9F53B91C8}" type="slidenum">
              <a:rPr lang="en-US" smtClean="0"/>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1542195629"/>
              </p:ext>
            </p:extLst>
          </p:nvPr>
        </p:nvGraphicFramePr>
        <p:xfrm>
          <a:off x="457200" y="1524000"/>
          <a:ext cx="8458200" cy="2667000"/>
        </p:xfrm>
        <a:graphic>
          <a:graphicData uri="http://schemas.openxmlformats.org/drawingml/2006/table">
            <a:tbl>
              <a:tblPr/>
              <a:tblGrid>
                <a:gridCol w="8458200"/>
              </a:tblGrid>
              <a:tr h="397213">
                <a:tc>
                  <a:txBody>
                    <a:bodyPr/>
                    <a:lstStyle/>
                    <a:p>
                      <a:r>
                        <a:rPr kumimoji="0" lang="en-US" sz="2000" b="1" kern="1200" dirty="0" smtClean="0">
                          <a:solidFill>
                            <a:schemeClr val="tx1"/>
                          </a:solidFill>
                          <a:effectLst/>
                          <a:latin typeface="+mn-lt"/>
                          <a:ea typeface="+mn-ea"/>
                          <a:cs typeface="+mn-cs"/>
                        </a:rPr>
                        <a:t>LS2. Ecosystems:  Interactions, Energy, and Dynamics</a:t>
                      </a:r>
                      <a:endParaRPr kumimoji="0" lang="en-US" sz="2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69787">
                <a:tc>
                  <a:txBody>
                    <a:bodyPr/>
                    <a:lstStyle/>
                    <a:p>
                      <a:r>
                        <a:rPr kumimoji="0" lang="en-US" sz="2000" kern="1200" dirty="0" smtClean="0">
                          <a:solidFill>
                            <a:schemeClr val="tx1"/>
                          </a:solidFill>
                          <a:effectLst/>
                          <a:latin typeface="+mn-lt"/>
                          <a:ea typeface="+mn-ea"/>
                          <a:cs typeface="+mn-cs"/>
                        </a:rPr>
                        <a:t>7.MS-LS2-5. </a:t>
                      </a:r>
                      <a:r>
                        <a:rPr kumimoji="0" lang="en-US" sz="2000" b="1" kern="1200" dirty="0" smtClean="0">
                          <a:solidFill>
                            <a:schemeClr val="accent5"/>
                          </a:solidFill>
                          <a:effectLst/>
                          <a:latin typeface="+mn-lt"/>
                          <a:ea typeface="+mn-ea"/>
                          <a:cs typeface="+mn-cs"/>
                        </a:rPr>
                        <a:t>Evaluate competing design solutions </a:t>
                      </a:r>
                      <a:r>
                        <a:rPr kumimoji="0" lang="en-US" sz="2000" kern="1200" dirty="0" smtClean="0">
                          <a:solidFill>
                            <a:schemeClr val="tx1"/>
                          </a:solidFill>
                          <a:effectLst/>
                          <a:latin typeface="+mn-lt"/>
                          <a:ea typeface="+mn-ea"/>
                          <a:cs typeface="+mn-cs"/>
                        </a:rPr>
                        <a:t>for protecting an ecosystem. Discuss benefits and limitations of each design.* </a:t>
                      </a:r>
                    </a:p>
                    <a:p>
                      <a:r>
                        <a:rPr kumimoji="0" lang="en-US" sz="2000" kern="1200" dirty="0" smtClean="0">
                          <a:solidFill>
                            <a:schemeClr val="tx1"/>
                          </a:solidFill>
                          <a:effectLst/>
                          <a:latin typeface="+mn-lt"/>
                          <a:ea typeface="+mn-ea"/>
                          <a:cs typeface="+mn-cs"/>
                        </a:rPr>
                        <a:t>Clarification Statements:  </a:t>
                      </a:r>
                    </a:p>
                    <a:p>
                      <a:pPr marL="285750" lvl="0" indent="-285750">
                        <a:buFont typeface="Arial" panose="020B0604020202020204" pitchFamily="34" charset="0"/>
                        <a:buChar char="•"/>
                      </a:pPr>
                      <a:r>
                        <a:rPr kumimoji="0" lang="en-US" sz="2000" kern="1200" dirty="0" smtClean="0">
                          <a:solidFill>
                            <a:schemeClr val="tx1"/>
                          </a:solidFill>
                          <a:effectLst/>
                          <a:latin typeface="+mn-lt"/>
                          <a:ea typeface="+mn-ea"/>
                          <a:cs typeface="+mn-cs"/>
                        </a:rPr>
                        <a:t>Examples of design solutions could include water, land, and species protection, and the prevention of soil erosion. </a:t>
                      </a:r>
                    </a:p>
                    <a:p>
                      <a:pPr marL="285750" lvl="0" indent="-285750">
                        <a:buFont typeface="Arial" panose="020B0604020202020204" pitchFamily="34" charset="0"/>
                        <a:buChar char="•"/>
                      </a:pPr>
                      <a:r>
                        <a:rPr kumimoji="0" lang="en-US" sz="2000" kern="1200" dirty="0" smtClean="0">
                          <a:solidFill>
                            <a:schemeClr val="tx1"/>
                          </a:solidFill>
                          <a:effectLst/>
                          <a:latin typeface="+mn-lt"/>
                          <a:ea typeface="+mn-ea"/>
                          <a:cs typeface="+mn-cs"/>
                        </a:rPr>
                        <a:t>Examples of design solution constraints could include scientific, economic, and social considerations.</a:t>
                      </a:r>
                      <a:endParaRPr kumimoji="0" lang="en-US" sz="2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p14="http://schemas.microsoft.com/office/powerpoint/2010/main" xmlns="" val="40220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fontScale="90000"/>
          </a:bodyPr>
          <a:lstStyle/>
          <a:p>
            <a:pPr algn="ctr"/>
            <a:r>
              <a:rPr lang="en-US" sz="4000" dirty="0" smtClean="0"/>
              <a:t>What an STE standard looks like</a:t>
            </a:r>
            <a:br>
              <a:rPr lang="en-US" sz="4000" dirty="0" smtClean="0"/>
            </a:br>
            <a:r>
              <a:rPr lang="en-US" sz="4000" dirty="0" smtClean="0"/>
              <a:t>High School</a:t>
            </a:r>
            <a:endParaRPr lang="en-US" dirty="0"/>
          </a:p>
        </p:txBody>
      </p:sp>
      <p:sp>
        <p:nvSpPr>
          <p:cNvPr id="6" name="Rectangle 3"/>
          <p:cNvSpPr>
            <a:spLocks noGrp="1"/>
          </p:cNvSpPr>
          <p:nvPr>
            <p:ph idx="1"/>
          </p:nvPr>
        </p:nvSpPr>
        <p:spPr>
          <a:xfrm>
            <a:off x="457200" y="4648200"/>
            <a:ext cx="8229600" cy="1676400"/>
          </a:xfrm>
        </p:spPr>
        <p:txBody>
          <a:bodyPr>
            <a:normAutofit lnSpcReduction="10000"/>
          </a:bodyPr>
          <a:lstStyle/>
          <a:p>
            <a:pPr>
              <a:lnSpc>
                <a:spcPct val="150000"/>
              </a:lnSpc>
              <a:spcAft>
                <a:spcPts val="800"/>
              </a:spcAft>
            </a:pPr>
            <a:r>
              <a:rPr lang="en-US" dirty="0" smtClean="0"/>
              <a:t>Articulates expected performance/demonstration </a:t>
            </a:r>
          </a:p>
          <a:p>
            <a:pPr>
              <a:spcAft>
                <a:spcPts val="800"/>
              </a:spcAft>
            </a:pPr>
            <a:r>
              <a:rPr lang="en-US" dirty="0" smtClean="0"/>
              <a:t>Does not limit curriculum and instruction to the included practice</a:t>
            </a:r>
          </a:p>
        </p:txBody>
      </p:sp>
      <p:sp>
        <p:nvSpPr>
          <p:cNvPr id="5" name="Slide Number Placeholder 4"/>
          <p:cNvSpPr>
            <a:spLocks noGrp="1"/>
          </p:cNvSpPr>
          <p:nvPr>
            <p:ph type="sldNum" sz="quarter" idx="12"/>
          </p:nvPr>
        </p:nvSpPr>
        <p:spPr/>
        <p:txBody>
          <a:bodyPr/>
          <a:lstStyle/>
          <a:p>
            <a:fld id="{7C024A6C-7F12-4242-BA15-BBA9F53B91C8}" type="slidenum">
              <a:rPr lang="en-US" smtClean="0"/>
              <a:pPr/>
              <a:t>19</a:t>
            </a:fld>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1542195629"/>
              </p:ext>
            </p:extLst>
          </p:nvPr>
        </p:nvGraphicFramePr>
        <p:xfrm>
          <a:off x="457200" y="1295400"/>
          <a:ext cx="8229600" cy="3422515"/>
        </p:xfrm>
        <a:graphic>
          <a:graphicData uri="http://schemas.openxmlformats.org/drawingml/2006/table">
            <a:tbl>
              <a:tblPr/>
              <a:tblGrid>
                <a:gridCol w="8229600"/>
              </a:tblGrid>
              <a:tr h="374515">
                <a:tc>
                  <a:txBody>
                    <a:bodyPr/>
                    <a:lstStyle/>
                    <a:p>
                      <a:r>
                        <a:rPr kumimoji="0" lang="en-US" sz="2000" b="1" kern="1200" dirty="0" smtClean="0">
                          <a:solidFill>
                            <a:schemeClr val="tx1"/>
                          </a:solidFill>
                          <a:effectLst/>
                          <a:latin typeface="+mn-lt"/>
                          <a:ea typeface="+mn-ea"/>
                          <a:cs typeface="+mn-cs"/>
                        </a:rPr>
                        <a:t>PS2. Motion</a:t>
                      </a:r>
                      <a:r>
                        <a:rPr kumimoji="0" lang="en-US" sz="2000" b="1" kern="1200" baseline="0" dirty="0" smtClean="0">
                          <a:solidFill>
                            <a:schemeClr val="tx1"/>
                          </a:solidFill>
                          <a:effectLst/>
                          <a:latin typeface="+mn-lt"/>
                          <a:ea typeface="+mn-ea"/>
                          <a:cs typeface="+mn-cs"/>
                        </a:rPr>
                        <a:t> and Stability:  Forces and Interactions</a:t>
                      </a:r>
                      <a:endParaRPr kumimoji="0" lang="en-US" sz="2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40085">
                <a:tc>
                  <a:txBody>
                    <a:bodyPr/>
                    <a:lstStyle/>
                    <a:p>
                      <a:r>
                        <a:rPr kumimoji="0" lang="en-US" sz="2000" kern="1200" dirty="0" smtClean="0">
                          <a:solidFill>
                            <a:schemeClr val="tx1"/>
                          </a:solidFill>
                          <a:effectLst/>
                          <a:latin typeface="+mn-lt"/>
                          <a:ea typeface="+mn-ea"/>
                          <a:cs typeface="+mn-cs"/>
                        </a:rPr>
                        <a:t>HS</a:t>
                      </a:r>
                      <a:r>
                        <a:rPr kumimoji="0" lang="en-US" sz="2000" kern="1200" baseline="0" dirty="0" smtClean="0">
                          <a:solidFill>
                            <a:schemeClr val="tx1"/>
                          </a:solidFill>
                          <a:effectLst/>
                          <a:latin typeface="+mn-lt"/>
                          <a:ea typeface="+mn-ea"/>
                          <a:cs typeface="+mn-cs"/>
                        </a:rPr>
                        <a:t>-P</a:t>
                      </a:r>
                      <a:r>
                        <a:rPr kumimoji="0" lang="en-US" sz="2000" kern="1200" dirty="0" smtClean="0">
                          <a:solidFill>
                            <a:schemeClr val="tx1"/>
                          </a:solidFill>
                          <a:effectLst/>
                          <a:latin typeface="+mn-lt"/>
                          <a:ea typeface="+mn-ea"/>
                          <a:cs typeface="+mn-cs"/>
                        </a:rPr>
                        <a:t>S2-5. </a:t>
                      </a:r>
                      <a:r>
                        <a:rPr kumimoji="0" lang="en-US" sz="2000" b="1" kern="1200" dirty="0" smtClean="0">
                          <a:solidFill>
                            <a:schemeClr val="accent5"/>
                          </a:solidFill>
                          <a:effectLst/>
                          <a:latin typeface="+mn-lt"/>
                          <a:ea typeface="+mn-ea"/>
                          <a:cs typeface="+mn-cs"/>
                        </a:rPr>
                        <a:t>Provide evidence </a:t>
                      </a:r>
                      <a:r>
                        <a:rPr kumimoji="0" lang="en-US" sz="2000" kern="1200" dirty="0" smtClean="0">
                          <a:solidFill>
                            <a:schemeClr val="tx1"/>
                          </a:solidFill>
                          <a:effectLst/>
                          <a:latin typeface="+mn-lt"/>
                          <a:ea typeface="+mn-ea"/>
                          <a:cs typeface="+mn-cs"/>
                        </a:rPr>
                        <a:t>that an electric current can produce a magnetic field and that a changing magnetic field can produce an electric current.</a:t>
                      </a:r>
                      <a:endParaRPr kumimoji="0" lang="en-US" sz="2000" b="1" kern="1200" dirty="0" smtClean="0">
                        <a:solidFill>
                          <a:schemeClr val="tx1"/>
                        </a:solidFill>
                        <a:effectLst/>
                        <a:latin typeface="+mn-lt"/>
                        <a:ea typeface="+mn-ea"/>
                        <a:cs typeface="+mn-cs"/>
                      </a:endParaRPr>
                    </a:p>
                    <a:p>
                      <a:r>
                        <a:rPr kumimoji="0" lang="en-US" sz="2000" kern="1200" dirty="0" smtClean="0">
                          <a:solidFill>
                            <a:schemeClr val="tx1"/>
                          </a:solidFill>
                          <a:effectLst/>
                          <a:latin typeface="+mn-lt"/>
                          <a:ea typeface="+mn-ea"/>
                          <a:cs typeface="+mn-cs"/>
                        </a:rPr>
                        <a:t>Clarification Statements:  </a:t>
                      </a:r>
                    </a:p>
                    <a:p>
                      <a:pPr marL="285750" lvl="0" indent="-285750">
                        <a:buFont typeface="Arial" panose="020B0604020202020204" pitchFamily="34" charset="0"/>
                        <a:buChar char="•"/>
                      </a:pPr>
                      <a:r>
                        <a:rPr kumimoji="0" lang="en-US" sz="2000" kern="1200" dirty="0" smtClean="0">
                          <a:solidFill>
                            <a:schemeClr val="tx1"/>
                          </a:solidFill>
                          <a:effectLst/>
                          <a:latin typeface="+mn-lt"/>
                          <a:ea typeface="+mn-ea"/>
                          <a:cs typeface="+mn-cs"/>
                        </a:rPr>
                        <a:t>Examples of evidence can include movement of a magnetic compass when placed</a:t>
                      </a:r>
                      <a:r>
                        <a:rPr kumimoji="0" lang="en-US" sz="2000" kern="1200" baseline="0" dirty="0" smtClean="0">
                          <a:solidFill>
                            <a:schemeClr val="tx1"/>
                          </a:solidFill>
                          <a:effectLst/>
                          <a:latin typeface="+mn-lt"/>
                          <a:ea typeface="+mn-ea"/>
                          <a:cs typeface="+mn-cs"/>
                        </a:rPr>
                        <a:t> in the vicinity of a current-carrying wire, and a magnet passing through a coil that turns on the light of a Faraday flashlight</a:t>
                      </a:r>
                      <a:r>
                        <a:rPr kumimoji="0" lang="en-US" sz="2000" kern="1200" dirty="0" smtClean="0">
                          <a:solidFill>
                            <a:schemeClr val="tx1"/>
                          </a:solidFill>
                          <a:effectLst/>
                          <a:latin typeface="+mn-lt"/>
                          <a:ea typeface="+mn-ea"/>
                          <a:cs typeface="+mn-cs"/>
                        </a:rPr>
                        <a:t>.</a:t>
                      </a:r>
                    </a:p>
                    <a:p>
                      <a:pPr marL="285750" lvl="0" indent="-285750">
                        <a:buFont typeface="Arial" panose="020B0604020202020204" pitchFamily="34" charset="0"/>
                        <a:buNone/>
                      </a:pPr>
                      <a:r>
                        <a:rPr kumimoji="0" lang="en-US" sz="2000" kern="1200" dirty="0" smtClean="0">
                          <a:solidFill>
                            <a:schemeClr val="tx1"/>
                          </a:solidFill>
                          <a:effectLst/>
                          <a:latin typeface="+mn-lt"/>
                          <a:ea typeface="+mn-ea"/>
                          <a:cs typeface="+mn-cs"/>
                        </a:rPr>
                        <a:t>State Assessment Boundary: </a:t>
                      </a:r>
                    </a:p>
                    <a:p>
                      <a:pPr marL="285750" lvl="0" indent="-285750">
                        <a:buFont typeface="Arial" panose="020B0604020202020204" pitchFamily="34" charset="0"/>
                        <a:buChar char="•"/>
                      </a:pPr>
                      <a:r>
                        <a:rPr kumimoji="0" lang="en-US" sz="2000" kern="1200" dirty="0" smtClean="0">
                          <a:solidFill>
                            <a:schemeClr val="tx1"/>
                          </a:solidFill>
                          <a:effectLst/>
                          <a:latin typeface="+mn-lt"/>
                          <a:ea typeface="+mn-ea"/>
                          <a:cs typeface="+mn-cs"/>
                        </a:rPr>
                        <a:t>Explanations</a:t>
                      </a:r>
                      <a:r>
                        <a:rPr kumimoji="0" lang="en-US" sz="2000" kern="1200" baseline="0" dirty="0" smtClean="0">
                          <a:solidFill>
                            <a:schemeClr val="tx1"/>
                          </a:solidFill>
                          <a:effectLst/>
                          <a:latin typeface="+mn-lt"/>
                          <a:ea typeface="+mn-ea"/>
                          <a:cs typeface="+mn-cs"/>
                        </a:rPr>
                        <a:t> of motors of generators are not expected on state assessment.</a:t>
                      </a:r>
                      <a:endParaRPr kumimoji="0" lang="en-US" sz="20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 xmlns:p14="http://schemas.microsoft.com/office/powerpoint/2010/main" val="40220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Understanding the </a:t>
            </a:r>
            <a:br>
              <a:rPr lang="en-US" dirty="0" smtClean="0"/>
            </a:br>
            <a:r>
              <a:rPr lang="en-US" dirty="0" smtClean="0"/>
              <a:t>Vision and Goals </a:t>
            </a:r>
            <a:br>
              <a:rPr lang="en-US" dirty="0" smtClean="0"/>
            </a:br>
            <a:r>
              <a:rPr lang="en-US" dirty="0" smtClean="0"/>
              <a:t>of the </a:t>
            </a:r>
            <a:br>
              <a:rPr lang="en-US" dirty="0" smtClean="0"/>
            </a:br>
            <a:r>
              <a:rPr lang="en-US" dirty="0" smtClean="0"/>
              <a:t>Massachusetts STE Standards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normAutofit fontScale="90000"/>
          </a:bodyPr>
          <a:lstStyle/>
          <a:p>
            <a:r>
              <a:rPr lang="en-US" dirty="0" err="1" smtClean="0"/>
              <a:t>PreK</a:t>
            </a:r>
            <a:r>
              <a:rPr lang="en-US" dirty="0" smtClean="0"/>
              <a:t>- 8 Standards now include:</a:t>
            </a:r>
            <a:endParaRPr lang="en-US" dirty="0"/>
          </a:p>
        </p:txBody>
      </p:sp>
      <p:sp>
        <p:nvSpPr>
          <p:cNvPr id="3" name="Content Placeholder 2"/>
          <p:cNvSpPr>
            <a:spLocks noGrp="1"/>
          </p:cNvSpPr>
          <p:nvPr>
            <p:ph idx="1"/>
          </p:nvPr>
        </p:nvSpPr>
        <p:spPr>
          <a:xfrm>
            <a:off x="533400" y="1447800"/>
            <a:ext cx="8077200" cy="4800600"/>
          </a:xfrm>
        </p:spPr>
        <p:txBody>
          <a:bodyPr>
            <a:normAutofit lnSpcReduction="10000"/>
          </a:bodyPr>
          <a:lstStyle/>
          <a:p>
            <a:r>
              <a:rPr lang="en-US" dirty="0" smtClean="0"/>
              <a:t>Earth and Space Science</a:t>
            </a:r>
          </a:p>
          <a:p>
            <a:r>
              <a:rPr lang="en-US" dirty="0" smtClean="0"/>
              <a:t>Life Science (Biology)</a:t>
            </a:r>
          </a:p>
          <a:p>
            <a:r>
              <a:rPr lang="en-US" dirty="0" smtClean="0"/>
              <a:t>Physical Science (Chemistry and Physics)</a:t>
            </a:r>
          </a:p>
          <a:p>
            <a:r>
              <a:rPr lang="en-US" dirty="0" smtClean="0"/>
              <a:t>Technology/Engineering</a:t>
            </a:r>
          </a:p>
          <a:p>
            <a:pPr lvl="3"/>
            <a:endParaRPr lang="en-US" dirty="0" smtClean="0"/>
          </a:p>
          <a:p>
            <a:r>
              <a:rPr lang="en-US" dirty="0" smtClean="0"/>
              <a:t>Districts may provide a context or specific focus:</a:t>
            </a:r>
          </a:p>
          <a:p>
            <a:pPr lvl="1"/>
            <a:r>
              <a:rPr lang="en-US" dirty="0" smtClean="0"/>
              <a:t>Robotics</a:t>
            </a:r>
          </a:p>
          <a:p>
            <a:pPr lvl="1"/>
            <a:r>
              <a:rPr lang="en-US" dirty="0" smtClean="0"/>
              <a:t>Marine Ecology</a:t>
            </a:r>
          </a:p>
          <a:p>
            <a:pPr lvl="1"/>
            <a:r>
              <a:rPr lang="en-US" dirty="0" smtClean="0"/>
              <a:t>Biotechnology</a:t>
            </a:r>
          </a:p>
          <a:p>
            <a:pPr lvl="1"/>
            <a:r>
              <a:rPr lang="en-US" dirty="0" smtClean="0"/>
              <a:t>Computer Science </a:t>
            </a:r>
          </a:p>
        </p:txBody>
      </p:sp>
      <p:sp>
        <p:nvSpPr>
          <p:cNvPr id="4" name="Slide Number Placeholder 3"/>
          <p:cNvSpPr>
            <a:spLocks noGrp="1"/>
          </p:cNvSpPr>
          <p:nvPr>
            <p:ph type="sldNum" sz="quarter" idx="12"/>
          </p:nvPr>
        </p:nvSpPr>
        <p:spPr/>
        <p:txBody>
          <a:bodyPr/>
          <a:lstStyle/>
          <a:p>
            <a:fld id="{7C024A6C-7F12-4242-BA15-BBA9F53B91C8}" type="slidenum">
              <a:rPr lang="en-US" smtClean="0"/>
              <a:pPr/>
              <a:t>20</a:t>
            </a:fld>
            <a:endParaRPr lang="en-US"/>
          </a:p>
        </p:txBody>
      </p:sp>
    </p:spTree>
    <p:custDataLst>
      <p:tags r:id="rId1"/>
    </p:custDataLst>
    <p:extLst>
      <p:ext uri="{BB962C8B-B14F-4D97-AF65-F5344CB8AC3E}">
        <p14:creationId xmlns="" xmlns:p14="http://schemas.microsoft.com/office/powerpoint/2010/main" val="40582222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456267"/>
          </a:xfrm>
        </p:spPr>
        <p:txBody>
          <a:bodyPr>
            <a:normAutofit/>
          </a:bodyPr>
          <a:lstStyle/>
          <a:p>
            <a:r>
              <a:rPr lang="en-US" sz="4400" dirty="0"/>
              <a:t>PreK-8 grade-by-grade standards </a:t>
            </a:r>
          </a:p>
        </p:txBody>
      </p:sp>
      <p:sp>
        <p:nvSpPr>
          <p:cNvPr id="3" name="Content Placeholder 2"/>
          <p:cNvSpPr>
            <a:spLocks noGrp="1"/>
          </p:cNvSpPr>
          <p:nvPr>
            <p:ph idx="1"/>
          </p:nvPr>
        </p:nvSpPr>
        <p:spPr>
          <a:xfrm>
            <a:off x="457200" y="1267838"/>
            <a:ext cx="8333361" cy="5590162"/>
          </a:xfrm>
        </p:spPr>
        <p:txBody>
          <a:bodyPr>
            <a:noAutofit/>
          </a:bodyPr>
          <a:lstStyle/>
          <a:p>
            <a:r>
              <a:rPr lang="en-US" sz="3000" dirty="0" smtClean="0"/>
              <a:t>Grade-specific standards support:</a:t>
            </a:r>
          </a:p>
          <a:p>
            <a:pPr lvl="1"/>
            <a:r>
              <a:rPr lang="en-US" sz="3000" dirty="0" smtClean="0"/>
              <a:t>Collaboration and sharing across districts on curriculum and resources</a:t>
            </a:r>
          </a:p>
          <a:p>
            <a:pPr lvl="1"/>
            <a:r>
              <a:rPr lang="en-US" sz="3000" dirty="0" smtClean="0"/>
              <a:t>Consistency when students move schools/districts</a:t>
            </a:r>
          </a:p>
          <a:p>
            <a:pPr lvl="1"/>
            <a:r>
              <a:rPr lang="en-US" sz="3000" dirty="0" smtClean="0"/>
              <a:t>Standards are appropriate for students of each grade</a:t>
            </a:r>
          </a:p>
          <a:p>
            <a:r>
              <a:rPr lang="en-US" sz="3000" dirty="0" smtClean="0"/>
              <a:t>All 4 disciplines in each grade encourage integrated curriculum</a:t>
            </a:r>
          </a:p>
        </p:txBody>
      </p:sp>
    </p:spTree>
    <p:custDataLst>
      <p:tags r:id="rId1"/>
    </p:custDataLst>
    <p:extLst>
      <p:ext uri="{BB962C8B-B14F-4D97-AF65-F5344CB8AC3E}">
        <p14:creationId xmlns:p14="http://schemas.microsoft.com/office/powerpoint/2010/main" xmlns="" val="20811747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98569" cy="1456267"/>
          </a:xfrm>
        </p:spPr>
        <p:txBody>
          <a:bodyPr>
            <a:normAutofit/>
          </a:bodyPr>
          <a:lstStyle/>
          <a:p>
            <a:r>
              <a:rPr lang="en-US" sz="4400" dirty="0" smtClean="0">
                <a:latin typeface="+mn-lt"/>
              </a:rPr>
              <a:t>Key take </a:t>
            </a:r>
            <a:r>
              <a:rPr lang="en-US" sz="4400" dirty="0" err="1" smtClean="0">
                <a:latin typeface="+mn-lt"/>
              </a:rPr>
              <a:t>aways</a:t>
            </a:r>
            <a:endParaRPr lang="en-US" sz="4400" dirty="0">
              <a:latin typeface="+mn-lt"/>
            </a:endParaRPr>
          </a:p>
        </p:txBody>
      </p:sp>
      <p:sp>
        <p:nvSpPr>
          <p:cNvPr id="3" name="Content Placeholder 2"/>
          <p:cNvSpPr>
            <a:spLocks noGrp="1"/>
          </p:cNvSpPr>
          <p:nvPr>
            <p:ph idx="1"/>
          </p:nvPr>
        </p:nvSpPr>
        <p:spPr>
          <a:xfrm>
            <a:off x="152400" y="1295400"/>
            <a:ext cx="8686800" cy="5105400"/>
          </a:xfrm>
        </p:spPr>
        <p:txBody>
          <a:bodyPr>
            <a:noAutofit/>
          </a:bodyPr>
          <a:lstStyle/>
          <a:p>
            <a:pPr fontAlgn="base"/>
            <a:r>
              <a:rPr lang="en-US" sz="2800" dirty="0"/>
              <a:t>The standards are the </a:t>
            </a:r>
            <a:r>
              <a:rPr lang="en-US" sz="2800" i="1" dirty="0"/>
              <a:t>outcomes </a:t>
            </a:r>
            <a:r>
              <a:rPr lang="en-US" sz="2800" dirty="0"/>
              <a:t>of </a:t>
            </a:r>
            <a:r>
              <a:rPr lang="en-US" sz="2800" dirty="0" smtClean="0"/>
              <a:t>learning that </a:t>
            </a:r>
            <a:r>
              <a:rPr lang="en-US" sz="2800" i="1" dirty="0" smtClean="0"/>
              <a:t>students</a:t>
            </a:r>
            <a:r>
              <a:rPr lang="en-US" sz="2800" dirty="0" smtClean="0"/>
              <a:t> can demonstrate</a:t>
            </a:r>
          </a:p>
          <a:p>
            <a:pPr lvl="1" fontAlgn="base"/>
            <a:r>
              <a:rPr lang="en-US" sz="2400" dirty="0" smtClean="0"/>
              <a:t> </a:t>
            </a:r>
            <a:r>
              <a:rPr lang="en-US" sz="2400" dirty="0"/>
              <a:t>what </a:t>
            </a:r>
            <a:r>
              <a:rPr lang="en-US" sz="2400" dirty="0" smtClean="0"/>
              <a:t>they know</a:t>
            </a:r>
          </a:p>
          <a:p>
            <a:pPr lvl="1" fontAlgn="base"/>
            <a:r>
              <a:rPr lang="en-US" sz="2400" dirty="0" smtClean="0"/>
              <a:t> what they are able </a:t>
            </a:r>
            <a:r>
              <a:rPr lang="en-US" sz="2400" dirty="0"/>
              <a:t>to </a:t>
            </a:r>
            <a:r>
              <a:rPr lang="en-US" sz="2400" dirty="0" smtClean="0"/>
              <a:t>do </a:t>
            </a:r>
            <a:endParaRPr lang="en-US" sz="1600" dirty="0"/>
          </a:p>
          <a:p>
            <a:pPr fontAlgn="base"/>
            <a:r>
              <a:rPr lang="en-US" sz="2800" dirty="0" smtClean="0"/>
              <a:t>A lesson </a:t>
            </a:r>
            <a:r>
              <a:rPr lang="en-US" sz="2800" dirty="0"/>
              <a:t>may </a:t>
            </a:r>
            <a:r>
              <a:rPr lang="en-US" dirty="0" smtClean="0"/>
              <a:t>include</a:t>
            </a:r>
            <a:r>
              <a:rPr lang="en-US" sz="2800" dirty="0" smtClean="0"/>
              <a:t> </a:t>
            </a:r>
            <a:r>
              <a:rPr lang="en-US" sz="2800" dirty="0"/>
              <a:t>one or more </a:t>
            </a:r>
            <a:r>
              <a:rPr lang="en-US" sz="2800" dirty="0" smtClean="0"/>
              <a:t>practices.</a:t>
            </a:r>
            <a:r>
              <a:rPr lang="en-US" sz="2800" dirty="0"/>
              <a:t>  </a:t>
            </a:r>
            <a:endParaRPr lang="en-US" sz="2800" dirty="0" smtClean="0"/>
          </a:p>
          <a:p>
            <a:pPr fontAlgn="base"/>
            <a:r>
              <a:rPr lang="en-US" sz="2800" dirty="0" smtClean="0"/>
              <a:t>By </a:t>
            </a:r>
            <a:r>
              <a:rPr lang="en-US" sz="2800" dirty="0"/>
              <a:t>the end of the </a:t>
            </a:r>
            <a:r>
              <a:rPr lang="en-US" sz="2800" dirty="0" smtClean="0"/>
              <a:t>unit or year, </a:t>
            </a:r>
            <a:r>
              <a:rPr lang="en-US" sz="2800" dirty="0"/>
              <a:t>students should have </a:t>
            </a:r>
            <a:r>
              <a:rPr lang="en-US" dirty="0" smtClean="0"/>
              <a:t>multiple </a:t>
            </a:r>
            <a:r>
              <a:rPr lang="en-US" sz="2800" dirty="0" smtClean="0"/>
              <a:t>opportunities </a:t>
            </a:r>
            <a:r>
              <a:rPr lang="en-US" sz="2800" dirty="0"/>
              <a:t>to apply </a:t>
            </a:r>
            <a:r>
              <a:rPr lang="en-US" sz="2800" dirty="0" smtClean="0"/>
              <a:t>a number of </a:t>
            </a:r>
            <a:r>
              <a:rPr lang="en-US" sz="2800" dirty="0"/>
              <a:t>practices</a:t>
            </a:r>
            <a:r>
              <a:rPr lang="en-US" sz="2800" dirty="0" smtClean="0"/>
              <a:t>.</a:t>
            </a:r>
          </a:p>
          <a:p>
            <a:pPr marL="342900" lvl="1" indent="-342900" fontAlgn="base">
              <a:buFont typeface="Wingdings 2" pitchFamily="18" charset="2"/>
              <a:buChar char=""/>
            </a:pPr>
            <a:r>
              <a:rPr lang="en-US" sz="2800" dirty="0" smtClean="0"/>
              <a:t> STE standards guide teaching and learning.</a:t>
            </a:r>
          </a:p>
          <a:p>
            <a:pPr fontAlgn="base">
              <a:buNone/>
            </a:pPr>
            <a:endParaRPr lang="en-US" sz="2800" dirty="0" smtClean="0"/>
          </a:p>
          <a:p>
            <a:pPr fontAlgn="base"/>
            <a:endParaRPr lang="en-US" sz="1600" dirty="0"/>
          </a:p>
        </p:txBody>
      </p:sp>
    </p:spTree>
    <p:extLst>
      <p:ext uri="{BB962C8B-B14F-4D97-AF65-F5344CB8AC3E}">
        <p14:creationId xmlns:p14="http://schemas.microsoft.com/office/powerpoint/2010/main" xmlns="" val="2210084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dirty="0"/>
          </a:p>
        </p:txBody>
      </p:sp>
      <p:pic>
        <p:nvPicPr>
          <p:cNvPr id="6" name="Picture 5" descr="How Science Works Model 1b"/>
          <p:cNvPicPr/>
          <p:nvPr/>
        </p:nvPicPr>
        <p:blipFill>
          <a:blip r:embed="rId3" cstate="print"/>
          <a:srcRect b="5042"/>
          <a:stretch>
            <a:fillRect/>
          </a:stretch>
        </p:blipFill>
        <p:spPr bwMode="auto">
          <a:xfrm>
            <a:off x="152400" y="1371600"/>
            <a:ext cx="4464949" cy="3124200"/>
          </a:xfrm>
          <a:prstGeom prst="rect">
            <a:avLst/>
          </a:prstGeom>
          <a:noFill/>
          <a:ln w="9525">
            <a:noFill/>
            <a:miter lim="800000"/>
            <a:headEnd/>
            <a:tailEnd/>
          </a:ln>
        </p:spPr>
      </p:pic>
      <p:pic>
        <p:nvPicPr>
          <p:cNvPr id="7" name="Picture 6" descr="engineering design model"/>
          <p:cNvPicPr/>
          <p:nvPr/>
        </p:nvPicPr>
        <p:blipFill>
          <a:blip r:embed="rId4" cstate="print"/>
          <a:srcRect/>
          <a:stretch>
            <a:fillRect/>
          </a:stretch>
        </p:blipFill>
        <p:spPr bwMode="auto">
          <a:xfrm>
            <a:off x="4495800" y="1447800"/>
            <a:ext cx="4573641" cy="3124200"/>
          </a:xfrm>
          <a:prstGeom prst="rect">
            <a:avLst/>
          </a:prstGeom>
          <a:noFill/>
          <a:ln w="9525">
            <a:noFill/>
            <a:miter lim="800000"/>
            <a:headEnd/>
            <a:tailEnd/>
          </a:ln>
        </p:spPr>
      </p:pic>
      <p:sp>
        <p:nvSpPr>
          <p:cNvPr id="8" name="Rectangle 7"/>
          <p:cNvSpPr/>
          <p:nvPr/>
        </p:nvSpPr>
        <p:spPr>
          <a:xfrm>
            <a:off x="685800" y="457200"/>
            <a:ext cx="3206006" cy="584775"/>
          </a:xfrm>
          <a:prstGeom prst="rect">
            <a:avLst/>
          </a:prstGeom>
        </p:spPr>
        <p:txBody>
          <a:bodyPr wrap="none">
            <a:spAutoFit/>
          </a:bodyPr>
          <a:lstStyle/>
          <a:p>
            <a:r>
              <a:rPr lang="en-US" sz="3200" dirty="0" smtClean="0"/>
              <a:t>Scientific Inquiry</a:t>
            </a:r>
            <a:endParaRPr lang="en-US" sz="3200" dirty="0"/>
          </a:p>
        </p:txBody>
      </p:sp>
      <p:sp>
        <p:nvSpPr>
          <p:cNvPr id="1025" name="Rectangle 1"/>
          <p:cNvSpPr>
            <a:spLocks noChangeArrowheads="1"/>
          </p:cNvSpPr>
          <p:nvPr/>
        </p:nvSpPr>
        <p:spPr bwMode="auto">
          <a:xfrm>
            <a:off x="4724400" y="457200"/>
            <a:ext cx="40386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ctr"/>
                <a:tab pos="3657600" algn="ctr"/>
              </a:tabLst>
            </a:pPr>
            <a:r>
              <a:rPr kumimoji="0" lang="en-US" sz="3200" b="0" u="none" strike="noStrike" cap="none" normalizeH="0" baseline="0" dirty="0" smtClean="0">
                <a:ln>
                  <a:noFill/>
                </a:ln>
                <a:solidFill>
                  <a:schemeClr val="tx1"/>
                </a:solidFill>
                <a:effectLst/>
                <a:ea typeface="Times New Roman" pitchFamily="18" charset="0"/>
                <a:cs typeface="Arial" pitchFamily="34" charset="0"/>
              </a:rPr>
              <a:t>Engineering Design</a:t>
            </a:r>
            <a:endParaRPr kumimoji="0" lang="en-US" sz="3200" b="0" u="none" strike="noStrike" cap="none" normalizeH="0" baseline="0" dirty="0" smtClean="0">
              <a:ln>
                <a:noFill/>
              </a:ln>
              <a:solidFill>
                <a:schemeClr val="tx1"/>
              </a:solidFill>
              <a:effectLst/>
              <a:cs typeface="Arial" pitchFamily="34" charset="0"/>
            </a:endParaRPr>
          </a:p>
        </p:txBody>
      </p:sp>
      <p:sp>
        <p:nvSpPr>
          <p:cNvPr id="10" name="Rectangle 9"/>
          <p:cNvSpPr/>
          <p:nvPr/>
        </p:nvSpPr>
        <p:spPr>
          <a:xfrm>
            <a:off x="1676400" y="5105400"/>
            <a:ext cx="6248400" cy="538609"/>
          </a:xfrm>
          <a:prstGeom prst="rect">
            <a:avLst/>
          </a:prstGeom>
        </p:spPr>
        <p:txBody>
          <a:bodyPr wrap="square">
            <a:spAutoFit/>
          </a:bodyPr>
          <a:lstStyle/>
          <a:p>
            <a:pPr algn="ctr"/>
            <a:r>
              <a:rPr lang="en-US" sz="1100" dirty="0" smtClean="0"/>
              <a:t>2016 Massachusetts Science and Technology/Engineering Curriculum Framework </a:t>
            </a:r>
          </a:p>
          <a:p>
            <a:pPr algn="ctr"/>
            <a:r>
              <a:rPr lang="en-US" sz="1100" dirty="0" smtClean="0"/>
              <a:t>Appendix 1: Science and Engineering Practices Progression Matrix</a:t>
            </a:r>
            <a:r>
              <a:rPr lang="en-US" dirty="0" smtClean="0"/>
              <a:t>	</a:t>
            </a:r>
            <a:endParaRPr lang="en-US" dirty="0"/>
          </a:p>
        </p:txBody>
      </p:sp>
    </p:spTree>
    <p:extLst>
      <p:ext uri="{BB962C8B-B14F-4D97-AF65-F5344CB8AC3E}">
        <p14:creationId xmlns:p14="http://schemas.microsoft.com/office/powerpoint/2010/main" xmlns="" val="1776332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762000"/>
          </a:xfrm>
        </p:spPr>
        <p:txBody>
          <a:bodyPr>
            <a:normAutofit fontScale="90000"/>
          </a:bodyPr>
          <a:lstStyle/>
          <a:p>
            <a:r>
              <a:rPr lang="en-US" sz="4400" dirty="0" smtClean="0"/>
              <a:t>Science and Engineering Practices</a:t>
            </a:r>
            <a:endParaRPr lang="en-US" sz="4400" dirty="0"/>
          </a:p>
        </p:txBody>
      </p:sp>
      <p:sp>
        <p:nvSpPr>
          <p:cNvPr id="3" name="Content Placeholder 2"/>
          <p:cNvSpPr>
            <a:spLocks noGrp="1"/>
          </p:cNvSpPr>
          <p:nvPr>
            <p:ph idx="1"/>
          </p:nvPr>
        </p:nvSpPr>
        <p:spPr>
          <a:xfrm>
            <a:off x="381000" y="1524000"/>
            <a:ext cx="8153400" cy="4419600"/>
          </a:xfrm>
        </p:spPr>
        <p:txBody>
          <a:bodyPr>
            <a:noAutofit/>
          </a:bodyPr>
          <a:lstStyle/>
          <a:p>
            <a:pPr marL="396875" indent="-396875"/>
            <a:r>
              <a:rPr lang="en-US" sz="2400" dirty="0" smtClean="0"/>
              <a:t>Asking </a:t>
            </a:r>
            <a:r>
              <a:rPr lang="en-US" sz="2400" dirty="0"/>
              <a:t>questions (for science) and defining problems (for engineering)</a:t>
            </a:r>
          </a:p>
          <a:p>
            <a:pPr marL="396875" indent="-396875"/>
            <a:r>
              <a:rPr lang="en-US" sz="2400" dirty="0" smtClean="0"/>
              <a:t>Developing </a:t>
            </a:r>
            <a:r>
              <a:rPr lang="en-US" sz="2400" dirty="0"/>
              <a:t>and using </a:t>
            </a:r>
            <a:r>
              <a:rPr lang="en-US" sz="2400" dirty="0" smtClean="0"/>
              <a:t>models</a:t>
            </a:r>
          </a:p>
          <a:p>
            <a:pPr marL="396875" indent="-396875"/>
            <a:r>
              <a:rPr lang="en-US" sz="2400" dirty="0" smtClean="0"/>
              <a:t> </a:t>
            </a:r>
            <a:r>
              <a:rPr lang="en-US" sz="2400" dirty="0"/>
              <a:t>Planning and carrying out </a:t>
            </a:r>
            <a:r>
              <a:rPr lang="en-US" sz="2400" dirty="0" smtClean="0"/>
              <a:t>investigations</a:t>
            </a:r>
          </a:p>
          <a:p>
            <a:pPr marL="396875" indent="-396875"/>
            <a:r>
              <a:rPr lang="en-US" sz="2400" dirty="0" smtClean="0"/>
              <a:t>Analyzing </a:t>
            </a:r>
            <a:r>
              <a:rPr lang="en-US" sz="2400" dirty="0"/>
              <a:t>and interpreting </a:t>
            </a:r>
            <a:r>
              <a:rPr lang="en-US" sz="2400" dirty="0" smtClean="0"/>
              <a:t>data</a:t>
            </a:r>
          </a:p>
          <a:p>
            <a:pPr marL="396875" indent="-396875"/>
            <a:r>
              <a:rPr lang="en-US" sz="2400" dirty="0" smtClean="0"/>
              <a:t>Using </a:t>
            </a:r>
            <a:r>
              <a:rPr lang="en-US" sz="2400" dirty="0"/>
              <a:t>mathematics and computational </a:t>
            </a:r>
            <a:r>
              <a:rPr lang="en-US" sz="2400" dirty="0" smtClean="0"/>
              <a:t>thinking</a:t>
            </a:r>
          </a:p>
          <a:p>
            <a:pPr marL="396875" indent="-396875"/>
            <a:r>
              <a:rPr lang="en-US" sz="2400" dirty="0" smtClean="0"/>
              <a:t>Constructing </a:t>
            </a:r>
            <a:r>
              <a:rPr lang="en-US" sz="2400" dirty="0"/>
              <a:t>explanations (for science) and designing solutions (for </a:t>
            </a:r>
            <a:r>
              <a:rPr lang="en-US" sz="2400" dirty="0" smtClean="0"/>
              <a:t>engineering)</a:t>
            </a:r>
          </a:p>
          <a:p>
            <a:pPr marL="396875" indent="-396875"/>
            <a:r>
              <a:rPr lang="en-US" sz="2400" dirty="0" smtClean="0"/>
              <a:t>Engaging </a:t>
            </a:r>
            <a:r>
              <a:rPr lang="en-US" sz="2400" dirty="0"/>
              <a:t>in argument from </a:t>
            </a:r>
            <a:r>
              <a:rPr lang="en-US" sz="2400" dirty="0" smtClean="0"/>
              <a:t>evidence</a:t>
            </a:r>
          </a:p>
          <a:p>
            <a:pPr marL="396875" indent="-396875"/>
            <a:r>
              <a:rPr lang="en-US" sz="2400" dirty="0" smtClean="0"/>
              <a:t>Obtaining</a:t>
            </a:r>
            <a:r>
              <a:rPr lang="en-US" sz="2400" dirty="0"/>
              <a:t>, evaluating, and communicating </a:t>
            </a:r>
            <a:r>
              <a:rPr lang="en-US" sz="2400" dirty="0" smtClean="0"/>
              <a:t>information</a:t>
            </a:r>
            <a:endParaRPr lang="en-US" sz="2400" dirty="0"/>
          </a:p>
        </p:txBody>
      </p:sp>
      <p:sp>
        <p:nvSpPr>
          <p:cNvPr id="4" name="Rectangle 3"/>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24</a:t>
            </a:fld>
            <a:endParaRPr lang="en-US" dirty="0">
              <a:solidFill>
                <a:schemeClr val="bg1">
                  <a:lumMod val="50000"/>
                </a:schemeClr>
              </a:solidFill>
            </a:endParaRPr>
          </a:p>
        </p:txBody>
      </p:sp>
    </p:spTree>
    <p:extLst>
      <p:ext uri="{BB962C8B-B14F-4D97-AF65-F5344CB8AC3E}">
        <p14:creationId xmlns:p14="http://schemas.microsoft.com/office/powerpoint/2010/main" xmlns="" val="268978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and Engineering Practices </a:t>
            </a:r>
            <a:br>
              <a:rPr lang="en-US" dirty="0" smtClean="0"/>
            </a:br>
            <a:endParaRPr lang="en-US" dirty="0"/>
          </a:p>
        </p:txBody>
      </p:sp>
      <p:sp>
        <p:nvSpPr>
          <p:cNvPr id="3" name="Slide Number Placeholder 2"/>
          <p:cNvSpPr>
            <a:spLocks noGrp="1"/>
          </p:cNvSpPr>
          <p:nvPr>
            <p:ph type="sldNum" sz="quarter" idx="12"/>
          </p:nvPr>
        </p:nvSpPr>
        <p:spPr/>
        <p:txBody>
          <a:bodyPr/>
          <a:lstStyle/>
          <a:p>
            <a:fld id="{6F42FDE4-A7DD-41A7-A0A6-9B649FB43336}"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800" dirty="0" smtClean="0"/>
              <a:t>Pick a Standard and Brainstorm with group:</a:t>
            </a:r>
          </a:p>
          <a:p>
            <a:pPr>
              <a:buNone/>
            </a:pPr>
            <a:endParaRPr lang="en-US" sz="2800" dirty="0" smtClean="0"/>
          </a:p>
          <a:p>
            <a:pPr lvl="1"/>
            <a:r>
              <a:rPr lang="en-US" dirty="0" smtClean="0"/>
              <a:t>What does this practice look like in the classroom?  What will students be doing?</a:t>
            </a:r>
          </a:p>
          <a:p>
            <a:pPr lvl="1">
              <a:buNone/>
            </a:pPr>
            <a:endParaRPr lang="en-US" sz="2800" dirty="0" smtClean="0"/>
          </a:p>
          <a:p>
            <a:pPr lvl="1"/>
            <a:r>
              <a:rPr lang="en-US" dirty="0" smtClean="0"/>
              <a:t>How will students demonstrate their understanding of this practice?</a:t>
            </a:r>
          </a:p>
          <a:p>
            <a:pPr lvl="1"/>
            <a:endParaRPr lang="en-US" dirty="0" smtClean="0"/>
          </a:p>
          <a:p>
            <a:r>
              <a:rPr lang="en-US" sz="2800" dirty="0" smtClean="0"/>
              <a:t>Record ideas for both questions</a:t>
            </a:r>
          </a:p>
          <a:p>
            <a:endParaRPr lang="en-US" sz="2800" dirty="0" smtClean="0"/>
          </a:p>
          <a:p>
            <a:pPr>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xmlns="" val="4005379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0"/>
            <a:ext cx="7924800" cy="4525963"/>
          </a:xfrm>
        </p:spPr>
        <p:txBody>
          <a:bodyPr>
            <a:normAutofit fontScale="85000" lnSpcReduction="20000"/>
          </a:bodyPr>
          <a:lstStyle/>
          <a:p>
            <a:r>
              <a:rPr lang="en-US" sz="3200" dirty="0" smtClean="0">
                <a:latin typeface="+mn-lt"/>
              </a:rPr>
              <a:t>FAQ</a:t>
            </a:r>
          </a:p>
          <a:p>
            <a:r>
              <a:rPr lang="en-US" sz="3200" dirty="0" smtClean="0">
                <a:latin typeface="+mn-lt"/>
              </a:rPr>
              <a:t>Science Ambassadors</a:t>
            </a:r>
          </a:p>
          <a:p>
            <a:r>
              <a:rPr lang="en-US" sz="3200" dirty="0" smtClean="0">
                <a:latin typeface="+mn-lt"/>
              </a:rPr>
              <a:t>Crosswalk 2001/2006 to 2016 Standards</a:t>
            </a:r>
          </a:p>
          <a:p>
            <a:r>
              <a:rPr lang="en-US" sz="3200" dirty="0" smtClean="0">
                <a:latin typeface="+mn-lt"/>
              </a:rPr>
              <a:t>Strand Maps</a:t>
            </a:r>
          </a:p>
          <a:p>
            <a:r>
              <a:rPr lang="en-US" sz="3200" dirty="0" smtClean="0">
                <a:latin typeface="+mn-lt"/>
              </a:rPr>
              <a:t>STE Model Curriculum Units</a:t>
            </a:r>
          </a:p>
          <a:p>
            <a:r>
              <a:rPr lang="en-US" sz="3200" i="1" dirty="0" smtClean="0">
                <a:latin typeface="+mn-lt"/>
              </a:rPr>
              <a:t>What to Look for </a:t>
            </a:r>
            <a:r>
              <a:rPr lang="en-US" sz="3200" dirty="0" smtClean="0">
                <a:latin typeface="+mn-lt"/>
              </a:rPr>
              <a:t>guides </a:t>
            </a:r>
          </a:p>
          <a:p>
            <a:pPr lvl="0"/>
            <a:r>
              <a:rPr lang="en-US" sz="3200" dirty="0" smtClean="0">
                <a:latin typeface="+mn-lt"/>
              </a:rPr>
              <a:t>Quality Review Rubric for evaluating curriculum </a:t>
            </a:r>
          </a:p>
          <a:p>
            <a:endParaRPr lang="en-US" sz="3100" dirty="0" smtClean="0">
              <a:solidFill>
                <a:schemeClr val="tx1">
                  <a:lumMod val="75000"/>
                </a:schemeClr>
              </a:solidFill>
              <a:latin typeface="Cambria" panose="02040503050406030204" pitchFamily="18" charset="0"/>
            </a:endParaRPr>
          </a:p>
          <a:p>
            <a:pPr>
              <a:buNone/>
            </a:pPr>
            <a:endParaRPr lang="en-US" sz="1400" dirty="0" smtClean="0">
              <a:solidFill>
                <a:schemeClr val="tx1">
                  <a:lumMod val="75000"/>
                </a:schemeClr>
              </a:solidFill>
              <a:latin typeface="Cambria" panose="02040503050406030204" pitchFamily="18" charset="0"/>
            </a:endParaRPr>
          </a:p>
          <a:p>
            <a:pPr>
              <a:buNone/>
            </a:pPr>
            <a:endParaRPr lang="en-US" sz="1400" dirty="0" smtClean="0">
              <a:solidFill>
                <a:schemeClr val="tx1">
                  <a:lumMod val="75000"/>
                </a:schemeClr>
              </a:solidFill>
              <a:latin typeface="Cambria" panose="02040503050406030204" pitchFamily="18" charset="0"/>
            </a:endParaRPr>
          </a:p>
          <a:p>
            <a:pPr algn="ctr">
              <a:buNone/>
            </a:pPr>
            <a:r>
              <a:rPr lang="en-US" sz="2900" dirty="0" smtClean="0">
                <a:solidFill>
                  <a:schemeClr val="tx1">
                    <a:lumMod val="75000"/>
                  </a:schemeClr>
                </a:solidFill>
                <a:latin typeface="Cambria" panose="02040503050406030204" pitchFamily="18" charset="0"/>
              </a:rPr>
              <a:t>All resources accessed at:</a:t>
            </a:r>
          </a:p>
          <a:p>
            <a:pPr algn="ctr">
              <a:buNone/>
            </a:pPr>
            <a:r>
              <a:rPr lang="en-US" sz="2900" dirty="0" smtClean="0">
                <a:solidFill>
                  <a:schemeClr val="tx1">
                    <a:lumMod val="75000"/>
                  </a:schemeClr>
                </a:solidFill>
                <a:latin typeface="Cambria" panose="02040503050406030204" pitchFamily="18" charset="0"/>
              </a:rPr>
              <a:t> </a:t>
            </a:r>
            <a:r>
              <a:rPr lang="en-US" sz="2900" dirty="0" smtClean="0">
                <a:solidFill>
                  <a:schemeClr val="tx1">
                    <a:lumMod val="75000"/>
                  </a:schemeClr>
                </a:solidFill>
                <a:latin typeface="Cambria" panose="02040503050406030204" pitchFamily="18" charset="0"/>
                <a:hlinkClick r:id="rId3"/>
              </a:rPr>
              <a:t>www.doe.mass.edu/stem/review.html</a:t>
            </a:r>
            <a:r>
              <a:rPr lang="en-US" sz="2900" dirty="0" smtClean="0">
                <a:solidFill>
                  <a:schemeClr val="tx1">
                    <a:lumMod val="75000"/>
                  </a:schemeClr>
                </a:solidFill>
                <a:latin typeface="Cambria" panose="02040503050406030204" pitchFamily="18" charset="0"/>
              </a:rPr>
              <a:t> </a:t>
            </a:r>
            <a:endParaRPr lang="en-US" sz="2900" dirty="0">
              <a:solidFill>
                <a:schemeClr val="tx1">
                  <a:lumMod val="75000"/>
                </a:schemeClr>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27</a:t>
            </a:fld>
            <a:endParaRPr kumimoji="0" lang="en-US" dirty="0"/>
          </a:p>
        </p:txBody>
      </p:sp>
      <p:sp>
        <p:nvSpPr>
          <p:cNvPr id="4" name="Title 3"/>
          <p:cNvSpPr>
            <a:spLocks noGrp="1"/>
          </p:cNvSpPr>
          <p:nvPr>
            <p:ph type="title"/>
          </p:nvPr>
        </p:nvSpPr>
        <p:spPr>
          <a:xfrm>
            <a:off x="609600" y="228600"/>
            <a:ext cx="7772400" cy="1143000"/>
          </a:xfrm>
        </p:spPr>
        <p:txBody>
          <a:bodyPr/>
          <a:lstStyle/>
          <a:p>
            <a:r>
              <a:rPr lang="en-US" dirty="0" smtClean="0">
                <a:latin typeface="Cambria" panose="02040503050406030204" pitchFamily="18" charset="0"/>
              </a:rPr>
              <a:t>Transition Resources</a:t>
            </a:r>
            <a:endParaRPr lang="en-US" dirty="0">
              <a:latin typeface="Cambria" panose="02040503050406030204" pitchFamily="18" charset="0"/>
            </a:endParaRPr>
          </a:p>
        </p:txBody>
      </p:sp>
    </p:spTree>
    <p:extLst>
      <p:ext uri="{BB962C8B-B14F-4D97-AF65-F5344CB8AC3E}">
        <p14:creationId xmlns:p14="http://schemas.microsoft.com/office/powerpoint/2010/main" xmlns="" val="4148078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981200"/>
            <a:ext cx="7924800" cy="2438400"/>
          </a:xfrm>
        </p:spPr>
        <p:txBody>
          <a:bodyPr>
            <a:normAutofit fontScale="77500" lnSpcReduction="20000"/>
          </a:bodyPr>
          <a:lstStyle/>
          <a:p>
            <a:pPr lvl="0">
              <a:buNone/>
            </a:pPr>
            <a:r>
              <a:rPr lang="en-US" dirty="0" smtClean="0"/>
              <a:t>    </a:t>
            </a:r>
            <a:r>
              <a:rPr lang="en-US" b="1" dirty="0" smtClean="0"/>
              <a:t>Massachusetts Science Ambassadors </a:t>
            </a:r>
            <a:r>
              <a:rPr lang="en-US" dirty="0" smtClean="0"/>
              <a:t>are a  cadre of effective science educator leaders that are committed to raise awareness and provide information about the MA revised Science Technology Engineering (STE) Standards across the state.</a:t>
            </a:r>
          </a:p>
          <a:p>
            <a:pPr lvl="0">
              <a:buNone/>
            </a:pPr>
            <a:r>
              <a:rPr lang="en-US" dirty="0" smtClean="0"/>
              <a:t>	</a:t>
            </a:r>
          </a:p>
          <a:p>
            <a:pPr algn="ctr">
              <a:buNone/>
            </a:pPr>
            <a:r>
              <a:rPr lang="en-US" dirty="0" smtClean="0"/>
              <a:t>	Request an Ambassador: </a:t>
            </a:r>
            <a:r>
              <a:rPr lang="en-US" dirty="0" smtClean="0">
                <a:hlinkClick r:id="rId2"/>
              </a:rPr>
              <a:t>scienceambassadors@doe.mass.edu</a:t>
            </a:r>
            <a:endParaRPr lang="en-US" dirty="0" smtClean="0"/>
          </a:p>
          <a:p>
            <a:pPr lvl="0">
              <a:buNone/>
            </a:pPr>
            <a:endParaRPr lang="en-US" dirty="0" smtClean="0"/>
          </a:p>
        </p:txBody>
      </p:sp>
      <p:pic>
        <p:nvPicPr>
          <p:cNvPr id="4" name="Picture 3" descr="ESE logo"/>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3400" y="4724400"/>
            <a:ext cx="3276600" cy="1742240"/>
          </a:xfrm>
          <a:prstGeom prst="rect">
            <a:avLst/>
          </a:prstGeom>
        </p:spPr>
      </p:pic>
      <p:pic>
        <p:nvPicPr>
          <p:cNvPr id="6" name="Picture 5" descr="Museum of Scienc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400" y="4876800"/>
            <a:ext cx="2057400" cy="1303522"/>
          </a:xfrm>
          <a:prstGeom prst="rect">
            <a:avLst/>
          </a:prstGeom>
        </p:spPr>
      </p:pic>
      <p:sp>
        <p:nvSpPr>
          <p:cNvPr id="8" name="Slide Number Placeholder 7"/>
          <p:cNvSpPr>
            <a:spLocks noGrp="1"/>
          </p:cNvSpPr>
          <p:nvPr>
            <p:ph type="sldNum" sz="quarter" idx="12"/>
          </p:nvPr>
        </p:nvSpPr>
        <p:spPr/>
        <p:txBody>
          <a:bodyPr/>
          <a:lstStyle/>
          <a:p>
            <a:fld id="{6F42FDE4-A7DD-41A7-A0A6-9B649FB43336}" type="slidenum">
              <a:rPr lang="en-US" smtClean="0"/>
              <a:pPr/>
              <a:t>28</a:t>
            </a:fld>
            <a:endParaRPr lang="en-US" dirty="0"/>
          </a:p>
        </p:txBody>
      </p:sp>
      <p:pic>
        <p:nvPicPr>
          <p:cNvPr id="7" name="Picture 6" descr="science ambassadors"/>
          <p:cNvPicPr>
            <a:picLocks noChangeAspect="1"/>
          </p:cNvPicPr>
          <p:nvPr/>
        </p:nvPicPr>
        <p:blipFill>
          <a:blip r:embed="rId5" cstate="print"/>
          <a:stretch>
            <a:fillRect/>
          </a:stretch>
        </p:blipFill>
        <p:spPr>
          <a:xfrm>
            <a:off x="2362200" y="0"/>
            <a:ext cx="4038600" cy="1757315"/>
          </a:xfrm>
          <a:prstGeom prst="rect">
            <a:avLst/>
          </a:prstGeom>
        </p:spPr>
      </p:pic>
    </p:spTree>
    <p:extLst>
      <p:ext uri="{BB962C8B-B14F-4D97-AF65-F5344CB8AC3E}">
        <p14:creationId xmlns:p14="http://schemas.microsoft.com/office/powerpoint/2010/main" xmlns="" val="1173743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chor="t">
            <a:normAutofit fontScale="90000"/>
          </a:bodyPr>
          <a:lstStyle/>
          <a:p>
            <a:r>
              <a:rPr lang="en-US" dirty="0" smtClean="0"/>
              <a:t>PreK-5 STE Model Curriculum Units </a:t>
            </a:r>
            <a:endParaRPr lang="en-US" dirty="0"/>
          </a:p>
        </p:txBody>
      </p:sp>
      <p:sp>
        <p:nvSpPr>
          <p:cNvPr id="3" name="Slide Number Placeholder 2"/>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smtClean="0">
                <a:solidFill>
                  <a:srgbClr val="FFFFFF"/>
                </a:solidFill>
                <a:latin typeface="Calibri"/>
                <a:ea typeface="Calibri"/>
                <a:cs typeface="Calibri"/>
                <a:sym typeface="Calibri"/>
              </a:rPr>
              <a:pPr marL="0" marR="0" lvl="0" indent="0" algn="ctr" rtl="0">
                <a:lnSpc>
                  <a:spcPct val="100000"/>
                </a:lnSpc>
                <a:spcBef>
                  <a:spcPts val="0"/>
                </a:spcBef>
                <a:spcAft>
                  <a:spcPts val="0"/>
                </a:spcAft>
                <a:buClr>
                  <a:srgbClr val="FFFFFF"/>
                </a:buClr>
                <a:buSzPct val="25000"/>
                <a:buFont typeface="Calibri"/>
                <a:buNone/>
              </a:pPr>
              <a:t>29</a:t>
            </a:fld>
            <a:endParaRPr lang="en-US" sz="1400" b="0" i="0" u="none" strike="noStrike" cap="none">
              <a:solidFill>
                <a:srgbClr val="FFFFFF"/>
              </a:solidFill>
              <a:latin typeface="Calibri"/>
              <a:ea typeface="Calibri"/>
              <a:cs typeface="Calibri"/>
              <a:sym typeface="Calibri"/>
            </a:endParaRPr>
          </a:p>
        </p:txBody>
      </p:sp>
      <p:graphicFrame>
        <p:nvGraphicFramePr>
          <p:cNvPr id="31" name="Table 30"/>
          <p:cNvGraphicFramePr>
            <a:graphicFrameLocks noGrp="1"/>
          </p:cNvGraphicFramePr>
          <p:nvPr/>
        </p:nvGraphicFramePr>
        <p:xfrm>
          <a:off x="228600" y="914400"/>
          <a:ext cx="8686800" cy="5498689"/>
        </p:xfrm>
        <a:graphic>
          <a:graphicData uri="http://schemas.openxmlformats.org/drawingml/2006/table">
            <a:tbl>
              <a:tblPr/>
              <a:tblGrid>
                <a:gridCol w="1143000"/>
                <a:gridCol w="990600"/>
                <a:gridCol w="6553200"/>
              </a:tblGrid>
              <a:tr h="457200">
                <a:tc>
                  <a:txBody>
                    <a:bodyPr/>
                    <a:lstStyle/>
                    <a:p>
                      <a:pPr algn="ctr" fontAlgn="t"/>
                      <a:r>
                        <a:rPr lang="en-US" sz="1400" b="1" dirty="0" smtClean="0">
                          <a:latin typeface="georgia"/>
                        </a:rPr>
                        <a:t>Content </a:t>
                      </a:r>
                      <a:endParaRPr lang="en-US" sz="1400" b="1"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C5D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dirty="0" smtClean="0">
                          <a:latin typeface="verdana"/>
                        </a:rPr>
                        <a:t>Grade </a:t>
                      </a:r>
                      <a:endParaRPr lang="en-US" sz="1400" b="1" dirty="0" smtClean="0">
                        <a:latin typeface="georgia"/>
                      </a:endParaRPr>
                    </a:p>
                    <a:p>
                      <a:pPr algn="ctr" fontAlgn="t"/>
                      <a:endParaRPr lang="en-US" sz="1400" b="1"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C5D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dirty="0" smtClean="0">
                          <a:latin typeface="verdana"/>
                        </a:rPr>
                        <a:t>Topic</a:t>
                      </a:r>
                    </a:p>
                    <a:p>
                      <a:pPr algn="ctr" fontAlgn="t"/>
                      <a:endParaRPr lang="en-US" sz="1400" b="1"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C5DE"/>
                    </a:solidFill>
                  </a:tcPr>
                </a:tc>
              </a:tr>
              <a:tr h="354526">
                <a:tc>
                  <a:txBody>
                    <a:bodyPr/>
                    <a:lstStyle/>
                    <a:p>
                      <a:pPr fontAlgn="t"/>
                      <a:r>
                        <a:rPr lang="en-US" sz="1800" dirty="0" smtClean="0">
                          <a:latin typeface="georgia"/>
                        </a:rPr>
                        <a:t>SCI-ELA</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err="1" smtClean="0">
                          <a:latin typeface="georgia"/>
                        </a:rPr>
                        <a:t>PreK</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800" dirty="0" smtClean="0"/>
                        <a:t>Content Literacy Science: My Five Senses</a:t>
                      </a:r>
                      <a:endParaRPr lang="en-US" sz="1800" dirty="0"/>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45563">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err="1" smtClean="0">
                          <a:latin typeface="georgia"/>
                        </a:rPr>
                        <a:t>Prek</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Sound and Music</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72241">
                <a:tc>
                  <a:txBody>
                    <a:bodyPr/>
                    <a:lstStyle/>
                    <a:p>
                      <a:pPr fontAlgn="t"/>
                      <a:r>
                        <a:rPr lang="en-US" sz="1800" dirty="0" smtClean="0">
                          <a:latin typeface="georgia"/>
                        </a:rPr>
                        <a:t>SCI-ELA</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K</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800" dirty="0" smtClean="0">
                          <a:solidFill>
                            <a:schemeClr val="tx1"/>
                          </a:solidFill>
                        </a:rPr>
                        <a:t>Content Literacy Science:  Life Cycles:</a:t>
                      </a:r>
                      <a:endParaRPr lang="en-US" sz="1800" dirty="0">
                        <a:solidFill>
                          <a:schemeClr val="tx1"/>
                        </a:solidFill>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a:latin typeface="georgia"/>
                        </a:rPr>
                        <a:t>K</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800" dirty="0" smtClean="0">
                          <a:solidFill>
                            <a:schemeClr val="tx1"/>
                          </a:solidFill>
                        </a:rPr>
                        <a:t>Sunlight Warms Earth's Surface</a:t>
                      </a:r>
                      <a:endParaRPr lang="en-US" sz="1800" dirty="0">
                        <a:solidFill>
                          <a:schemeClr val="tx1"/>
                        </a:solidFill>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583522">
                <a:tc>
                  <a:txBody>
                    <a:bodyPr/>
                    <a:lstStyle/>
                    <a:p>
                      <a:pPr fontAlgn="t"/>
                      <a:r>
                        <a:rPr lang="en-US" sz="1800" dirty="0" smtClean="0">
                          <a:latin typeface="georgia"/>
                        </a:rPr>
                        <a:t>SCI-ELA</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1</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800" dirty="0" smtClean="0"/>
                        <a:t>Informational Text, Research, and Inquiry Circles: Animals and Habitats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1</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Light and Shadows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latin typeface="georgia"/>
                        </a:rPr>
                        <a:t>SCI-ELA</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2</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chemeClr val="tx1"/>
                          </a:solidFill>
                        </a:rPr>
                        <a:t>Content Literacy Science: Animals Depend on Their Habitats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2</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chemeClr val="tx1"/>
                          </a:solidFill>
                        </a:rPr>
                        <a:t>The Effects of Wind and Water Movement on Earth's Landscape</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2</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chemeClr val="tx1"/>
                          </a:solidFill>
                        </a:rPr>
                        <a:t>Investigating Material Properties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15508">
                <a:tc>
                  <a:txBody>
                    <a:bodyPr/>
                    <a:lstStyle/>
                    <a:p>
                      <a:pPr fontAlgn="t"/>
                      <a:r>
                        <a:rPr lang="en-US" sz="1800" dirty="0" smtClean="0">
                          <a:latin typeface="georgia"/>
                        </a:rPr>
                        <a:t>SCI-ELA</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3</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Content Literacy Science - Extreme Weather</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49362">
                <a:tc>
                  <a:txBody>
                    <a:bodyPr/>
                    <a:lstStyle/>
                    <a:p>
                      <a:pPr fontAlgn="t"/>
                      <a:r>
                        <a:rPr lang="en-US" sz="1800" dirty="0" smtClean="0">
                          <a:latin typeface="georgia"/>
                        </a:rPr>
                        <a:t>SCI</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3</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Effects of Changes in an Environment on the Survival of Organisms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72241">
                <a:tc>
                  <a:txBody>
                    <a:bodyPr/>
                    <a:lstStyle/>
                    <a:p>
                      <a:pPr fontAlgn="t"/>
                      <a:r>
                        <a:rPr lang="en-US" sz="1800" dirty="0" smtClean="0">
                          <a:latin typeface="georgia"/>
                        </a:rPr>
                        <a:t>SCI</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4</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solidFill>
                            <a:schemeClr val="tx1"/>
                          </a:solidFill>
                        </a:rPr>
                        <a:t>Weathering and Erosion</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46690">
                <a:tc>
                  <a:txBody>
                    <a:bodyPr/>
                    <a:lstStyle/>
                    <a:p>
                      <a:pPr fontAlgn="t"/>
                      <a:r>
                        <a:rPr lang="en-US" sz="1800" dirty="0" smtClean="0">
                          <a:latin typeface="georgia"/>
                        </a:rPr>
                        <a:t>SCI</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dirty="0" smtClean="0">
                          <a:latin typeface="georgia"/>
                        </a:rPr>
                        <a:t>5</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dirty="0" smtClean="0"/>
                        <a:t>Plants Make Their Own Food</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1905000"/>
          </a:xfrm>
        </p:spPr>
        <p:txBody>
          <a:bodyPr anchor="b">
            <a:normAutofit fontScale="90000"/>
          </a:bodyPr>
          <a:lstStyle/>
          <a:p>
            <a:r>
              <a:rPr lang="en-US" sz="4000" b="1" dirty="0" smtClean="0"/>
              <a:t>Turn and Talk:</a:t>
            </a:r>
            <a:r>
              <a:rPr lang="en-US" sz="4000" b="1" dirty="0" smtClean="0">
                <a:solidFill>
                  <a:srgbClr val="0070C0"/>
                </a:solidFill>
              </a:rPr>
              <a:t> </a:t>
            </a:r>
            <a:r>
              <a:rPr lang="en-US" sz="4000" dirty="0" smtClean="0"/>
              <a:t>How are these words related to your current science program/curriculum?	</a:t>
            </a:r>
            <a:r>
              <a:rPr lang="en-US" dirty="0" smtClean="0"/>
              <a:t>		</a:t>
            </a:r>
            <a:endParaRPr lang="en-US" dirty="0"/>
          </a:p>
        </p:txBody>
      </p:sp>
      <p:sp>
        <p:nvSpPr>
          <p:cNvPr id="4" name="Content Placeholder 3"/>
          <p:cNvSpPr txBox="1">
            <a:spLocks noGrp="1"/>
          </p:cNvSpPr>
          <p:nvPr>
            <p:ph idx="1"/>
          </p:nvPr>
        </p:nvSpPr>
        <p:spPr>
          <a:xfrm>
            <a:off x="990600" y="2590800"/>
            <a:ext cx="7200900" cy="2923877"/>
          </a:xfrm>
          <a:prstGeom prst="rect">
            <a:avLst/>
          </a:prstGeom>
          <a:noFill/>
        </p:spPr>
        <p:txBody>
          <a:bodyPr wrap="square" rtlCol="0">
            <a:spAutoFit/>
          </a:bodyPr>
          <a:lstStyle/>
          <a:p>
            <a:r>
              <a:rPr lang="en-US" sz="4000" dirty="0" smtClean="0"/>
              <a:t>Relevance</a:t>
            </a:r>
          </a:p>
          <a:p>
            <a:r>
              <a:rPr lang="en-US" sz="4000" dirty="0" smtClean="0"/>
              <a:t>Rigor </a:t>
            </a:r>
          </a:p>
          <a:p>
            <a:r>
              <a:rPr lang="en-US" sz="4000" dirty="0" smtClean="0"/>
              <a:t>Coherence</a:t>
            </a:r>
          </a:p>
          <a:p>
            <a:r>
              <a:rPr lang="en-US" sz="4000" dirty="0" smtClean="0"/>
              <a:t>Engagement</a:t>
            </a:r>
            <a:endParaRPr lang="en-US" sz="4000" dirty="0"/>
          </a:p>
        </p:txBody>
      </p:sp>
      <p:sp>
        <p:nvSpPr>
          <p:cNvPr id="9" name="Slide Number Placeholder 8"/>
          <p:cNvSpPr>
            <a:spLocks noGrp="1"/>
          </p:cNvSpPr>
          <p:nvPr>
            <p:ph type="sldNum" sz="quarter" idx="12"/>
          </p:nvPr>
        </p:nvSpPr>
        <p:spPr/>
        <p:txBody>
          <a:bodyPr/>
          <a:lstStyle/>
          <a:p>
            <a:fld id="{3A26A062-9A12-9D48-9238-AD70F6A519D9}" type="slidenum">
              <a:rPr lang="en-US" smtClean="0"/>
              <a:pPr/>
              <a:t>3</a:t>
            </a:fld>
            <a:endParaRPr lang="en-US"/>
          </a:p>
        </p:txBody>
      </p:sp>
    </p:spTree>
    <p:extLst>
      <p:ext uri="{BB962C8B-B14F-4D97-AF65-F5344CB8AC3E}">
        <p14:creationId xmlns="" xmlns:p14="http://schemas.microsoft.com/office/powerpoint/2010/main" val="362753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1143000"/>
          </a:xfrm>
        </p:spPr>
        <p:txBody>
          <a:bodyPr anchor="t">
            <a:normAutofit fontScale="90000"/>
          </a:bodyPr>
          <a:lstStyle/>
          <a:p>
            <a:r>
              <a:rPr lang="en-US" dirty="0" smtClean="0"/>
              <a:t>6-12 STE Model Curriculum Units </a:t>
            </a:r>
            <a:endParaRPr lang="en-US" dirty="0"/>
          </a:p>
        </p:txBody>
      </p:sp>
      <p:sp>
        <p:nvSpPr>
          <p:cNvPr id="3" name="Slide Number Placeholder 2"/>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smtClean="0">
                <a:solidFill>
                  <a:srgbClr val="FFFFFF"/>
                </a:solidFill>
                <a:latin typeface="Calibri"/>
                <a:ea typeface="Calibri"/>
                <a:cs typeface="Calibri"/>
                <a:sym typeface="Calibri"/>
              </a:rPr>
              <a:pPr marL="0" marR="0" lvl="0" indent="0" algn="ctr" rtl="0">
                <a:lnSpc>
                  <a:spcPct val="100000"/>
                </a:lnSpc>
                <a:spcBef>
                  <a:spcPts val="0"/>
                </a:spcBef>
                <a:spcAft>
                  <a:spcPts val="0"/>
                </a:spcAft>
                <a:buClr>
                  <a:srgbClr val="FFFFFF"/>
                </a:buClr>
                <a:buSzPct val="25000"/>
                <a:buFont typeface="Calibri"/>
                <a:buNone/>
              </a:pPr>
              <a:t>30</a:t>
            </a:fld>
            <a:endParaRPr lang="en-US" sz="1400" b="0" i="0" u="none" strike="noStrike" cap="none">
              <a:solidFill>
                <a:srgbClr val="FFFFFF"/>
              </a:solidFill>
              <a:latin typeface="Calibri"/>
              <a:ea typeface="Calibri"/>
              <a:cs typeface="Calibri"/>
              <a:sym typeface="Calibri"/>
            </a:endParaRPr>
          </a:p>
        </p:txBody>
      </p:sp>
      <p:graphicFrame>
        <p:nvGraphicFramePr>
          <p:cNvPr id="31" name="Table 30"/>
          <p:cNvGraphicFramePr>
            <a:graphicFrameLocks noGrp="1"/>
          </p:cNvGraphicFramePr>
          <p:nvPr/>
        </p:nvGraphicFramePr>
        <p:xfrm>
          <a:off x="228600" y="1295401"/>
          <a:ext cx="8686800" cy="4643569"/>
        </p:xfrm>
        <a:graphic>
          <a:graphicData uri="http://schemas.openxmlformats.org/drawingml/2006/table">
            <a:tbl>
              <a:tblPr/>
              <a:tblGrid>
                <a:gridCol w="1371600"/>
                <a:gridCol w="1066800"/>
                <a:gridCol w="6248400"/>
              </a:tblGrid>
              <a:tr h="300224">
                <a:tc gridSpan="3">
                  <a:txBody>
                    <a:bodyPr/>
                    <a:lstStyle/>
                    <a:p>
                      <a:pPr fontAlgn="t"/>
                      <a:r>
                        <a:rPr lang="en-US" sz="1800" b="1" dirty="0">
                          <a:latin typeface="verdana"/>
                        </a:rPr>
                        <a:t>Middle School Science 6-8</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C4DE"/>
                    </a:solidFill>
                  </a:tcPr>
                </a:tc>
                <a:tc hMerge="1">
                  <a:txBody>
                    <a:bodyPr/>
                    <a:lstStyle/>
                    <a:p>
                      <a:endParaRPr lang="en-US"/>
                    </a:p>
                  </a:txBody>
                  <a:tcPr/>
                </a:tc>
                <a:tc hMerge="1">
                  <a:txBody>
                    <a:bodyPr/>
                    <a:lstStyle/>
                    <a:p>
                      <a:endParaRPr lang="en-US"/>
                    </a:p>
                  </a:txBody>
                  <a:tcPr/>
                </a:tc>
              </a:tr>
              <a:tr h="300224">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6</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Causal Patterns in Density</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66374">
                <a:tc>
                  <a:txBody>
                    <a:bodyPr/>
                    <a:lstStyle/>
                    <a:p>
                      <a:pPr fontAlgn="t"/>
                      <a:r>
                        <a:rPr lang="en-US" sz="1800" dirty="0" smtClean="0">
                          <a:latin typeface="georgia"/>
                        </a:rPr>
                        <a:t>SCI</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smtClean="0">
                          <a:latin typeface="georgia"/>
                        </a:rPr>
                        <a:t>6</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smtClean="0">
                          <a:latin typeface="georgia"/>
                        </a:rPr>
                        <a:t>Reconstructing Massachusetts</a:t>
                      </a:r>
                      <a:r>
                        <a:rPr lang="en-US" sz="1800" baseline="0" dirty="0" smtClean="0">
                          <a:latin typeface="georgia"/>
                        </a:rPr>
                        <a:t> Past </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555253">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a:latin typeface="georgia"/>
                        </a:rPr>
                        <a:t>7</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Invasive Species: A Study of the Disruption of an Ecosystem's Dynamics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66374">
                <a:tc>
                  <a:txBody>
                    <a:bodyPr/>
                    <a:lstStyle/>
                    <a:p>
                      <a:pPr fontAlgn="t"/>
                      <a:r>
                        <a:rPr lang="en-US" sz="1800" dirty="0" smtClean="0">
                          <a:latin typeface="georgia"/>
                        </a:rPr>
                        <a:t>SCI</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smtClean="0">
                          <a:latin typeface="georgia"/>
                        </a:rPr>
                        <a:t>7</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smtClean="0">
                          <a:latin typeface="georgia"/>
                        </a:rPr>
                        <a:t>Thermal Design Challenges</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00224">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a:latin typeface="georgia"/>
                        </a:rPr>
                        <a:t>7</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Differential Survival of Organisms</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00224">
                <a:tc>
                  <a:txBody>
                    <a:bodyPr/>
                    <a:lstStyle/>
                    <a:p>
                      <a:pPr fontAlgn="t"/>
                      <a:r>
                        <a:rPr lang="en-US" sz="180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a:latin typeface="georgia"/>
                        </a:rPr>
                        <a:t>8</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Shaping Natural Systems through </a:t>
                      </a:r>
                      <a:r>
                        <a:rPr lang="en-US" sz="1800" dirty="0" smtClean="0">
                          <a:latin typeface="georgia"/>
                        </a:rPr>
                        <a:t>Evolution</a:t>
                      </a:r>
                    </a:p>
                    <a:p>
                      <a:pPr fontAlgn="t"/>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00224">
                <a:tc gridSpan="3">
                  <a:txBody>
                    <a:bodyPr/>
                    <a:lstStyle/>
                    <a:p>
                      <a:pPr fontAlgn="t"/>
                      <a:r>
                        <a:rPr lang="en-US" sz="1800" b="1" dirty="0">
                          <a:latin typeface="verdana"/>
                        </a:rPr>
                        <a:t>High School Science 9-12</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4C5DE"/>
                    </a:solidFill>
                  </a:tcPr>
                </a:tc>
                <a:tc hMerge="1">
                  <a:txBody>
                    <a:bodyPr/>
                    <a:lstStyle/>
                    <a:p>
                      <a:endParaRPr lang="en-US"/>
                    </a:p>
                  </a:txBody>
                  <a:tcPr/>
                </a:tc>
                <a:tc hMerge="1">
                  <a:txBody>
                    <a:bodyPr/>
                    <a:lstStyle/>
                    <a:p>
                      <a:endParaRPr lang="en-US"/>
                    </a:p>
                  </a:txBody>
                  <a:tcPr/>
                </a:tc>
              </a:tr>
              <a:tr h="300224">
                <a:tc>
                  <a:txBody>
                    <a:bodyPr/>
                    <a:lstStyle/>
                    <a:p>
                      <a:pPr fontAlgn="t"/>
                      <a:r>
                        <a:rPr lang="en-US" sz="180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a:latin typeface="georgia"/>
                        </a:rPr>
                        <a:t>9-10</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Use of </a:t>
                      </a:r>
                      <a:r>
                        <a:rPr lang="en-US" sz="1800" dirty="0" err="1">
                          <a:latin typeface="georgia"/>
                        </a:rPr>
                        <a:t>Bioplastics</a:t>
                      </a:r>
                      <a:r>
                        <a:rPr lang="en-US" sz="1800" dirty="0">
                          <a:latin typeface="georgia"/>
                        </a:rPr>
                        <a:t> in Food Safety</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901657">
                <a:tc>
                  <a:txBody>
                    <a:bodyPr/>
                    <a:lstStyle/>
                    <a:p>
                      <a:pPr fontAlgn="t"/>
                      <a:r>
                        <a:rPr lang="en-US" sz="1800" dirty="0">
                          <a:latin typeface="georgia"/>
                        </a:rPr>
                        <a:t>SCI</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fontAlgn="t"/>
                      <a:r>
                        <a:rPr lang="en-US" sz="1800" dirty="0">
                          <a:latin typeface="georgia"/>
                        </a:rPr>
                        <a:t>9-12</a:t>
                      </a: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800" dirty="0">
                          <a:latin typeface="georgia"/>
                        </a:rPr>
                        <a:t>The Ocean </a:t>
                      </a:r>
                      <a:r>
                        <a:rPr lang="en-US" sz="1800" dirty="0" smtClean="0">
                          <a:latin typeface="georgia"/>
                        </a:rPr>
                        <a:t>System</a:t>
                      </a:r>
                      <a:endParaRPr lang="en-US" sz="1800" dirty="0">
                        <a:latin typeface="georgia"/>
                      </a:endParaRPr>
                    </a:p>
                  </a:txBody>
                  <a:tcPr marL="24306" marR="24306" marT="24306" marB="243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Grades K-8 </a:t>
            </a:r>
            <a:r>
              <a:rPr lang="en-US" i="1" dirty="0" smtClean="0"/>
              <a:t>What to Look For </a:t>
            </a:r>
            <a:r>
              <a:rPr lang="en-US" dirty="0" smtClean="0"/>
              <a:t>Guides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31</a:t>
            </a:fld>
            <a:endParaRPr lang="en-US" dirty="0"/>
          </a:p>
        </p:txBody>
      </p:sp>
      <p:pic>
        <p:nvPicPr>
          <p:cNvPr id="6" name="Picture 2" descr="what to look for guide"/>
          <p:cNvPicPr>
            <a:picLocks noGrp="1" noChangeAspect="1" noChangeArrowheads="1"/>
          </p:cNvPicPr>
          <p:nvPr>
            <p:ph idx="1"/>
          </p:nvPr>
        </p:nvPicPr>
        <p:blipFill>
          <a:blip r:embed="rId3" cstate="print"/>
          <a:srcRect/>
          <a:stretch>
            <a:fillRect/>
          </a:stretch>
        </p:blipFill>
        <p:spPr bwMode="auto">
          <a:xfrm>
            <a:off x="762000" y="1524001"/>
            <a:ext cx="3581400" cy="4602163"/>
          </a:xfrm>
          <a:prstGeom prst="rect">
            <a:avLst/>
          </a:prstGeom>
          <a:noFill/>
          <a:ln w="9525">
            <a:noFill/>
            <a:miter lim="800000"/>
            <a:headEnd/>
            <a:tailEnd/>
          </a:ln>
        </p:spPr>
      </p:pic>
      <p:pic>
        <p:nvPicPr>
          <p:cNvPr id="7" name="Picture 3" descr="what to look for guide page 2"/>
          <p:cNvPicPr>
            <a:picLocks noChangeAspect="1" noChangeArrowheads="1"/>
          </p:cNvPicPr>
          <p:nvPr/>
        </p:nvPicPr>
        <p:blipFill>
          <a:blip r:embed="rId4" cstate="print"/>
          <a:srcRect/>
          <a:stretch>
            <a:fillRect/>
          </a:stretch>
        </p:blipFill>
        <p:spPr bwMode="auto">
          <a:xfrm>
            <a:off x="4495800" y="1600200"/>
            <a:ext cx="3886200" cy="4648200"/>
          </a:xfrm>
          <a:prstGeom prst="rect">
            <a:avLst/>
          </a:prstGeom>
          <a:noFill/>
          <a:ln w="9525">
            <a:noFill/>
            <a:miter lim="800000"/>
            <a:headEnd/>
            <a:tailEnd/>
          </a:ln>
        </p:spPr>
      </p:pic>
      <p:sp>
        <p:nvSpPr>
          <p:cNvPr id="8" name="Rectangle 7"/>
          <p:cNvSpPr/>
          <p:nvPr/>
        </p:nvSpPr>
        <p:spPr>
          <a:xfrm>
            <a:off x="4495800" y="1524000"/>
            <a:ext cx="39624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524000"/>
            <a:ext cx="36576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1143000"/>
          </a:xfrm>
        </p:spPr>
        <p:txBody>
          <a:bodyPr/>
          <a:lstStyle/>
          <a:p>
            <a:r>
              <a:rPr lang="en-US" dirty="0" smtClean="0"/>
              <a:t>Transition Planning          </a:t>
            </a:r>
            <a:endParaRPr lang="en-US" dirty="0"/>
          </a:p>
        </p:txBody>
      </p:sp>
      <p:sp>
        <p:nvSpPr>
          <p:cNvPr id="3" name="Content Placeholder 2"/>
          <p:cNvSpPr>
            <a:spLocks noGrp="1"/>
          </p:cNvSpPr>
          <p:nvPr>
            <p:ph idx="1"/>
          </p:nvPr>
        </p:nvSpPr>
        <p:spPr>
          <a:xfrm>
            <a:off x="228600" y="1524000"/>
            <a:ext cx="8305800" cy="4572000"/>
          </a:xfrm>
        </p:spPr>
        <p:txBody>
          <a:bodyPr>
            <a:normAutofit/>
          </a:bodyPr>
          <a:lstStyle/>
          <a:p>
            <a:pPr>
              <a:buNone/>
            </a:pPr>
            <a:r>
              <a:rPr lang="en-US" sz="2400" dirty="0" smtClean="0"/>
              <a:t>What will work for your district, teachers and students?</a:t>
            </a:r>
          </a:p>
          <a:p>
            <a:r>
              <a:rPr lang="en-US" sz="2400" dirty="0" smtClean="0"/>
              <a:t>Consider collaborating with nearby districts or grade alike teachers</a:t>
            </a:r>
          </a:p>
          <a:p>
            <a:r>
              <a:rPr lang="en-US" sz="2400" dirty="0" smtClean="0"/>
              <a:t>Likely differences for PK-5, 6-8, 9-12</a:t>
            </a:r>
          </a:p>
          <a:p>
            <a:r>
              <a:rPr lang="en-US" sz="2400" dirty="0" smtClean="0"/>
              <a:t>Analyze transition strategies and lessons learned from Math and ELA implementation</a:t>
            </a:r>
          </a:p>
          <a:p>
            <a:r>
              <a:rPr lang="en-US" sz="2400" dirty="0" smtClean="0"/>
              <a:t>Resources available for school improvement, professional development, and student support can be used for science</a:t>
            </a:r>
          </a:p>
          <a:p>
            <a:r>
              <a:rPr lang="en-US" sz="2400" dirty="0" smtClean="0"/>
              <a:t>Think about the system; how individual grades or teachers contribute to transitioning the system</a:t>
            </a:r>
          </a:p>
        </p:txBody>
      </p:sp>
      <p:pic>
        <p:nvPicPr>
          <p:cNvPr id="4" name="Shape 256" descr="start where you are, use what you have, do what you can"/>
          <p:cNvPicPr preferRelativeResize="0"/>
          <p:nvPr/>
        </p:nvPicPr>
        <p:blipFill rotWithShape="1">
          <a:blip r:embed="rId3" cstate="print">
            <a:alphaModFix/>
          </a:blip>
          <a:srcRect t="16667" b="20833"/>
          <a:stretch/>
        </p:blipFill>
        <p:spPr>
          <a:xfrm>
            <a:off x="6019800" y="152400"/>
            <a:ext cx="2971800" cy="1371600"/>
          </a:xfrm>
          <a:prstGeom prst="rect">
            <a:avLst/>
          </a:prstGeom>
          <a:noFill/>
          <a:ln w="19050" cap="flat" cmpd="sng">
            <a:solidFill>
              <a:srgbClr val="000000"/>
            </a:solidFill>
            <a:prstDash val="solid"/>
            <a:round/>
            <a:headEnd type="none" w="med" len="med"/>
            <a:tailEnd type="none" w="med" len="med"/>
          </a:ln>
        </p:spPr>
      </p:pic>
      <p:sp>
        <p:nvSpPr>
          <p:cNvPr id="6" name="Rectangle 5"/>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32</a:t>
            </a:fld>
            <a:endParaRPr lang="en-US" dirty="0">
              <a:solidFill>
                <a:schemeClr val="bg1">
                  <a:lumMod val="50000"/>
                </a:schemeClr>
              </a:solidFill>
            </a:endParaRPr>
          </a:p>
        </p:txBody>
      </p:sp>
    </p:spTree>
    <p:extLst>
      <p:ext uri="{BB962C8B-B14F-4D97-AF65-F5344CB8AC3E}">
        <p14:creationId xmlns:p14="http://schemas.microsoft.com/office/powerpoint/2010/main" xmlns="" val="38132510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title"/>
          </p:nvPr>
        </p:nvSpPr>
        <p:spPr>
          <a:xfrm>
            <a:off x="304800" y="-304800"/>
            <a:ext cx="7772400" cy="1143000"/>
          </a:xfrm>
          <a:prstGeom prst="rect">
            <a:avLst/>
          </a:prstGeom>
          <a:noFill/>
          <a:ln>
            <a:noFill/>
          </a:ln>
        </p:spPr>
        <p:txBody>
          <a:bodyPr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0" i="0" u="none" strike="noStrike" cap="none" dirty="0" smtClean="0">
                <a:solidFill>
                  <a:schemeClr val="dk2"/>
                </a:solidFill>
                <a:ea typeface="Calibri"/>
                <a:cs typeface="Calibri"/>
                <a:sym typeface="Calibri"/>
              </a:rPr>
              <a:t>STE MCAS </a:t>
            </a:r>
            <a:r>
              <a:rPr lang="en-US" sz="4000" b="0" i="0" u="none" strike="noStrike" cap="none" dirty="0">
                <a:solidFill>
                  <a:schemeClr val="dk2"/>
                </a:solidFill>
                <a:ea typeface="Calibri"/>
                <a:cs typeface="Calibri"/>
                <a:sym typeface="Calibri"/>
              </a:rPr>
              <a:t>Transition</a:t>
            </a:r>
          </a:p>
        </p:txBody>
      </p:sp>
      <p:sp>
        <p:nvSpPr>
          <p:cNvPr id="1000" name="Shape 1000"/>
          <p:cNvSpPr txBox="1">
            <a:spLocks noGrp="1"/>
          </p:cNvSpPr>
          <p:nvPr>
            <p:ph type="body" idx="1"/>
          </p:nvPr>
        </p:nvSpPr>
        <p:spPr>
          <a:xfrm>
            <a:off x="152400" y="1600200"/>
            <a:ext cx="8839200" cy="5029200"/>
          </a:xfrm>
          <a:prstGeom prst="rect">
            <a:avLst/>
          </a:prstGeom>
          <a:noFill/>
          <a:ln>
            <a:noFill/>
          </a:ln>
        </p:spPr>
        <p:txBody>
          <a:bodyPr lIns="91425" tIns="45700" rIns="91425" bIns="45700" anchor="t" anchorCtr="0">
            <a:noAutofit/>
          </a:bodyPr>
          <a:lstStyle/>
          <a:p>
            <a:pPr marL="342900" marR="0" lvl="2" indent="-342900" algn="l" rtl="0">
              <a:lnSpc>
                <a:spcPct val="100000"/>
              </a:lnSpc>
              <a:spcBef>
                <a:spcPts val="370"/>
              </a:spcBef>
              <a:spcAft>
                <a:spcPts val="0"/>
              </a:spcAft>
              <a:buClr>
                <a:srgbClr val="A8AECC"/>
              </a:buClr>
              <a:buSzPct val="85000"/>
              <a:buFont typeface="Noto Sans Symbols"/>
              <a:buChar char="★"/>
            </a:pPr>
            <a:endParaRPr lang="en-US" sz="2900" b="0" i="0" u="none" strike="noStrike" cap="none" dirty="0" smtClean="0">
              <a:solidFill>
                <a:schemeClr val="dk1"/>
              </a:solidFill>
              <a:latin typeface="Cambria"/>
              <a:ea typeface="Cambria"/>
              <a:cs typeface="Cambria"/>
              <a:sym typeface="Cambria"/>
            </a:endParaRPr>
          </a:p>
          <a:p>
            <a:pPr marL="342900" marR="0" lvl="2" indent="-342900" algn="l" rtl="0">
              <a:lnSpc>
                <a:spcPct val="100000"/>
              </a:lnSpc>
              <a:spcBef>
                <a:spcPts val="370"/>
              </a:spcBef>
              <a:spcAft>
                <a:spcPts val="0"/>
              </a:spcAft>
              <a:buClr>
                <a:srgbClr val="A8AECC"/>
              </a:buClr>
              <a:buSzPct val="85000"/>
              <a:buFont typeface="Noto Sans Symbols"/>
              <a:buChar char="★"/>
            </a:pPr>
            <a:endParaRPr lang="en-US" sz="2900" dirty="0" smtClean="0"/>
          </a:p>
          <a:p>
            <a:pPr marL="342900" marR="0" lvl="2" indent="-342900" algn="l" rtl="0">
              <a:lnSpc>
                <a:spcPct val="100000"/>
              </a:lnSpc>
              <a:spcBef>
                <a:spcPts val="370"/>
              </a:spcBef>
              <a:spcAft>
                <a:spcPts val="0"/>
              </a:spcAft>
              <a:buClr>
                <a:srgbClr val="A8AECC"/>
              </a:buClr>
              <a:buSzPct val="85000"/>
              <a:buFont typeface="Noto Sans Symbols"/>
              <a:buChar char="★"/>
            </a:pPr>
            <a:endParaRPr lang="en-US" sz="2900" b="0" i="0" u="none" strike="noStrike" cap="none" dirty="0" smtClean="0">
              <a:solidFill>
                <a:schemeClr val="dk1"/>
              </a:solidFill>
              <a:latin typeface="Cambria"/>
              <a:ea typeface="Cambria"/>
              <a:cs typeface="Cambria"/>
              <a:sym typeface="Cambria"/>
            </a:endParaRPr>
          </a:p>
          <a:p>
            <a:pPr marL="342900" marR="0" lvl="2" indent="-342900" algn="l" rtl="0">
              <a:lnSpc>
                <a:spcPct val="100000"/>
              </a:lnSpc>
              <a:spcBef>
                <a:spcPts val="370"/>
              </a:spcBef>
              <a:spcAft>
                <a:spcPts val="0"/>
              </a:spcAft>
              <a:buClr>
                <a:srgbClr val="A8AECC"/>
              </a:buClr>
              <a:buSzPct val="85000"/>
              <a:buFont typeface="Noto Sans Symbols"/>
              <a:buChar char="★"/>
            </a:pPr>
            <a:endParaRPr lang="en-US" sz="2900" dirty="0" smtClean="0"/>
          </a:p>
          <a:p>
            <a:pPr marL="342900" marR="0" lvl="2" indent="-342900" algn="l" rtl="0">
              <a:lnSpc>
                <a:spcPct val="100000"/>
              </a:lnSpc>
              <a:spcBef>
                <a:spcPts val="370"/>
              </a:spcBef>
              <a:spcAft>
                <a:spcPts val="0"/>
              </a:spcAft>
              <a:buClr>
                <a:srgbClr val="A8AECC"/>
              </a:buClr>
              <a:buSzPct val="85000"/>
              <a:buFont typeface="Noto Sans Symbols"/>
              <a:buChar char="★"/>
            </a:pPr>
            <a:endParaRPr lang="en-US" sz="2900" b="0" i="0" u="none" strike="noStrike" cap="none" dirty="0" smtClean="0">
              <a:solidFill>
                <a:schemeClr val="dk1"/>
              </a:solidFill>
              <a:latin typeface="Cambria"/>
              <a:ea typeface="Cambria"/>
              <a:cs typeface="Cambria"/>
              <a:sym typeface="Cambria"/>
            </a:endParaRPr>
          </a:p>
          <a:p>
            <a:pPr marL="342900" lvl="2" indent="-342900">
              <a:spcBef>
                <a:spcPts val="370"/>
              </a:spcBef>
              <a:buClr>
                <a:srgbClr val="A8AECC"/>
              </a:buClr>
              <a:buSzPct val="85000"/>
              <a:buNone/>
            </a:pPr>
            <a:endParaRPr lang="en-US" sz="2900" dirty="0" smtClean="0">
              <a:solidFill>
                <a:schemeClr val="dk1"/>
              </a:solidFill>
              <a:latin typeface="Cambria"/>
              <a:ea typeface="Cambria"/>
              <a:cs typeface="Cambria"/>
              <a:sym typeface="Cambria"/>
            </a:endParaRPr>
          </a:p>
          <a:p>
            <a:pPr marL="342900" lvl="2" indent="-342900">
              <a:spcBef>
                <a:spcPts val="370"/>
              </a:spcBef>
              <a:buClr>
                <a:srgbClr val="A8AECC"/>
              </a:buClr>
              <a:buSzPct val="85000"/>
              <a:buNone/>
            </a:pPr>
            <a:endParaRPr lang="en-US" sz="900" b="0" i="0" u="none" strike="noStrike" cap="none" dirty="0" smtClean="0">
              <a:solidFill>
                <a:schemeClr val="dk1"/>
              </a:solidFill>
              <a:latin typeface="Cambria"/>
              <a:ea typeface="Cambria"/>
              <a:cs typeface="Cambria"/>
              <a:sym typeface="Cambria"/>
            </a:endParaRPr>
          </a:p>
          <a:p>
            <a:pPr marL="342900" lvl="2" indent="-342900">
              <a:spcBef>
                <a:spcPts val="370"/>
              </a:spcBef>
              <a:buClr>
                <a:srgbClr val="A8AECC"/>
              </a:buClr>
              <a:buSzPct val="85000"/>
              <a:buFont typeface="Noto Sans Symbols"/>
              <a:buChar char="★"/>
            </a:pPr>
            <a:r>
              <a:rPr lang="en-US" sz="2400" b="0" i="0" u="none" strike="noStrike" cap="none" dirty="0" smtClean="0">
                <a:solidFill>
                  <a:schemeClr val="dk1"/>
                </a:solidFill>
                <a:latin typeface="Cambria"/>
                <a:ea typeface="Cambria"/>
                <a:cs typeface="Cambria"/>
                <a:sym typeface="Cambria"/>
              </a:rPr>
              <a:t>Moving </a:t>
            </a:r>
            <a:r>
              <a:rPr lang="en-US" sz="2400" b="0" i="0" u="none" strike="noStrike" cap="none" dirty="0">
                <a:solidFill>
                  <a:schemeClr val="dk1"/>
                </a:solidFill>
                <a:latin typeface="Cambria"/>
                <a:ea typeface="Cambria"/>
                <a:cs typeface="Cambria"/>
                <a:sym typeface="Cambria"/>
              </a:rPr>
              <a:t>to computer-based </a:t>
            </a:r>
            <a:r>
              <a:rPr lang="en-US" sz="2400" b="0" i="0" u="none" strike="noStrike" cap="none" dirty="0" smtClean="0">
                <a:solidFill>
                  <a:schemeClr val="dk1"/>
                </a:solidFill>
                <a:latin typeface="Cambria"/>
                <a:ea typeface="Cambria"/>
                <a:cs typeface="Cambria"/>
                <a:sym typeface="Cambria"/>
              </a:rPr>
              <a:t>testing </a:t>
            </a:r>
            <a:r>
              <a:rPr lang="en-US" sz="1800" b="0" i="0" u="none" strike="noStrike" cap="none" dirty="0" smtClean="0">
                <a:solidFill>
                  <a:schemeClr val="dk1"/>
                </a:solidFill>
                <a:latin typeface="Cambria"/>
                <a:ea typeface="Cambria"/>
                <a:cs typeface="Cambria"/>
                <a:sym typeface="Cambria"/>
              </a:rPr>
              <a:t>(</a:t>
            </a:r>
            <a:r>
              <a:rPr kumimoji="0" lang="en-US" sz="1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2017 STE tests will be paper-based.)</a:t>
            </a:r>
          </a:p>
          <a:p>
            <a:pPr marL="342900" lvl="2" indent="-342900">
              <a:spcBef>
                <a:spcPts val="370"/>
              </a:spcBef>
              <a:buClr>
                <a:srgbClr val="A8AECC"/>
              </a:buClr>
              <a:buSzPct val="85000"/>
              <a:buNone/>
            </a:pPr>
            <a:endParaRPr lang="en-US" sz="1000" i="1" dirty="0" smtClean="0">
              <a:latin typeface="Calibri" pitchFamily="34" charset="0"/>
              <a:ea typeface="Calibri" pitchFamily="34" charset="0"/>
              <a:cs typeface="Times New Roman" pitchFamily="18" charset="0"/>
              <a:sym typeface="Cambria"/>
            </a:endParaRPr>
          </a:p>
          <a:p>
            <a:pPr marL="68580" lvl="1" indent="-342900" algn="ctr">
              <a:buClr>
                <a:srgbClr val="A8AECC"/>
              </a:buClr>
              <a:buNone/>
            </a:pPr>
            <a:r>
              <a:rPr lang="en-US" sz="1900" b="1" i="1" dirty="0" smtClean="0">
                <a:solidFill>
                  <a:schemeClr val="accent1"/>
                </a:solidFill>
                <a:latin typeface="Calibri" pitchFamily="34" charset="0"/>
                <a:ea typeface="Cambria"/>
                <a:cs typeface="Times New Roman" pitchFamily="18" charset="0"/>
                <a:sym typeface="Cambria"/>
              </a:rPr>
              <a:t>Questions? </a:t>
            </a:r>
            <a:r>
              <a:rPr lang="en-US" sz="1900" b="1" dirty="0" smtClean="0">
                <a:solidFill>
                  <a:schemeClr val="accent1"/>
                </a:solidFill>
              </a:rPr>
              <a:t>please call 781-338-3625 or send an email to </a:t>
            </a:r>
            <a:r>
              <a:rPr lang="en-US" sz="1900" b="1" dirty="0" smtClean="0">
                <a:solidFill>
                  <a:schemeClr val="tx2"/>
                </a:solidFill>
                <a:hlinkClick r:id="rId3"/>
              </a:rPr>
              <a:t>mcas@doe.mass.edu</a:t>
            </a:r>
            <a:r>
              <a:rPr lang="en-US" sz="1900" b="1" dirty="0" smtClean="0">
                <a:solidFill>
                  <a:schemeClr val="tx2"/>
                </a:solidFill>
              </a:rPr>
              <a:t> </a:t>
            </a:r>
            <a:endParaRPr lang="en-US" sz="1900" b="1" i="0" u="none" strike="noStrike" cap="none" dirty="0">
              <a:solidFill>
                <a:schemeClr val="tx2"/>
              </a:solidFill>
              <a:latin typeface="Cambria"/>
              <a:ea typeface="Cambria"/>
              <a:cs typeface="Cambria"/>
              <a:sym typeface="Cambria"/>
            </a:endParaRPr>
          </a:p>
          <a:p>
            <a:pPr marL="274320" marR="0" lvl="0" indent="-274320" algn="l" rtl="0">
              <a:lnSpc>
                <a:spcPct val="100000"/>
              </a:lnSpc>
              <a:spcBef>
                <a:spcPts val="580"/>
              </a:spcBef>
              <a:spcAft>
                <a:spcPts val="0"/>
              </a:spcAft>
              <a:buClr>
                <a:schemeClr val="accent1"/>
              </a:buClr>
              <a:buSzPct val="25000"/>
              <a:buFont typeface="Noto Sans Symbols"/>
              <a:buNone/>
            </a:pPr>
            <a:endParaRPr sz="2900" b="0" i="0" u="none" strike="noStrike" cap="none" dirty="0">
              <a:solidFill>
                <a:schemeClr val="dk1"/>
              </a:solidFill>
              <a:latin typeface="Cambria"/>
              <a:ea typeface="Cambria"/>
              <a:cs typeface="Cambria"/>
              <a:sym typeface="Cambria"/>
            </a:endParaRPr>
          </a:p>
          <a:p>
            <a:pPr marL="274320" marR="0" lvl="0" indent="-274320" algn="l" rtl="0">
              <a:lnSpc>
                <a:spcPct val="100000"/>
              </a:lnSpc>
              <a:spcBef>
                <a:spcPts val="580"/>
              </a:spcBef>
              <a:spcAft>
                <a:spcPts val="0"/>
              </a:spcAft>
              <a:buClr>
                <a:schemeClr val="accent1"/>
              </a:buClr>
              <a:buSzPct val="25000"/>
              <a:buFont typeface="Noto Sans Symbols"/>
              <a:buNone/>
            </a:pPr>
            <a:endParaRPr sz="2600" b="0" i="0" u="none" strike="noStrike" cap="none" dirty="0">
              <a:solidFill>
                <a:schemeClr val="dk1"/>
              </a:solidFill>
              <a:latin typeface="Cambria"/>
              <a:ea typeface="Cambria"/>
              <a:cs typeface="Cambria"/>
              <a:sym typeface="Cambria"/>
            </a:endParaRPr>
          </a:p>
        </p:txBody>
      </p:sp>
      <p:graphicFrame>
        <p:nvGraphicFramePr>
          <p:cNvPr id="5" name="Table 4"/>
          <p:cNvGraphicFramePr>
            <a:graphicFrameLocks noGrp="1"/>
          </p:cNvGraphicFramePr>
          <p:nvPr/>
        </p:nvGraphicFramePr>
        <p:xfrm>
          <a:off x="304800" y="762000"/>
          <a:ext cx="8686800" cy="4026073"/>
        </p:xfrm>
        <a:graphic>
          <a:graphicData uri="http://schemas.openxmlformats.org/drawingml/2006/table">
            <a:tbl>
              <a:tblPr/>
              <a:tblGrid>
                <a:gridCol w="1323555"/>
                <a:gridCol w="1430872"/>
                <a:gridCol w="1817573"/>
                <a:gridCol w="2057400"/>
                <a:gridCol w="2057400"/>
              </a:tblGrid>
              <a:tr h="452395">
                <a:tc>
                  <a:txBody>
                    <a:bodyPr/>
                    <a:lstStyle/>
                    <a:p>
                      <a:pPr marL="0" marR="0">
                        <a:spcBef>
                          <a:spcPts val="0"/>
                        </a:spcBef>
                        <a:spcAft>
                          <a:spcPts val="0"/>
                        </a:spcAft>
                      </a:pPr>
                      <a:endParaRPr lang="en-US" sz="1700" dirty="0">
                        <a:latin typeface="Calibri"/>
                        <a:ea typeface="Calibri"/>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Calibri"/>
                          <a:cs typeface="Times New Roman"/>
                        </a:rPr>
                        <a:t>2016–17</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Calibri"/>
                          <a:cs typeface="Times New Roman"/>
                        </a:rPr>
                        <a:t>2017–18</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Calibri"/>
                          <a:cs typeface="Times New Roman"/>
                        </a:rPr>
                        <a:t>2018–19</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smtClean="0"/>
                        <a:t>2019–20 	</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067">
                <a:tc>
                  <a:txBody>
                    <a:bodyPr/>
                    <a:lstStyle/>
                    <a:p>
                      <a:pPr marL="0" marR="0">
                        <a:spcBef>
                          <a:spcPts val="0"/>
                        </a:spcBef>
                        <a:spcAft>
                          <a:spcPts val="0"/>
                        </a:spcAft>
                      </a:pPr>
                      <a:r>
                        <a:rPr lang="en-US" sz="1700" b="1" dirty="0">
                          <a:latin typeface="Calibri"/>
                          <a:ea typeface="Calibri"/>
                          <a:cs typeface="Times New Roman"/>
                        </a:rPr>
                        <a:t>Grade 5 STE test</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Assess 2001/2006 standards*</a:t>
                      </a: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Assess overlapping standards (2001/2006 and 2016)**</a:t>
                      </a: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Assess 2016 standards</a:t>
                      </a: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6067">
                <a:tc>
                  <a:txBody>
                    <a:bodyPr/>
                    <a:lstStyle/>
                    <a:p>
                      <a:pPr marL="0" marR="0">
                        <a:spcBef>
                          <a:spcPts val="0"/>
                        </a:spcBef>
                        <a:spcAft>
                          <a:spcPts val="0"/>
                        </a:spcAft>
                      </a:pPr>
                      <a:r>
                        <a:rPr lang="en-US" sz="1700" b="1" dirty="0">
                          <a:latin typeface="Calibri"/>
                          <a:ea typeface="Calibri"/>
                          <a:cs typeface="Times New Roman"/>
                        </a:rPr>
                        <a:t>Grade 8 STE test</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Assess 2001/2006 standards*</a:t>
                      </a:r>
                      <a:endParaRPr lang="en-US" sz="160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Assess overlapping standards (2001/2006 and 2016)**</a:t>
                      </a: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Assess 2016 standards </a:t>
                      </a: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5470">
                <a:tc>
                  <a:txBody>
                    <a:bodyPr/>
                    <a:lstStyle/>
                    <a:p>
                      <a:pPr marL="0" marR="0">
                        <a:spcBef>
                          <a:spcPts val="0"/>
                        </a:spcBef>
                        <a:spcAft>
                          <a:spcPts val="0"/>
                        </a:spcAft>
                      </a:pPr>
                      <a:r>
                        <a:rPr lang="en-US" sz="1700" b="1" dirty="0" smtClean="0"/>
                        <a:t>High School </a:t>
                      </a:r>
                      <a:endParaRPr lang="en-US" sz="170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0" dirty="0" smtClean="0"/>
                        <a:t>Assess 2001/2006 standards 	 		</a:t>
                      </a:r>
                      <a:endParaRPr lang="en-US" sz="1600" b="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0" dirty="0" smtClean="0"/>
                        <a:t>Assess 2001/2006 standards</a:t>
                      </a:r>
                      <a:endParaRPr lang="en-US" sz="1600" b="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0" dirty="0" smtClean="0"/>
                        <a:t>TBD pending BESE discussion/decision </a:t>
                      </a:r>
                      <a:endParaRPr lang="en-US" sz="1600" b="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0" dirty="0" smtClean="0"/>
                        <a:t>TBD pending BESE discussion/decision </a:t>
                      </a:r>
                      <a:endParaRPr lang="en-US" sz="1600" b="0" dirty="0">
                        <a:latin typeface="Calibri"/>
                        <a:ea typeface="Times New Roman"/>
                        <a:cs typeface="Times New Roman"/>
                      </a:endParaRPr>
                    </a:p>
                  </a:txBody>
                  <a:tcPr marL="71280" marR="71280" marT="26653" marB="266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33</a:t>
            </a:fld>
            <a:endParaRPr lang="en-US"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smtClean="0"/>
              <a:t>STE Implementation Support </a:t>
            </a:r>
            <a:endParaRPr lang="en-US" dirty="0"/>
          </a:p>
        </p:txBody>
      </p:sp>
      <p:sp>
        <p:nvSpPr>
          <p:cNvPr id="3" name="Content Placeholder 2"/>
          <p:cNvSpPr>
            <a:spLocks noGrp="1"/>
          </p:cNvSpPr>
          <p:nvPr>
            <p:ph idx="1"/>
          </p:nvPr>
        </p:nvSpPr>
        <p:spPr>
          <a:xfrm>
            <a:off x="381000" y="1295400"/>
            <a:ext cx="7772400" cy="4572000"/>
          </a:xfrm>
        </p:spPr>
        <p:txBody>
          <a:bodyPr>
            <a:noAutofit/>
          </a:bodyPr>
          <a:lstStyle/>
          <a:p>
            <a:pPr lvl="0"/>
            <a:r>
              <a:rPr lang="en-US" sz="3200" dirty="0" smtClean="0"/>
              <a:t>STE Ambassadors </a:t>
            </a:r>
          </a:p>
          <a:p>
            <a:pPr lvl="1"/>
            <a:r>
              <a:rPr lang="en-US" sz="2800" dirty="0" smtClean="0"/>
              <a:t>Raise awareness of 2016 STE Standards</a:t>
            </a:r>
          </a:p>
          <a:p>
            <a:pPr lvl="1"/>
            <a:r>
              <a:rPr lang="en-US" sz="2800" dirty="0" smtClean="0">
                <a:hlinkClick r:id="rId3"/>
              </a:rPr>
              <a:t>scienceambassadors@doe.mass.edu</a:t>
            </a:r>
            <a:endParaRPr lang="en-US" sz="2800" dirty="0" smtClean="0"/>
          </a:p>
          <a:p>
            <a:pPr lvl="0">
              <a:buNone/>
            </a:pPr>
            <a:endParaRPr lang="en-US" sz="3200" dirty="0" smtClean="0"/>
          </a:p>
          <a:p>
            <a:pPr lvl="0"/>
            <a:r>
              <a:rPr lang="en-US" sz="3200" dirty="0" smtClean="0"/>
              <a:t>Regional District STE Planning Networks </a:t>
            </a:r>
          </a:p>
          <a:p>
            <a:pPr lvl="1"/>
            <a:r>
              <a:rPr lang="en-US" sz="2800" dirty="0"/>
              <a:t>D</a:t>
            </a:r>
            <a:r>
              <a:rPr lang="en-US" sz="2800" dirty="0" smtClean="0"/>
              <a:t>istrict collaboration to support STE implementation planning</a:t>
            </a:r>
          </a:p>
          <a:p>
            <a:pPr lvl="1"/>
            <a:r>
              <a:rPr lang="en-US" sz="2800" dirty="0" smtClean="0">
                <a:hlinkClick r:id="rId4"/>
              </a:rPr>
              <a:t>STEDistrictcollaboration@doe.mass.edu</a:t>
            </a:r>
            <a:endParaRPr lang="en-US" sz="2800" dirty="0" smtClean="0"/>
          </a:p>
        </p:txBody>
      </p:sp>
      <p:sp>
        <p:nvSpPr>
          <p:cNvPr id="4" name="Rectangle 3"/>
          <p:cNvSpPr/>
          <p:nvPr/>
        </p:nvSpPr>
        <p:spPr>
          <a:xfrm>
            <a:off x="8458200" y="5334000"/>
            <a:ext cx="437940" cy="369332"/>
          </a:xfrm>
          <a:prstGeom prst="rect">
            <a:avLst/>
          </a:prstGeom>
        </p:spPr>
        <p:txBody>
          <a:bodyPr wrap="none">
            <a:spAutoFit/>
          </a:bodyPr>
          <a:lstStyle/>
          <a:p>
            <a:fld id="{BD26C40E-487C-40A4-A841-8174FD7B7142}" type="slidenum">
              <a:rPr lang="en-US" smtClean="0">
                <a:solidFill>
                  <a:schemeClr val="bg1">
                    <a:lumMod val="50000"/>
                  </a:schemeClr>
                </a:solidFill>
              </a:rPr>
              <a:pPr/>
              <a:t>34</a:t>
            </a:fld>
            <a:endParaRPr lang="en-US" dirty="0">
              <a:solidFill>
                <a:schemeClr val="bg1">
                  <a:lumMod val="50000"/>
                </a:schemeClr>
              </a:solidFill>
            </a:endParaRPr>
          </a:p>
        </p:txBody>
      </p:sp>
    </p:spTree>
    <p:extLst>
      <p:ext uri="{BB962C8B-B14F-4D97-AF65-F5344CB8AC3E}">
        <p14:creationId xmlns:p14="http://schemas.microsoft.com/office/powerpoint/2010/main" xmlns="" val="8381487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457201"/>
            <a:ext cx="4343400" cy="1371599"/>
          </a:xfrm>
        </p:spPr>
        <p:txBody>
          <a:bodyPr/>
          <a:lstStyle/>
          <a:p>
            <a:r>
              <a:rPr lang="en-US" dirty="0" smtClean="0"/>
              <a:t>Questions?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Interactive</a:t>
            </a:r>
            <a:endParaRPr lang="en-US" dirty="0"/>
          </a:p>
        </p:txBody>
      </p:sp>
      <p:sp>
        <p:nvSpPr>
          <p:cNvPr id="3" name="Content Placeholder 2"/>
          <p:cNvSpPr>
            <a:spLocks noGrp="1"/>
          </p:cNvSpPr>
          <p:nvPr>
            <p:ph idx="1"/>
          </p:nvPr>
        </p:nvSpPr>
        <p:spPr/>
        <p:txBody>
          <a:bodyPr/>
          <a:lstStyle/>
          <a:p>
            <a:r>
              <a:rPr lang="en-US" sz="3200" dirty="0" smtClean="0"/>
              <a:t>Read the MA STE Vision pages 3-6 of the 2016 STE Framework</a:t>
            </a:r>
          </a:p>
          <a:p>
            <a:pPr lvl="1"/>
            <a:r>
              <a:rPr lang="en-US" dirty="0" smtClean="0"/>
              <a:t>Identify a key sentence or phrase that you think is particularly important for your work. </a:t>
            </a:r>
          </a:p>
          <a:p>
            <a:pPr lvl="1"/>
            <a:r>
              <a:rPr lang="en-US" dirty="0" smtClean="0"/>
              <a:t>What is one message you will take away?</a:t>
            </a:r>
          </a:p>
          <a:p>
            <a:pPr lvl="1">
              <a:buNone/>
            </a:pPr>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93"/>
            <a:ext cx="8610599" cy="1085007"/>
          </a:xfrm>
        </p:spPr>
        <p:txBody>
          <a:bodyPr>
            <a:normAutofit/>
          </a:bodyPr>
          <a:lstStyle/>
          <a:p>
            <a:r>
              <a:rPr lang="en-US" dirty="0" smtClean="0"/>
              <a:t>Goals for STE education</a:t>
            </a:r>
            <a:endParaRPr lang="en-US" dirty="0"/>
          </a:p>
        </p:txBody>
      </p:sp>
      <p:sp>
        <p:nvSpPr>
          <p:cNvPr id="5" name="Slide Number Placeholder 4"/>
          <p:cNvSpPr>
            <a:spLocks noGrp="1"/>
          </p:cNvSpPr>
          <p:nvPr>
            <p:ph type="sldNum" sz="quarter" idx="12"/>
          </p:nvPr>
        </p:nvSpPr>
        <p:spPr>
          <a:xfrm>
            <a:off x="8534400" y="6248400"/>
            <a:ext cx="457200" cy="457200"/>
          </a:xfrm>
        </p:spPr>
        <p:txBody>
          <a:bodyPr/>
          <a:lstStyle/>
          <a:p>
            <a:fld id="{6F42FDE4-A7DD-41A7-A0A6-9B649FB43336}" type="slidenum">
              <a:rPr kumimoji="0" lang="en-US" smtClean="0"/>
              <a:pPr/>
              <a:t>5</a:t>
            </a:fld>
            <a:endParaRPr kumimoji="0" lang="en-US" dirty="0"/>
          </a:p>
        </p:txBody>
      </p:sp>
      <p:sp>
        <p:nvSpPr>
          <p:cNvPr id="6" name="Content Placeholder 5"/>
          <p:cNvSpPr>
            <a:spLocks noGrp="1"/>
          </p:cNvSpPr>
          <p:nvPr>
            <p:ph sz="quarter" idx="1"/>
          </p:nvPr>
        </p:nvSpPr>
        <p:spPr>
          <a:xfrm>
            <a:off x="228600" y="2133600"/>
            <a:ext cx="8763000" cy="3962400"/>
          </a:xfrm>
        </p:spPr>
        <p:txBody>
          <a:bodyPr>
            <a:normAutofit/>
          </a:bodyPr>
          <a:lstStyle/>
          <a:p>
            <a:endParaRPr lang="en-US" sz="1300"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p:txBody>
      </p:sp>
      <p:sp>
        <p:nvSpPr>
          <p:cNvPr id="7" name="Content Placeholder 5"/>
          <p:cNvSpPr txBox="1">
            <a:spLocks/>
          </p:cNvSpPr>
          <p:nvPr/>
        </p:nvSpPr>
        <p:spPr>
          <a:xfrm>
            <a:off x="381000" y="1676400"/>
            <a:ext cx="8531028"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SzPct val="100000"/>
            </a:pPr>
            <a:r>
              <a:rPr lang="en-US" b="1" dirty="0" smtClean="0"/>
              <a:t>Civic Participation </a:t>
            </a:r>
            <a:r>
              <a:rPr lang="en-US" dirty="0" smtClean="0"/>
              <a:t>– Informing real world decisions and solving problems</a:t>
            </a:r>
          </a:p>
          <a:p>
            <a:pPr>
              <a:buSzPct val="100000"/>
              <a:buNone/>
            </a:pPr>
            <a:endParaRPr lang="en-US" dirty="0" smtClean="0"/>
          </a:p>
          <a:p>
            <a:pPr>
              <a:buSzPct val="100000"/>
            </a:pPr>
            <a:r>
              <a:rPr lang="en-US" b="1" dirty="0" smtClean="0"/>
              <a:t>College Preparation </a:t>
            </a:r>
            <a:r>
              <a:rPr lang="en-US" dirty="0" smtClean="0"/>
              <a:t>– Developing a deep understanding of concepts and practices</a:t>
            </a:r>
          </a:p>
          <a:p>
            <a:pPr>
              <a:buSzPct val="100000"/>
              <a:buNone/>
            </a:pPr>
            <a:endParaRPr lang="en-US" dirty="0" smtClean="0"/>
          </a:p>
          <a:p>
            <a:pPr>
              <a:buSzPct val="100000"/>
            </a:pPr>
            <a:r>
              <a:rPr lang="en-US" b="1" dirty="0" smtClean="0"/>
              <a:t>Career Readiness </a:t>
            </a:r>
            <a:r>
              <a:rPr lang="en-US" dirty="0" smtClean="0"/>
              <a:t>– Engaging in the scientific and technical reasoning required by many fields</a:t>
            </a:r>
          </a:p>
          <a:p>
            <a:endParaRPr lang="en-US" dirty="0" smtClean="0"/>
          </a:p>
          <a:p>
            <a:endParaRPr lang="en-US" dirty="0" smtClean="0"/>
          </a:p>
          <a:p>
            <a:endParaRPr lang="en-US" sz="1300" dirty="0" smtClean="0"/>
          </a:p>
          <a:p>
            <a:pPr lvl="1">
              <a:buFont typeface="Wingdings 2"/>
              <a:buNone/>
            </a:pPr>
            <a:endParaRPr lang="en-US" dirty="0" smtClean="0"/>
          </a:p>
        </p:txBody>
      </p:sp>
      <p:sp>
        <p:nvSpPr>
          <p:cNvPr id="8" name="Rectangle 7"/>
          <p:cNvSpPr/>
          <p:nvPr/>
        </p:nvSpPr>
        <p:spPr>
          <a:xfrm>
            <a:off x="8534400" y="5334000"/>
            <a:ext cx="311304" cy="369332"/>
          </a:xfrm>
          <a:prstGeom prst="rect">
            <a:avLst/>
          </a:prstGeom>
        </p:spPr>
        <p:txBody>
          <a:bodyPr wrap="none">
            <a:spAutoFit/>
          </a:bodyPr>
          <a:lstStyle/>
          <a:p>
            <a:fld id="{BD26C40E-487C-40A4-A841-8174FD7B7142}" type="slidenum">
              <a:rPr lang="en-US" smtClean="0">
                <a:solidFill>
                  <a:schemeClr val="bg1">
                    <a:lumMod val="50000"/>
                  </a:schemeClr>
                </a:solidFill>
              </a:rPr>
              <a:pPr/>
              <a:t>5</a:t>
            </a:fld>
            <a:endParaRPr lang="en-US" dirty="0">
              <a:solidFill>
                <a:schemeClr val="bg1">
                  <a:lumMod val="50000"/>
                </a:schemeClr>
              </a:solidFill>
            </a:endParaRPr>
          </a:p>
        </p:txBody>
      </p:sp>
    </p:spTree>
    <p:extLst>
      <p:ext uri="{BB962C8B-B14F-4D97-AF65-F5344CB8AC3E}">
        <p14:creationId xmlns:p14="http://schemas.microsoft.com/office/powerpoint/2010/main" xmlns="" val="89915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42FDE4-A7DD-41A7-A0A6-9B649FB43336}" type="slidenum">
              <a:rPr kumimoji="0" lang="en-US" smtClean="0"/>
              <a:pPr/>
              <a:t>6</a:t>
            </a:fld>
            <a:endParaRPr kumimoji="0" lang="en-US" dirty="0"/>
          </a:p>
        </p:txBody>
      </p:sp>
      <p:graphicFrame>
        <p:nvGraphicFramePr>
          <p:cNvPr id="5" name="Content Placeholder 3"/>
          <p:cNvGraphicFramePr>
            <a:graphicFrameLocks noGrp="1"/>
          </p:cNvGraphicFramePr>
          <p:nvPr>
            <p:ph idx="1"/>
          </p:nvPr>
        </p:nvGraphicFramePr>
        <p:xfrm>
          <a:off x="381000" y="609600"/>
          <a:ext cx="8305800" cy="5181599"/>
        </p:xfrm>
        <a:graphic>
          <a:graphicData uri="http://schemas.openxmlformats.org/drawingml/2006/table">
            <a:tbl>
              <a:tblPr firstRow="1" bandRow="1">
                <a:tableStyleId>{5C22544A-7EE6-4342-B048-85BDC9FD1C3A}</a:tableStyleId>
              </a:tblPr>
              <a:tblGrid>
                <a:gridCol w="4152900"/>
                <a:gridCol w="4152900"/>
              </a:tblGrid>
              <a:tr h="963308">
                <a:tc>
                  <a:txBody>
                    <a:bodyPr/>
                    <a:lstStyle/>
                    <a:p>
                      <a:pPr algn="ctr"/>
                      <a:r>
                        <a:rPr lang="en-US" dirty="0" smtClean="0"/>
                        <a:t>Emphasis in</a:t>
                      </a:r>
                      <a:r>
                        <a:rPr lang="en-US" baseline="0" dirty="0" smtClean="0"/>
                        <a:t> 2016</a:t>
                      </a:r>
                      <a:r>
                        <a:rPr lang="en-US" dirty="0" smtClean="0"/>
                        <a:t> STE</a:t>
                      </a:r>
                      <a:r>
                        <a:rPr lang="en-US" baseline="0" dirty="0" smtClean="0"/>
                        <a:t> S</a:t>
                      </a:r>
                      <a:r>
                        <a:rPr lang="en-US" dirty="0" smtClean="0"/>
                        <a:t>tandards</a:t>
                      </a:r>
                      <a:endParaRPr lang="en-US" dirty="0"/>
                    </a:p>
                  </a:txBody>
                  <a:tcPr anchor="ctr"/>
                </a:tc>
                <a:tc>
                  <a:txBody>
                    <a:bodyPr/>
                    <a:lstStyle/>
                    <a:p>
                      <a:pPr algn="ctr"/>
                      <a:r>
                        <a:rPr lang="en-US" dirty="0" smtClean="0"/>
                        <a:t>Implication</a:t>
                      </a:r>
                      <a:r>
                        <a:rPr lang="en-US" baseline="0" dirty="0" smtClean="0"/>
                        <a:t> for C</a:t>
                      </a:r>
                      <a:r>
                        <a:rPr lang="en-US" dirty="0" smtClean="0"/>
                        <a:t>urriculum</a:t>
                      </a:r>
                      <a:r>
                        <a:rPr lang="en-US" baseline="0" dirty="0" smtClean="0"/>
                        <a:t> &amp; Instruction</a:t>
                      </a:r>
                      <a:endParaRPr lang="en-US" dirty="0"/>
                    </a:p>
                  </a:txBody>
                  <a:tcPr anchor="ctr"/>
                </a:tc>
              </a:tr>
              <a:tr h="1198878">
                <a:tc>
                  <a:txBody>
                    <a:bodyPr/>
                    <a:lstStyle/>
                    <a:p>
                      <a:pPr algn="l"/>
                      <a:r>
                        <a:rPr lang="en-US" b="1" u="sng" dirty="0" smtClean="0"/>
                        <a:t>Relevance</a:t>
                      </a:r>
                      <a:r>
                        <a:rPr lang="en-US" b="1" dirty="0" smtClean="0"/>
                        <a:t>:</a:t>
                      </a:r>
                      <a:r>
                        <a:rPr lang="en-US" baseline="0" dirty="0" smtClean="0"/>
                        <a:t> </a:t>
                      </a:r>
                      <a:r>
                        <a:rPr lang="en-US" dirty="0" smtClean="0"/>
                        <a:t>Organized</a:t>
                      </a:r>
                      <a:r>
                        <a:rPr lang="en-US" baseline="0" dirty="0" smtClean="0"/>
                        <a:t> around core explanatory ideas that explain the world around us</a:t>
                      </a:r>
                      <a:endParaRPr lang="en-US" dirty="0"/>
                    </a:p>
                  </a:txBody>
                  <a:tcPr anchor="ctr"/>
                </a:tc>
                <a:tc>
                  <a:txBody>
                    <a:bodyPr/>
                    <a:lstStyle/>
                    <a:p>
                      <a:pPr algn="l"/>
                      <a:r>
                        <a:rPr lang="en-US" dirty="0" smtClean="0"/>
                        <a:t>The goal of teaching needs to shift</a:t>
                      </a:r>
                      <a:r>
                        <a:rPr lang="en-US" baseline="0" dirty="0" smtClean="0"/>
                        <a:t> from facts and concepts to explaining phenomena</a:t>
                      </a:r>
                      <a:endParaRPr lang="en-US" dirty="0"/>
                    </a:p>
                  </a:txBody>
                  <a:tcPr anchor="ctr"/>
                </a:tc>
              </a:tr>
              <a:tr h="1643260">
                <a:tc>
                  <a:txBody>
                    <a:bodyPr/>
                    <a:lstStyle/>
                    <a:p>
                      <a:pPr algn="l"/>
                      <a:r>
                        <a:rPr lang="en-US" b="1" u="sng" dirty="0" smtClean="0"/>
                        <a:t>Rigor</a:t>
                      </a:r>
                      <a:r>
                        <a:rPr lang="en-US" b="1" dirty="0" smtClean="0"/>
                        <a:t>: </a:t>
                      </a:r>
                      <a:r>
                        <a:rPr lang="en-US" dirty="0" smtClean="0"/>
                        <a:t>Central role for</a:t>
                      </a:r>
                      <a:r>
                        <a:rPr lang="en-US" baseline="0" dirty="0" smtClean="0"/>
                        <a:t> science and engineering practices </a:t>
                      </a:r>
                      <a:r>
                        <a:rPr lang="en-US" i="1" baseline="0" dirty="0" smtClean="0"/>
                        <a:t>with </a:t>
                      </a:r>
                      <a:r>
                        <a:rPr lang="en-US" i="0" baseline="0" dirty="0" smtClean="0"/>
                        <a:t>concepts</a:t>
                      </a:r>
                      <a:endParaRPr lang="en-US" dirty="0"/>
                    </a:p>
                  </a:txBody>
                  <a:tcPr anchor="ctr"/>
                </a:tc>
                <a:tc>
                  <a:txBody>
                    <a:bodyPr/>
                    <a:lstStyle/>
                    <a:p>
                      <a:pPr marL="0" marR="0">
                        <a:lnSpc>
                          <a:spcPct val="115000"/>
                        </a:lnSpc>
                        <a:spcBef>
                          <a:spcPts val="0"/>
                        </a:spcBef>
                        <a:spcAft>
                          <a:spcPts val="0"/>
                        </a:spcAft>
                      </a:pPr>
                      <a:r>
                        <a:rPr lang="en-US" sz="1800" dirty="0" smtClean="0">
                          <a:latin typeface="+mn-lt"/>
                          <a:ea typeface="Times New Roman"/>
                        </a:rPr>
                        <a:t>Inquiry- and design-based learning involves regular engagement with practices to build, use, and apply knowledge </a:t>
                      </a:r>
                      <a:endParaRPr lang="en-US" sz="1400" dirty="0">
                        <a:latin typeface="+mn-lt"/>
                        <a:ea typeface="Times New Roman"/>
                      </a:endParaRPr>
                    </a:p>
                  </a:txBody>
                  <a:tcPr anchor="ctr"/>
                </a:tc>
              </a:tr>
              <a:tr h="1376153">
                <a:tc>
                  <a:txBody>
                    <a:bodyPr/>
                    <a:lstStyle/>
                    <a:p>
                      <a:pPr algn="l"/>
                      <a:r>
                        <a:rPr lang="en-US" b="1" u="sng" dirty="0" smtClean="0"/>
                        <a:t>Coherence</a:t>
                      </a:r>
                      <a:r>
                        <a:rPr lang="en-US" b="1" dirty="0" smtClean="0"/>
                        <a:t>:</a:t>
                      </a:r>
                      <a:r>
                        <a:rPr lang="en-US" b="1" baseline="0" dirty="0" smtClean="0"/>
                        <a:t> </a:t>
                      </a:r>
                      <a:r>
                        <a:rPr lang="en-US" baseline="0" dirty="0" smtClean="0"/>
                        <a:t>ideas and practices build over time and among disciplines</a:t>
                      </a:r>
                      <a:endParaRPr lang="en-US" dirty="0"/>
                    </a:p>
                  </a:txBody>
                  <a:tcPr anchor="ctr"/>
                </a:tc>
                <a:tc>
                  <a:txBody>
                    <a:bodyPr/>
                    <a:lstStyle/>
                    <a:p>
                      <a:pPr algn="l"/>
                      <a:r>
                        <a:rPr lang="en-US" dirty="0" smtClean="0">
                          <a:latin typeface="+mn-lt"/>
                        </a:rPr>
                        <a:t>Teaching involves building a coherent storyline </a:t>
                      </a:r>
                      <a:r>
                        <a:rPr lang="en-US" sz="1800" dirty="0" smtClean="0">
                          <a:latin typeface="+mn-lt"/>
                          <a:ea typeface="Times New Roman"/>
                        </a:rPr>
                        <a:t>over time and among disciplines </a:t>
                      </a:r>
                      <a:endParaRPr lang="en-US" dirty="0">
                        <a:latin typeface="+mn-lt"/>
                      </a:endParaRPr>
                    </a:p>
                  </a:txBody>
                  <a:tcPr anchor="ctr"/>
                </a:tc>
              </a:tr>
            </a:tbl>
          </a:graphicData>
        </a:graphic>
      </p:graphicFrame>
    </p:spTree>
    <p:extLst>
      <p:ext uri="{BB962C8B-B14F-4D97-AF65-F5344CB8AC3E}">
        <p14:creationId xmlns="" xmlns:p14="http://schemas.microsoft.com/office/powerpoint/2010/main" val="416224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924800" cy="4906963"/>
          </a:xfrm>
        </p:spPr>
        <p:txBody>
          <a:bodyPr/>
          <a:lstStyle/>
          <a:p>
            <a:pPr algn="ctr">
              <a:buNone/>
            </a:pPr>
            <a:endParaRPr lang="en-US" dirty="0" smtClean="0"/>
          </a:p>
          <a:p>
            <a:pPr algn="ctr">
              <a:buNone/>
            </a:pP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dirty="0"/>
          </a:p>
        </p:txBody>
      </p:sp>
      <p:pic>
        <p:nvPicPr>
          <p:cNvPr id="22529" name="Picture 1" descr="STE rigor triangle "/>
          <p:cNvPicPr>
            <a:picLocks noChangeAspect="1" noChangeArrowheads="1"/>
          </p:cNvPicPr>
          <p:nvPr/>
        </p:nvPicPr>
        <p:blipFill>
          <a:blip r:embed="rId3" cstate="print"/>
          <a:srcRect t="3809"/>
          <a:stretch>
            <a:fillRect/>
          </a:stretch>
        </p:blipFill>
        <p:spPr bwMode="auto">
          <a:xfrm>
            <a:off x="1447800" y="1524000"/>
            <a:ext cx="6372225" cy="5162827"/>
          </a:xfrm>
          <a:prstGeom prst="rect">
            <a:avLst/>
          </a:prstGeom>
          <a:noFill/>
        </p:spPr>
      </p:pic>
      <p:sp>
        <p:nvSpPr>
          <p:cNvPr id="6" name="Rectangle 5"/>
          <p:cNvSpPr/>
          <p:nvPr/>
        </p:nvSpPr>
        <p:spPr>
          <a:xfrm>
            <a:off x="533400" y="304800"/>
            <a:ext cx="8077200" cy="1261884"/>
          </a:xfrm>
          <a:prstGeom prst="rect">
            <a:avLst/>
          </a:prstGeom>
        </p:spPr>
        <p:txBody>
          <a:bodyPr wrap="square">
            <a:spAutoFit/>
          </a:bodyPr>
          <a:lstStyle/>
          <a:p>
            <a:pPr algn="ctr"/>
            <a:r>
              <a:rPr lang="en-US" sz="4000" dirty="0" smtClean="0">
                <a:latin typeface="+mj-lt"/>
                <a:ea typeface="Tahoma" pitchFamily="34" charset="0"/>
                <a:cs typeface="Tahoma" pitchFamily="34" charset="0"/>
              </a:rPr>
              <a:t>Rigor:  </a:t>
            </a:r>
            <a:r>
              <a:rPr lang="en-US" sz="3600" dirty="0" smtClean="0">
                <a:latin typeface="+mj-lt"/>
                <a:ea typeface="Tahoma" pitchFamily="34" charset="0"/>
                <a:cs typeface="Tahoma" pitchFamily="34" charset="0"/>
              </a:rPr>
              <a:t>The balance of Concepts, Practices and Applications</a:t>
            </a:r>
            <a:endParaRPr lang="en-US" sz="3600" dirty="0">
              <a:latin typeface="+mj-lt"/>
            </a:endParaRPr>
          </a:p>
        </p:txBody>
      </p:sp>
    </p:spTree>
    <p:extLst>
      <p:ext uri="{BB962C8B-B14F-4D97-AF65-F5344CB8AC3E}">
        <p14:creationId xmlns:p14="http://schemas.microsoft.com/office/powerpoint/2010/main" xmlns="" val="7562245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089502" cy="1456267"/>
          </a:xfrm>
        </p:spPr>
        <p:txBody>
          <a:bodyPr>
            <a:noAutofit/>
          </a:bodyPr>
          <a:lstStyle/>
          <a:p>
            <a:pPr>
              <a:defRPr/>
            </a:pPr>
            <a:r>
              <a:rPr lang="en-US" sz="4400" dirty="0" smtClean="0"/>
              <a:t>Blending Science, Engineering, &amp; Technology</a:t>
            </a:r>
            <a:endParaRPr lang="en-US" sz="4400" dirty="0"/>
          </a:p>
        </p:txBody>
      </p:sp>
      <p:sp>
        <p:nvSpPr>
          <p:cNvPr id="29698" name="Content Placeholder 1"/>
          <p:cNvSpPr>
            <a:spLocks noGrp="1"/>
          </p:cNvSpPr>
          <p:nvPr>
            <p:ph idx="1"/>
          </p:nvPr>
        </p:nvSpPr>
        <p:spPr>
          <a:xfrm>
            <a:off x="304800" y="1752600"/>
            <a:ext cx="3133725" cy="4533900"/>
          </a:xfrm>
        </p:spPr>
        <p:txBody>
          <a:bodyPr>
            <a:normAutofit fontScale="77500" lnSpcReduction="20000"/>
          </a:bodyPr>
          <a:lstStyle/>
          <a:p>
            <a:r>
              <a:rPr lang="en-US" sz="3000" dirty="0" smtClean="0"/>
              <a:t>Interconnectedness – </a:t>
            </a:r>
            <a:r>
              <a:rPr lang="en-US" sz="3000" dirty="0"/>
              <a:t>Aspects of each discipline play a role in helping explain and connect concepts and applications</a:t>
            </a:r>
            <a:r>
              <a:rPr lang="en-US" sz="3000" dirty="0" smtClean="0"/>
              <a:t>.</a:t>
            </a:r>
          </a:p>
          <a:p>
            <a:endParaRPr lang="en-US" sz="3000" dirty="0" smtClean="0"/>
          </a:p>
          <a:p>
            <a:r>
              <a:rPr lang="en-US" sz="3000" dirty="0"/>
              <a:t>Science answers questions using technology for experiments and observations that engineers have created.</a:t>
            </a:r>
          </a:p>
          <a:p>
            <a:pPr>
              <a:buFont typeface="Wingdings 3" pitchFamily="-103" charset="2"/>
              <a:buNone/>
            </a:pPr>
            <a:endParaRPr lang="en-US" dirty="0" smtClean="0"/>
          </a:p>
        </p:txBody>
      </p:sp>
      <p:graphicFrame>
        <p:nvGraphicFramePr>
          <p:cNvPr id="5" name="Diagram 4" descr="Blending Science, Engineering &amp; Technology&#10;&#10;Science:  &#10;Understands natural world&#10;Needs new tools for discoveries&#10;&#10;Technology:  &#10;Result of engineering&#10;&#10;Interconnectedness – Aspects of each discipline play a role in helping explain and connect concepts and applications.&#10;&#10;Science answers questions using technology for experiments and observations that engineers have created.&#10;&#10;Created to solve needs and wants&#10;&#10;Engineering:&#10;&#10;&#10;"/>
          <p:cNvGraphicFramePr/>
          <p:nvPr>
            <p:extLst>
              <p:ext uri="{D42A27DB-BD31-4B8C-83A1-F6EECF244321}">
                <p14:modId xmlns:p14="http://schemas.microsoft.com/office/powerpoint/2010/main" xmlns="" val="2699210762"/>
              </p:ext>
            </p:extLst>
          </p:nvPr>
        </p:nvGraphicFramePr>
        <p:xfrm>
          <a:off x="3505200" y="609600"/>
          <a:ext cx="5308871" cy="570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534400" y="5334000"/>
            <a:ext cx="311304" cy="369332"/>
          </a:xfrm>
          <a:prstGeom prst="rect">
            <a:avLst/>
          </a:prstGeom>
        </p:spPr>
        <p:txBody>
          <a:bodyPr wrap="none">
            <a:spAutoFit/>
          </a:bodyPr>
          <a:lstStyle/>
          <a:p>
            <a:fld id="{BD26C40E-487C-40A4-A841-8174FD7B7142}" type="slidenum">
              <a:rPr lang="en-US" smtClean="0">
                <a:solidFill>
                  <a:schemeClr val="bg1">
                    <a:lumMod val="50000"/>
                  </a:schemeClr>
                </a:solidFill>
              </a:rPr>
              <a:pPr/>
              <a:t>8</a:t>
            </a:fld>
            <a:endParaRPr lang="en-US" dirty="0">
              <a:solidFill>
                <a:schemeClr val="bg1">
                  <a:lumMod val="50000"/>
                </a:schemeClr>
              </a:solidFill>
            </a:endParaRPr>
          </a:p>
        </p:txBody>
      </p:sp>
    </p:spTree>
    <p:extLst>
      <p:ext uri="{BB962C8B-B14F-4D97-AF65-F5344CB8AC3E}">
        <p14:creationId xmlns:p14="http://schemas.microsoft.com/office/powerpoint/2010/main" xmlns="" val="207674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Framework Components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DESE-231-31332</_dlc_DocId>
    <_dlc_DocIdUrl xmlns="733efe1c-5bbe-4968-87dc-d400e65c879f">
      <Url>https://sharepoint.doemass.org/ese/webteam/cps/_layouts/DocIdRedir.aspx?ID=DESE-231-31332</Url>
      <Description>DESE-231-31332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FE8329B1-520A-4763-99BF-AE849F718DE0}">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C28838E7-CF8C-4ED8-9883-3A43F8CB4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606FBD-E04A-42E6-9A85-ADF68825CE5E}">
  <ds:schemaRefs>
    <ds:schemaRef ds:uri="http://schemas.microsoft.com/sharepoint/events"/>
  </ds:schemaRefs>
</ds:datastoreItem>
</file>

<file path=customXml/itemProps4.xml><?xml version="1.0" encoding="utf-8"?>
<ds:datastoreItem xmlns:ds="http://schemas.openxmlformats.org/officeDocument/2006/customXml" ds:itemID="{EA1B31EF-D259-41A6-9ECF-664103237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10282</TotalTime>
  <Words>2632</Words>
  <Application>Microsoft Office PowerPoint</Application>
  <PresentationFormat>On-screen Show (4:3)</PresentationFormat>
  <Paragraphs>386</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2007_ESE_Template</vt:lpstr>
      <vt:lpstr>  Transitioning to the  2016 Science and Technology/Engineering (STE) Curriculum Framework </vt:lpstr>
      <vt:lpstr>Understanding the  Vision and Goals  of the  Massachusetts STE Standards</vt:lpstr>
      <vt:lpstr>Turn and Talk: How are these words related to your current science program/curriculum?   </vt:lpstr>
      <vt:lpstr>Vision Interactive</vt:lpstr>
      <vt:lpstr>Goals for STE education</vt:lpstr>
      <vt:lpstr>Slide 6</vt:lpstr>
      <vt:lpstr>Slide 7</vt:lpstr>
      <vt:lpstr>Blending Science, Engineering, &amp; Technology</vt:lpstr>
      <vt:lpstr>Framework Components</vt:lpstr>
      <vt:lpstr>Aspirations for MA 2016 Standards originated from A Framework for K-12 Science Education</vt:lpstr>
      <vt:lpstr>2016 STE Framework Components </vt:lpstr>
      <vt:lpstr>Relationships of disciplinary practices across content</vt:lpstr>
      <vt:lpstr>Overview of the Standards </vt:lpstr>
      <vt:lpstr>Key innovations for MA</vt:lpstr>
      <vt:lpstr>Structural Features of the Standards</vt:lpstr>
      <vt:lpstr>What an STE standard looks like Early Elementary</vt:lpstr>
      <vt:lpstr>What an STE standard looks like Upper Elementary</vt:lpstr>
      <vt:lpstr>What an STE standard looks like Middle School</vt:lpstr>
      <vt:lpstr>What an STE standard looks like High School</vt:lpstr>
      <vt:lpstr>PreK- 8 Standards now include:</vt:lpstr>
      <vt:lpstr>PreK-8 grade-by-grade standards </vt:lpstr>
      <vt:lpstr>Key take aways</vt:lpstr>
      <vt:lpstr>Slide 23</vt:lpstr>
      <vt:lpstr>Science and Engineering Practices</vt:lpstr>
      <vt:lpstr>Science and Engineering Practices  </vt:lpstr>
      <vt:lpstr>Resources </vt:lpstr>
      <vt:lpstr>Transition Resources</vt:lpstr>
      <vt:lpstr>Slide 28</vt:lpstr>
      <vt:lpstr>PreK-5 STE Model Curriculum Units </vt:lpstr>
      <vt:lpstr>6-12 STE Model Curriculum Units </vt:lpstr>
      <vt:lpstr>Grades K-8 What to Look For Guides</vt:lpstr>
      <vt:lpstr>Transition Planning          </vt:lpstr>
      <vt:lpstr>STE MCAS Transition</vt:lpstr>
      <vt:lpstr>STE Implementation Support </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to the 2016 Science and Technology/Engineering (STE) Curriculum Framework</dc:title>
  <dc:creator>ESE</dc:creator>
  <cp:lastModifiedBy>dzou</cp:lastModifiedBy>
  <cp:revision>301</cp:revision>
  <dcterms:created xsi:type="dcterms:W3CDTF">2015-10-08T15:41:11Z</dcterms:created>
  <dcterms:modified xsi:type="dcterms:W3CDTF">2017-02-22T15:29:25Z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22 2017</vt:lpwstr>
  </property>
</Properties>
</file>