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4"/>
  </p:sldMasterIdLst>
  <p:sldIdLst>
    <p:sldId id="287" r:id="rId5"/>
    <p:sldId id="268" r:id="rId6"/>
    <p:sldId id="289" r:id="rId7"/>
    <p:sldId id="269" r:id="rId8"/>
    <p:sldId id="293" r:id="rId9"/>
    <p:sldId id="292" r:id="rId10"/>
    <p:sldId id="294" r:id="rId11"/>
    <p:sldId id="270" r:id="rId12"/>
    <p:sldId id="271" r:id="rId13"/>
    <p:sldId id="279" r:id="rId14"/>
    <p:sldId id="280" r:id="rId15"/>
    <p:sldId id="281" r:id="rId16"/>
    <p:sldId id="273" r:id="rId17"/>
    <p:sldId id="274" r:id="rId18"/>
    <p:sldId id="275" r:id="rId19"/>
    <p:sldId id="267" r:id="rId20"/>
    <p:sldId id="28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68B48-30BF-E962-1878-D9EC0E7757EF}" name="Condit, Andrea (DESE)" initials="AC" userId="S::Andrea.K.Condit@mass.gov::cb1a6c49-511b-4ee1-855c-f06b934f07a9" providerId="AD"/>
  <p188:author id="{CF57C46C-773A-25E7-8A04-2FC855FDBCAB}" name="Ellers, Zachary R. (DESE)" initials="E(" userId="S::zachary.r.ellers@mass.gov::9269c41a-d56c-4673-8866-db244c6646b6" providerId="AD"/>
  <p188:author id="{42A1FDF1-C2E8-357D-F2EF-F0F67117BC7D}" name="Connor, Timothy (DESE)" initials="CT" userId="S::timothy.connor@mass.gov::ec39bd8e-ec3d-497f-a532-80cb1a0796c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840CB3-BD68-643F-E0E9-5C5372D24B18}" v="1" dt="2025-02-14T02:49:13.5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4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77CA0979-F579-4E9B-A675-1F5ABBFF00DB}" type="datetimeFigureOut">
              <a:rPr lang="en-US" dirty="0"/>
              <a:t>3/3/2025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62853979"/>
      </p:ext>
    </p:extLst>
  </p:cSld>
  <p:clrMapOvr>
    <a:masterClrMapping/>
  </p:clrMapOvr>
  <p:extLst>
    <p:ext uri="{DCECCB84-F9BA-43D5-87BE-67443E8EF086}">
      <p15:sldGuideLst xmlns:p15="http://schemas.microsoft.com/office/powerpoint/2012/main">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F7E76D0F-5A12-4D0A-80B0-1A6122B61E7B}" type="datetimeFigureOut">
              <a:rPr lang="en-US" dirty="0"/>
              <a:t>3/3/2025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803058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8B9E8C84-89CA-44AB-B0BE-5C91BAF75478}" type="datetimeFigureOut">
              <a:rPr lang="en-US" dirty="0"/>
              <a:t>3/3/2025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26179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73E7156E-175E-4DBA-9D21-B772C320F342}" type="datetimeFigureOut">
              <a:rPr lang="en-US" dirty="0"/>
              <a:t>3/3/2025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89926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04895F6E-3D02-4292-95D1-C62B3126321B}" type="datetimeFigureOut">
              <a:rPr lang="en-US" dirty="0"/>
              <a:t>3/3/2025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87191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EDCB5ACB-D10C-44A8-9570-124370F4CB38}" type="datetimeFigureOut">
              <a:rPr lang="en-US" dirty="0"/>
              <a:t>3/3/2025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310756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AB8D84F4-0E7A-4BDE-98C6-AE68FB974645}" type="datetimeFigureOut">
              <a:rPr lang="en-US" dirty="0"/>
              <a:t>3/3/2025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15604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CBEFF1D8-9801-4C4B-92F3-66C9A863BD74}" type="datetimeFigureOut">
              <a:rPr lang="en-US" dirty="0"/>
              <a:t>3/3/2025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4040425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61FE8FD-B23E-4E1A-83EF-0847EBEA0105}" type="datetimeFigureOut">
              <a:rPr lang="en-US" dirty="0"/>
              <a:t>3/3/2025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25569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8DDF891E-A7C2-465C-AD39-8EDCB0F58E3C}" type="datetimeFigureOut">
              <a:rPr lang="en-US" dirty="0"/>
              <a:t>3/3/2025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1721943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F39F93E5-AFB6-485C-8E3C-32F92A07875F}" type="datetimeFigureOut">
              <a:rPr lang="en-US" dirty="0"/>
              <a:t>3/3/2025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a:p>
        </p:txBody>
      </p:sp>
    </p:spTree>
    <p:extLst>
      <p:ext uri="{BB962C8B-B14F-4D97-AF65-F5344CB8AC3E}">
        <p14:creationId xmlns:p14="http://schemas.microsoft.com/office/powerpoint/2010/main" val="426979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3A332BE1-279E-4118-9FE3-7952B079A510}" type="datetimeFigureOut">
              <a:rPr lang="en-US" dirty="0"/>
              <a:t>3/3/2025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r>
              <a:rPr lang="en-US"/>
              <a:t>
              </a:t>
            </a:r>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dirty="0"/>
              <a:t>‹#›</a:t>
            </a:fld>
            <a:endParaRPr lang="en-US"/>
          </a:p>
        </p:txBody>
      </p:sp>
    </p:spTree>
    <p:extLst>
      <p:ext uri="{BB962C8B-B14F-4D97-AF65-F5344CB8AC3E}">
        <p14:creationId xmlns:p14="http://schemas.microsoft.com/office/powerpoint/2010/main" val="209093301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160">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www.doe.mass.edu/turnaround/level4/prioritization/2025-0303fy26-prioritization-plan-guidance.doc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F6A44-656A-E5E5-1E40-CE2E6FEE9E50}"/>
              </a:ext>
            </a:extLst>
          </p:cNvPr>
          <p:cNvSpPr>
            <a:spLocks noGrp="1"/>
          </p:cNvSpPr>
          <p:nvPr>
            <p:ph type="ctrTitle"/>
          </p:nvPr>
        </p:nvSpPr>
        <p:spPr>
          <a:xfrm>
            <a:off x="965505" y="623571"/>
            <a:ext cx="10260990" cy="3523885"/>
          </a:xfrm>
        </p:spPr>
        <p:txBody>
          <a:bodyPr>
            <a:normAutofit fontScale="90000"/>
          </a:bodyPr>
          <a:lstStyle/>
          <a:p>
            <a:pPr algn="ctr">
              <a:lnSpc>
                <a:spcPct val="90000"/>
              </a:lnSpc>
            </a:pPr>
            <a:br>
              <a:rPr lang="en-US" sz="3800" dirty="0">
                <a:latin typeface="+mn-lt"/>
                <a:ea typeface="+mn-ea"/>
                <a:cs typeface="+mn-cs"/>
              </a:rPr>
            </a:br>
            <a:br>
              <a:rPr lang="en-US" sz="3800" dirty="0">
                <a:latin typeface="+mn-lt"/>
                <a:ea typeface="+mn-ea"/>
                <a:cs typeface="+mn-cs"/>
              </a:rPr>
            </a:br>
            <a:r>
              <a:rPr lang="en-US" sz="3800" dirty="0">
                <a:latin typeface="+mn-lt"/>
                <a:ea typeface="+mn-ea"/>
                <a:cs typeface="+mn-cs"/>
              </a:rPr>
              <a:t>Statewide System of Support (</a:t>
            </a:r>
            <a:r>
              <a:rPr lang="en-US" sz="3800" dirty="0" err="1">
                <a:latin typeface="+mn-lt"/>
                <a:ea typeface="+mn-ea"/>
                <a:cs typeface="+mn-cs"/>
              </a:rPr>
              <a:t>SSoS</a:t>
            </a:r>
            <a:r>
              <a:rPr lang="en-US" sz="3800" dirty="0">
                <a:latin typeface="+mn-lt"/>
                <a:ea typeface="+mn-ea"/>
                <a:cs typeface="+mn-cs"/>
              </a:rPr>
              <a:t>) </a:t>
            </a:r>
            <a:br>
              <a:rPr lang="en-US" sz="3800" dirty="0">
                <a:latin typeface="+mn-lt"/>
                <a:ea typeface="+mn-ea"/>
                <a:cs typeface="+mn-cs"/>
              </a:rPr>
            </a:br>
            <a:br>
              <a:rPr lang="en-US" sz="3800" dirty="0">
                <a:latin typeface="+mn-lt"/>
                <a:ea typeface="+mn-ea"/>
                <a:cs typeface="+mn-cs"/>
              </a:rPr>
            </a:br>
            <a:r>
              <a:rPr lang="en-US" sz="3800" dirty="0">
                <a:latin typeface="+mn-lt"/>
                <a:ea typeface="+mn-ea"/>
                <a:cs typeface="+mn-cs"/>
              </a:rPr>
              <a:t>(</a:t>
            </a:r>
            <a:r>
              <a:rPr lang="en-US" sz="3800" i="1" dirty="0">
                <a:latin typeface="+mn-lt"/>
                <a:ea typeface="+mn-ea"/>
                <a:cs typeface="+mn-cs"/>
              </a:rPr>
              <a:t>Name of District</a:t>
            </a:r>
            <a:r>
              <a:rPr lang="en-US" sz="3800" dirty="0">
                <a:latin typeface="+mn-lt"/>
                <a:ea typeface="+mn-ea"/>
                <a:cs typeface="+mn-cs"/>
              </a:rPr>
              <a:t>)</a:t>
            </a:r>
            <a:br>
              <a:rPr lang="en-US" sz="3800" dirty="0">
                <a:latin typeface="+mn-lt"/>
                <a:ea typeface="+mn-ea"/>
                <a:cs typeface="+mn-cs"/>
              </a:rPr>
            </a:br>
            <a:r>
              <a:rPr lang="en-US" dirty="0">
                <a:latin typeface="+mn-lt"/>
                <a:ea typeface="+mn-ea"/>
                <a:cs typeface="+mn-cs"/>
              </a:rPr>
              <a:t>FY26 Instructional Prioritization Plan </a:t>
            </a:r>
            <a:br>
              <a:rPr lang="en-US" sz="3800" dirty="0">
                <a:latin typeface="+mn-lt"/>
                <a:ea typeface="+mn-ea"/>
                <a:cs typeface="+mn-cs"/>
              </a:rPr>
            </a:br>
            <a:r>
              <a:rPr lang="en-US" sz="3800" dirty="0">
                <a:latin typeface="+mn-lt"/>
                <a:ea typeface="+mn-ea"/>
                <a:cs typeface="+mn-cs"/>
              </a:rPr>
              <a:t>(</a:t>
            </a:r>
            <a:r>
              <a:rPr lang="en-US" sz="3800" i="1" dirty="0">
                <a:latin typeface="+mn-lt"/>
                <a:ea typeface="+mn-ea"/>
                <a:cs typeface="+mn-cs"/>
              </a:rPr>
              <a:t>Date/version</a:t>
            </a:r>
            <a:r>
              <a:rPr lang="en-US" sz="3800" dirty="0">
                <a:latin typeface="+mn-lt"/>
                <a:ea typeface="+mn-ea"/>
                <a:cs typeface="+mn-cs"/>
              </a:rPr>
              <a:t>)</a:t>
            </a:r>
          </a:p>
        </p:txBody>
      </p:sp>
      <p:sp>
        <p:nvSpPr>
          <p:cNvPr id="3" name="Subtitle 2">
            <a:extLst>
              <a:ext uri="{FF2B5EF4-FFF2-40B4-BE49-F238E27FC236}">
                <a16:creationId xmlns:a16="http://schemas.microsoft.com/office/drawing/2014/main" id="{93693D75-D203-82CC-C5F4-45287C4458F8}"/>
              </a:ext>
            </a:extLst>
          </p:cNvPr>
          <p:cNvSpPr>
            <a:spLocks noGrp="1"/>
          </p:cNvSpPr>
          <p:nvPr>
            <p:ph type="subTitle" idx="1"/>
          </p:nvPr>
        </p:nvSpPr>
        <p:spPr>
          <a:xfrm>
            <a:off x="1038657" y="5024666"/>
            <a:ext cx="10260990" cy="1209763"/>
          </a:xfrm>
        </p:spPr>
        <p:txBody>
          <a:bodyPr vert="horz" lIns="91440" tIns="45720" rIns="91440" bIns="45720" rtlCol="0" anchor="t">
            <a:normAutofit fontScale="85000" lnSpcReduction="20000"/>
          </a:bodyPr>
          <a:lstStyle/>
          <a:p>
            <a:r>
              <a:rPr lang="en-US" sz="2800" b="1"/>
              <a:t>TIP:</a:t>
            </a:r>
            <a:r>
              <a:rPr lang="en-US" sz="2800"/>
              <a:t> Make this slide deck your own! This is just a template. Feel free to add or modify slides as needed to suit your unique context.</a:t>
            </a:r>
          </a:p>
          <a:p>
            <a:r>
              <a:rPr lang="en-US" sz="2000"/>
              <a:t>In some places we provide multiple slides for the same prompt. Choose the best option for you.</a:t>
            </a:r>
            <a:endParaRPr lang="en-US"/>
          </a:p>
        </p:txBody>
      </p:sp>
      <p:sp>
        <p:nvSpPr>
          <p:cNvPr id="5" name="TextBox 4">
            <a:extLst>
              <a:ext uri="{FF2B5EF4-FFF2-40B4-BE49-F238E27FC236}">
                <a16:creationId xmlns:a16="http://schemas.microsoft.com/office/drawing/2014/main" id="{62C5419D-C251-117A-DF80-8008ED9FA82C}"/>
              </a:ext>
            </a:extLst>
          </p:cNvPr>
          <p:cNvSpPr txBox="1"/>
          <p:nvPr/>
        </p:nvSpPr>
        <p:spPr>
          <a:xfrm>
            <a:off x="2218783" y="4321693"/>
            <a:ext cx="7754434" cy="369332"/>
          </a:xfrm>
          <a:prstGeom prst="rect">
            <a:avLst/>
          </a:prstGeom>
          <a:noFill/>
        </p:spPr>
        <p:txBody>
          <a:bodyPr wrap="square">
            <a:spAutoFit/>
          </a:bodyPr>
          <a:lstStyle/>
          <a:p>
            <a:pPr marL="0" marR="0" algn="ctr"/>
            <a:r>
              <a:rPr lang="en-US" sz="1800" b="1" dirty="0">
                <a:solidFill>
                  <a:schemeClr val="bg2">
                    <a:lumMod val="50000"/>
                  </a:schemeClr>
                </a:solidFill>
                <a:effectLst/>
                <a:latin typeface="Calibri" panose="020F0502020204030204" pitchFamily="34" charset="0"/>
                <a:ea typeface="Calibri" panose="020F0502020204030204" pitchFamily="34" charset="0"/>
              </a:rPr>
              <a:t>This template corresponds to the </a:t>
            </a:r>
            <a:r>
              <a:rPr lang="en-US" sz="1800" b="1" u="sng" dirty="0">
                <a:solidFill>
                  <a:schemeClr val="bg2">
                    <a:lumMod val="50000"/>
                  </a:schemeClr>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District Instructional Prioritization Guidance</a:t>
            </a:r>
            <a:endParaRPr lang="en-US" sz="1800" dirty="0">
              <a:solidFill>
                <a:schemeClr val="bg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05560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527D3-6D22-81A1-9E31-0B38C4609C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970324-E5F7-46CA-173E-771D6F0ED52C}"/>
              </a:ext>
            </a:extLst>
          </p:cNvPr>
          <p:cNvSpPr>
            <a:spLocks noGrp="1"/>
          </p:cNvSpPr>
          <p:nvPr>
            <p:ph type="title"/>
          </p:nvPr>
        </p:nvSpPr>
        <p:spPr/>
        <p:txBody>
          <a:bodyPr>
            <a:normAutofit fontScale="90000"/>
          </a:bodyPr>
          <a:lstStyle/>
          <a:p>
            <a:r>
              <a:rPr lang="en-US" sz="3200" b="1"/>
              <a:t>5a. Role Clarity: District</a:t>
            </a:r>
            <a:br>
              <a:rPr lang="en-US" sz="1800"/>
            </a:br>
            <a:r>
              <a:rPr lang="en-US" sz="1800"/>
              <a:t>It is critical that all stakeholders have a clear role related to implementation of the priority, that they understand, and for which they receive support and accountability.</a:t>
            </a:r>
            <a:br>
              <a:rPr lang="en-US" sz="1800" i="1"/>
            </a:br>
            <a:r>
              <a:rPr lang="en-US" sz="1800" i="1"/>
              <a:t>At a minimum, please describe the following:</a:t>
            </a:r>
          </a:p>
        </p:txBody>
      </p:sp>
      <p:sp>
        <p:nvSpPr>
          <p:cNvPr id="3" name="Content Placeholder 2">
            <a:extLst>
              <a:ext uri="{FF2B5EF4-FFF2-40B4-BE49-F238E27FC236}">
                <a16:creationId xmlns:a16="http://schemas.microsoft.com/office/drawing/2014/main" id="{9B51F01B-8FCB-F8C2-18F1-F45DCD6D4D7A}"/>
              </a:ext>
            </a:extLst>
          </p:cNvPr>
          <p:cNvSpPr>
            <a:spLocks noGrp="1"/>
          </p:cNvSpPr>
          <p:nvPr>
            <p:ph idx="1"/>
          </p:nvPr>
        </p:nvSpPr>
        <p:spPr>
          <a:xfrm>
            <a:off x="612647" y="1839940"/>
            <a:ext cx="10653579" cy="4469420"/>
          </a:xfrm>
        </p:spPr>
        <p:txBody>
          <a:bodyPr>
            <a:normAutofit/>
          </a:bodyPr>
          <a:lstStyle/>
          <a:p>
            <a:pPr marL="0" indent="0">
              <a:buNone/>
            </a:pPr>
            <a:r>
              <a:rPr lang="en-US"/>
              <a:t>What the district’s central office will do to support school leaders with implementation of the priority. How will the district create conditions where this work can be effective?</a:t>
            </a:r>
          </a:p>
          <a:p>
            <a:endParaRPr lang="en-US"/>
          </a:p>
        </p:txBody>
      </p:sp>
    </p:spTree>
    <p:extLst>
      <p:ext uri="{BB962C8B-B14F-4D97-AF65-F5344CB8AC3E}">
        <p14:creationId xmlns:p14="http://schemas.microsoft.com/office/powerpoint/2010/main" val="2695515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F54D7-6F2D-936E-073F-50CAA2879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D79B71-8535-79D3-FAA6-A0A20DF39849}"/>
              </a:ext>
            </a:extLst>
          </p:cNvPr>
          <p:cNvSpPr>
            <a:spLocks noGrp="1"/>
          </p:cNvSpPr>
          <p:nvPr>
            <p:ph type="title"/>
          </p:nvPr>
        </p:nvSpPr>
        <p:spPr/>
        <p:txBody>
          <a:bodyPr>
            <a:normAutofit fontScale="90000"/>
          </a:bodyPr>
          <a:lstStyle/>
          <a:p>
            <a:r>
              <a:rPr lang="en-US" sz="3200" b="1"/>
              <a:t>5b. Role Clarity: School Leaders</a:t>
            </a:r>
            <a:br>
              <a:rPr lang="en-US" sz="1800"/>
            </a:br>
            <a:r>
              <a:rPr lang="en-US" sz="1800"/>
              <a:t>It is critical that all stakeholders have a clear role related to implementation of the priority, that they understand, and for which they receive support and accountability.</a:t>
            </a:r>
            <a:br>
              <a:rPr lang="en-US" sz="1800" i="1"/>
            </a:br>
            <a:r>
              <a:rPr lang="en-US" sz="1800" i="1"/>
              <a:t>At a minimum, please describe the following:</a:t>
            </a:r>
          </a:p>
        </p:txBody>
      </p:sp>
      <p:sp>
        <p:nvSpPr>
          <p:cNvPr id="3" name="Content Placeholder 2">
            <a:extLst>
              <a:ext uri="{FF2B5EF4-FFF2-40B4-BE49-F238E27FC236}">
                <a16:creationId xmlns:a16="http://schemas.microsoft.com/office/drawing/2014/main" id="{AD8B6128-5162-628E-1A56-00B5D743A974}"/>
              </a:ext>
            </a:extLst>
          </p:cNvPr>
          <p:cNvSpPr>
            <a:spLocks noGrp="1"/>
          </p:cNvSpPr>
          <p:nvPr>
            <p:ph idx="1"/>
          </p:nvPr>
        </p:nvSpPr>
        <p:spPr>
          <a:xfrm>
            <a:off x="612647" y="1824389"/>
            <a:ext cx="10653579" cy="4484971"/>
          </a:xfrm>
        </p:spPr>
        <p:txBody>
          <a:bodyPr>
            <a:normAutofit/>
          </a:bodyPr>
          <a:lstStyle/>
          <a:p>
            <a:pPr marL="0" indent="0">
              <a:buNone/>
            </a:pPr>
            <a:r>
              <a:rPr lang="en-US"/>
              <a:t>What will the school leaders do consistently to support teacher practice?</a:t>
            </a:r>
          </a:p>
          <a:p>
            <a:endParaRPr lang="en-US"/>
          </a:p>
          <a:p>
            <a:endParaRPr lang="en-US"/>
          </a:p>
        </p:txBody>
      </p:sp>
    </p:spTree>
    <p:extLst>
      <p:ext uri="{BB962C8B-B14F-4D97-AF65-F5344CB8AC3E}">
        <p14:creationId xmlns:p14="http://schemas.microsoft.com/office/powerpoint/2010/main" val="23084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E7661-5CAD-DFD2-CA88-3C96137DE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3D8E8B-6961-A875-191B-4263E937D88D}"/>
              </a:ext>
            </a:extLst>
          </p:cNvPr>
          <p:cNvSpPr>
            <a:spLocks noGrp="1"/>
          </p:cNvSpPr>
          <p:nvPr>
            <p:ph type="title"/>
          </p:nvPr>
        </p:nvSpPr>
        <p:spPr/>
        <p:txBody>
          <a:bodyPr>
            <a:normAutofit fontScale="90000"/>
          </a:bodyPr>
          <a:lstStyle/>
          <a:p>
            <a:r>
              <a:rPr lang="en-US" sz="3200" b="1"/>
              <a:t>5c. Role Clarity: Teachers</a:t>
            </a:r>
            <a:br>
              <a:rPr lang="en-US" sz="1800"/>
            </a:br>
            <a:r>
              <a:rPr lang="en-US" sz="1800"/>
              <a:t>It is critical that all stakeholders have a clear role related to implementation of the priority, that they understand, and for which they receive support and accountability.</a:t>
            </a:r>
            <a:br>
              <a:rPr lang="en-US" sz="1800" i="1"/>
            </a:br>
            <a:r>
              <a:rPr lang="en-US" sz="1800" i="1"/>
              <a:t>At a minimum, please describe the following:</a:t>
            </a:r>
          </a:p>
        </p:txBody>
      </p:sp>
      <p:sp>
        <p:nvSpPr>
          <p:cNvPr id="3" name="Content Placeholder 2">
            <a:extLst>
              <a:ext uri="{FF2B5EF4-FFF2-40B4-BE49-F238E27FC236}">
                <a16:creationId xmlns:a16="http://schemas.microsoft.com/office/drawing/2014/main" id="{5C2ACDA7-045D-9891-E61C-F677F7BA2E70}"/>
              </a:ext>
            </a:extLst>
          </p:cNvPr>
          <p:cNvSpPr>
            <a:spLocks noGrp="1"/>
          </p:cNvSpPr>
          <p:nvPr>
            <p:ph idx="1"/>
          </p:nvPr>
        </p:nvSpPr>
        <p:spPr>
          <a:xfrm>
            <a:off x="612647" y="1824389"/>
            <a:ext cx="10653579" cy="4484971"/>
          </a:xfrm>
        </p:spPr>
        <p:txBody>
          <a:bodyPr>
            <a:normAutofit/>
          </a:bodyPr>
          <a:lstStyle/>
          <a:p>
            <a:pPr marL="0" indent="0">
              <a:buNone/>
            </a:pPr>
            <a:r>
              <a:rPr lang="en-US"/>
              <a:t>What will teachers do consistently to support student learning and achieving the desired outcomes? </a:t>
            </a:r>
          </a:p>
          <a:p>
            <a:endParaRPr lang="en-US"/>
          </a:p>
        </p:txBody>
      </p:sp>
    </p:spTree>
    <p:extLst>
      <p:ext uri="{BB962C8B-B14F-4D97-AF65-F5344CB8AC3E}">
        <p14:creationId xmlns:p14="http://schemas.microsoft.com/office/powerpoint/2010/main" val="3877005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AF072-77AC-80E9-BE59-CAFBADBFAD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402B22-8750-1E31-F77F-081D520C6B4E}"/>
              </a:ext>
            </a:extLst>
          </p:cNvPr>
          <p:cNvSpPr>
            <a:spLocks noGrp="1"/>
          </p:cNvSpPr>
          <p:nvPr>
            <p:ph type="title"/>
          </p:nvPr>
        </p:nvSpPr>
        <p:spPr/>
        <p:txBody>
          <a:bodyPr>
            <a:normAutofit fontScale="90000"/>
          </a:bodyPr>
          <a:lstStyle/>
          <a:p>
            <a:r>
              <a:rPr lang="en-US" sz="3200" b="1"/>
              <a:t>6. Monitoring Implementation:</a:t>
            </a:r>
            <a:br>
              <a:rPr lang="en-US" sz="1800"/>
            </a:br>
            <a:r>
              <a:rPr lang="en-US" sz="1800"/>
              <a:t>What 2-4 high-leverage interim benchmarks will you track throughout the year at both the district and school level to know if your collective actions are resulting in the desired changes in adult practice and student learning experiences? What would you expect to see in your data that would signal that your efforts were on track, or that they need adjustment? Who will monitor those? When, and how?</a:t>
            </a:r>
            <a:endParaRPr lang="en-US" sz="1800" i="1"/>
          </a:p>
        </p:txBody>
      </p:sp>
      <p:graphicFrame>
        <p:nvGraphicFramePr>
          <p:cNvPr id="4" name="Table 3">
            <a:extLst>
              <a:ext uri="{FF2B5EF4-FFF2-40B4-BE49-F238E27FC236}">
                <a16:creationId xmlns:a16="http://schemas.microsoft.com/office/drawing/2014/main" id="{07A0A19F-FE3C-941E-172A-10644D96DD59}"/>
              </a:ext>
            </a:extLst>
          </p:cNvPr>
          <p:cNvGraphicFramePr>
            <a:graphicFrameLocks noGrp="1"/>
          </p:cNvGraphicFramePr>
          <p:nvPr>
            <p:extLst>
              <p:ext uri="{D42A27DB-BD31-4B8C-83A1-F6EECF244321}">
                <p14:modId xmlns:p14="http://schemas.microsoft.com/office/powerpoint/2010/main" val="1506357309"/>
              </p:ext>
            </p:extLst>
          </p:nvPr>
        </p:nvGraphicFramePr>
        <p:xfrm>
          <a:off x="677334" y="2073703"/>
          <a:ext cx="11043612" cy="2993712"/>
        </p:xfrm>
        <a:graphic>
          <a:graphicData uri="http://schemas.openxmlformats.org/drawingml/2006/table">
            <a:tbl>
              <a:tblPr firstRow="1" bandRow="1">
                <a:tableStyleId>{5C22544A-7EE6-4342-B048-85BDC9FD1C3A}</a:tableStyleId>
              </a:tblPr>
              <a:tblGrid>
                <a:gridCol w="3681204">
                  <a:extLst>
                    <a:ext uri="{9D8B030D-6E8A-4147-A177-3AD203B41FA5}">
                      <a16:colId xmlns:a16="http://schemas.microsoft.com/office/drawing/2014/main" val="3594196575"/>
                    </a:ext>
                  </a:extLst>
                </a:gridCol>
                <a:gridCol w="3681204">
                  <a:extLst>
                    <a:ext uri="{9D8B030D-6E8A-4147-A177-3AD203B41FA5}">
                      <a16:colId xmlns:a16="http://schemas.microsoft.com/office/drawing/2014/main" val="3709511175"/>
                    </a:ext>
                  </a:extLst>
                </a:gridCol>
                <a:gridCol w="3681204">
                  <a:extLst>
                    <a:ext uri="{9D8B030D-6E8A-4147-A177-3AD203B41FA5}">
                      <a16:colId xmlns:a16="http://schemas.microsoft.com/office/drawing/2014/main" val="306529527"/>
                    </a:ext>
                  </a:extLst>
                </a:gridCol>
              </a:tblGrid>
              <a:tr h="878164">
                <a:tc>
                  <a:txBody>
                    <a:bodyPr/>
                    <a:lstStyle/>
                    <a:p>
                      <a:r>
                        <a:rPr lang="en-US" sz="1800" b="1" kern="1200">
                          <a:solidFill>
                            <a:schemeClr val="lt1"/>
                          </a:solidFill>
                          <a:latin typeface="+mn-lt"/>
                          <a:ea typeface="+mn-ea"/>
                          <a:cs typeface="+mn-cs"/>
                        </a:rPr>
                        <a:t>Interim Benchmarks </a:t>
                      </a:r>
                    </a:p>
                    <a:p>
                      <a:r>
                        <a:rPr lang="en-US" sz="1400" b="1" kern="1200">
                          <a:solidFill>
                            <a:schemeClr val="lt1"/>
                          </a:solidFill>
                          <a:latin typeface="Neue Haas Grotesk Text Pro"/>
                          <a:ea typeface="+mn-ea"/>
                          <a:cs typeface="+mn-cs"/>
                        </a:rPr>
                        <a:t>(</a:t>
                      </a:r>
                      <a:r>
                        <a:rPr lang="en-US" sz="1400" b="1" i="0" u="none" strike="noStrike" kern="1200" noProof="0">
                          <a:solidFill>
                            <a:schemeClr val="bg1"/>
                          </a:solidFill>
                          <a:latin typeface="Neue Haas Grotesk Text Pro"/>
                        </a:rPr>
                        <a:t>Please name both the measure and the specific look-for at </a:t>
                      </a:r>
                      <a:r>
                        <a:rPr lang="en-US" sz="1400" b="1" kern="1200">
                          <a:solidFill>
                            <a:schemeClr val="bg1"/>
                          </a:solidFill>
                          <a:latin typeface="Neue Haas Grotesk Text Pro"/>
                          <a:ea typeface="+mn-ea"/>
                          <a:cs typeface="+mn-cs"/>
                        </a:rPr>
                        <a:t>both d</a:t>
                      </a:r>
                      <a:r>
                        <a:rPr lang="en-US" sz="1400" b="1" kern="1200">
                          <a:solidFill>
                            <a:schemeClr val="lt1"/>
                          </a:solidFill>
                          <a:latin typeface="Neue Haas Grotesk Text Pro"/>
                          <a:ea typeface="+mn-ea"/>
                          <a:cs typeface="+mn-cs"/>
                        </a:rPr>
                        <a:t>istrict and school level)</a:t>
                      </a:r>
                    </a:p>
                  </a:txBody>
                  <a:tcPr anchor="b"/>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lt1"/>
                          </a:solidFill>
                          <a:latin typeface="+mn-lt"/>
                          <a:ea typeface="+mn-ea"/>
                          <a:cs typeface="+mn-cs"/>
                        </a:rPr>
                        <a:t>Who will monitor these?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lt1"/>
                          </a:solidFill>
                          <a:latin typeface="+mn-lt"/>
                          <a:ea typeface="+mn-ea"/>
                          <a:cs typeface="+mn-cs"/>
                        </a:rPr>
                        <a:t>(teams, roles, district level, school level) </a:t>
                      </a:r>
                    </a:p>
                  </a:txBody>
                  <a:tcPr anchor="b"/>
                </a:tc>
                <a:tc>
                  <a:txBody>
                    <a:bodyPr/>
                    <a:lstStyle/>
                    <a:p>
                      <a:r>
                        <a:rPr lang="en-US" sz="1800" b="1" kern="1200">
                          <a:solidFill>
                            <a:schemeClr val="lt1"/>
                          </a:solidFill>
                          <a:latin typeface="+mn-lt"/>
                          <a:ea typeface="+mn-ea"/>
                          <a:cs typeface="+mn-cs"/>
                        </a:rPr>
                        <a:t>How often? </a:t>
                      </a:r>
                    </a:p>
                    <a:p>
                      <a:r>
                        <a:rPr lang="en-US" sz="1800" b="1" kern="1200">
                          <a:solidFill>
                            <a:schemeClr val="lt1"/>
                          </a:solidFill>
                          <a:latin typeface="+mn-lt"/>
                          <a:ea typeface="+mn-ea"/>
                          <a:cs typeface="+mn-cs"/>
                        </a:rPr>
                        <a:t>(e.g. weekly, monthly, quarterly, or on specific dates) </a:t>
                      </a:r>
                    </a:p>
                  </a:txBody>
                  <a:tcPr anchor="b"/>
                </a:tc>
                <a:extLst>
                  <a:ext uri="{0D108BD9-81ED-4DB2-BD59-A6C34878D82A}">
                    <a16:rowId xmlns:a16="http://schemas.microsoft.com/office/drawing/2014/main" val="2853330376"/>
                  </a:ext>
                </a:extLst>
              </a:tr>
              <a:tr h="496968">
                <a:tc>
                  <a:txBody>
                    <a:bodyPr/>
                    <a:lstStyle/>
                    <a:p>
                      <a:endParaRPr lang="en-US"/>
                    </a:p>
                  </a:txBody>
                  <a:tcPr anchor="ctr"/>
                </a:tc>
                <a:tc>
                  <a:txBody>
                    <a:bodyPr/>
                    <a:lstStyle/>
                    <a:p>
                      <a:endParaRPr lang="en-US"/>
                    </a:p>
                  </a:txBody>
                  <a:tcPr anchor="b"/>
                </a:tc>
                <a:tc>
                  <a:txBody>
                    <a:bodyPr/>
                    <a:lstStyle/>
                    <a:p>
                      <a:endParaRPr lang="en-US"/>
                    </a:p>
                  </a:txBody>
                  <a:tcPr anchor="b"/>
                </a:tc>
                <a:extLst>
                  <a:ext uri="{0D108BD9-81ED-4DB2-BD59-A6C34878D82A}">
                    <a16:rowId xmlns:a16="http://schemas.microsoft.com/office/drawing/2014/main" val="3155739936"/>
                  </a:ext>
                </a:extLst>
              </a:tr>
              <a:tr h="496968">
                <a:tc>
                  <a:txBody>
                    <a:bodyPr/>
                    <a:lstStyle/>
                    <a:p>
                      <a:endParaRPr lang="en-US"/>
                    </a:p>
                  </a:txBody>
                  <a:tcPr anchor="ctr"/>
                </a:tc>
                <a:tc>
                  <a:txBody>
                    <a:bodyPr/>
                    <a:lstStyle/>
                    <a:p>
                      <a:endParaRPr lang="en-US"/>
                    </a:p>
                  </a:txBody>
                  <a:tcPr anchor="b"/>
                </a:tc>
                <a:tc>
                  <a:txBody>
                    <a:bodyPr/>
                    <a:lstStyle/>
                    <a:p>
                      <a:endParaRPr lang="en-US"/>
                    </a:p>
                  </a:txBody>
                  <a:tcPr anchor="b"/>
                </a:tc>
                <a:extLst>
                  <a:ext uri="{0D108BD9-81ED-4DB2-BD59-A6C34878D82A}">
                    <a16:rowId xmlns:a16="http://schemas.microsoft.com/office/drawing/2014/main" val="3420250987"/>
                  </a:ext>
                </a:extLst>
              </a:tr>
              <a:tr h="496968">
                <a:tc>
                  <a:txBody>
                    <a:bodyPr/>
                    <a:lstStyle/>
                    <a:p>
                      <a:endParaRPr lang="en-US"/>
                    </a:p>
                  </a:txBody>
                  <a:tcPr anchor="ctr"/>
                </a:tc>
                <a:tc>
                  <a:txBody>
                    <a:bodyPr/>
                    <a:lstStyle/>
                    <a:p>
                      <a:endParaRPr lang="en-US"/>
                    </a:p>
                  </a:txBody>
                  <a:tcPr anchor="b"/>
                </a:tc>
                <a:tc>
                  <a:txBody>
                    <a:bodyPr/>
                    <a:lstStyle/>
                    <a:p>
                      <a:endParaRPr lang="en-US"/>
                    </a:p>
                  </a:txBody>
                  <a:tcPr anchor="b"/>
                </a:tc>
                <a:extLst>
                  <a:ext uri="{0D108BD9-81ED-4DB2-BD59-A6C34878D82A}">
                    <a16:rowId xmlns:a16="http://schemas.microsoft.com/office/drawing/2014/main" val="100033717"/>
                  </a:ext>
                </a:extLst>
              </a:tr>
              <a:tr h="496968">
                <a:tc>
                  <a:txBody>
                    <a:bodyPr/>
                    <a:lstStyle/>
                    <a:p>
                      <a:endParaRPr lang="en-US"/>
                    </a:p>
                  </a:txBody>
                  <a:tcPr anchor="ctr"/>
                </a:tc>
                <a:tc>
                  <a:txBody>
                    <a:bodyPr/>
                    <a:lstStyle/>
                    <a:p>
                      <a:endParaRPr lang="en-US"/>
                    </a:p>
                  </a:txBody>
                  <a:tcPr anchor="b"/>
                </a:tc>
                <a:tc>
                  <a:txBody>
                    <a:bodyPr/>
                    <a:lstStyle/>
                    <a:p>
                      <a:endParaRPr lang="en-US"/>
                    </a:p>
                  </a:txBody>
                  <a:tcPr anchor="b"/>
                </a:tc>
                <a:extLst>
                  <a:ext uri="{0D108BD9-81ED-4DB2-BD59-A6C34878D82A}">
                    <a16:rowId xmlns:a16="http://schemas.microsoft.com/office/drawing/2014/main" val="1768509658"/>
                  </a:ext>
                </a:extLst>
              </a:tr>
            </a:tbl>
          </a:graphicData>
        </a:graphic>
      </p:graphicFrame>
    </p:spTree>
    <p:extLst>
      <p:ext uri="{BB962C8B-B14F-4D97-AF65-F5344CB8AC3E}">
        <p14:creationId xmlns:p14="http://schemas.microsoft.com/office/powerpoint/2010/main" val="2567442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C1A68-42B3-17B9-AD11-B5D6D89D92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007540-D011-57C3-23C2-4C609E16B2DC}"/>
              </a:ext>
            </a:extLst>
          </p:cNvPr>
          <p:cNvSpPr>
            <a:spLocks noGrp="1"/>
          </p:cNvSpPr>
          <p:nvPr>
            <p:ph type="title"/>
          </p:nvPr>
        </p:nvSpPr>
        <p:spPr/>
        <p:txBody>
          <a:bodyPr>
            <a:normAutofit fontScale="90000"/>
          </a:bodyPr>
          <a:lstStyle/>
          <a:p>
            <a:pPr fontAlgn="b">
              <a:spcBef>
                <a:spcPts val="0"/>
              </a:spcBef>
            </a:pPr>
            <a:r>
              <a:rPr lang="en-US" sz="2800" b="1"/>
              <a:t>7. Resources: </a:t>
            </a:r>
            <a:r>
              <a:rPr lang="en-US" sz="2800"/>
              <a:t>What partnerships, programs, or resources will the district leverage to implement this priority? </a:t>
            </a:r>
            <a:br>
              <a:rPr lang="en-US" sz="3200"/>
            </a:br>
            <a:r>
              <a:rPr lang="en-US" sz="1800" b="1"/>
              <a:t>Briefly describe any inequities in resource allocation discovered during the district’s review of local district and school budgeting data, as required by </a:t>
            </a:r>
            <a:r>
              <a:rPr lang="en-US" sz="1800"/>
              <a:t>ESSA </a:t>
            </a:r>
            <a:r>
              <a:rPr lang="en-US" sz="1800">
                <a:ea typeface="+mj-lt"/>
                <a:cs typeface="+mj-lt"/>
              </a:rPr>
              <a:t>and SOA planning guidelines</a:t>
            </a:r>
            <a:r>
              <a:rPr lang="en-US" sz="1800"/>
              <a:t>, an</a:t>
            </a:r>
            <a:r>
              <a:rPr lang="en-US" sz="1800" b="1"/>
              <a:t>d describe how the district will address these inequities as part of this prioritization plan. </a:t>
            </a:r>
            <a:r>
              <a:rPr lang="en-US" sz="1800" b="1" i="0" u="none" strike="noStrike" kern="1200">
                <a:solidFill>
                  <a:srgbClr val="FFFFFF"/>
                </a:solidFill>
                <a:effectLst/>
                <a:latin typeface="Trebuchet MS"/>
              </a:rPr>
              <a:t> </a:t>
            </a:r>
            <a:br>
              <a:rPr lang="en-US" sz="1800" b="0" i="0" u="none" strike="noStrike">
                <a:effectLst/>
                <a:latin typeface="Arial" panose="020B0604020202020204" pitchFamily="34" charset="0"/>
              </a:rPr>
            </a:br>
            <a:endParaRPr lang="en-US" sz="1800"/>
          </a:p>
        </p:txBody>
      </p:sp>
      <p:graphicFrame>
        <p:nvGraphicFramePr>
          <p:cNvPr id="4" name="Table 3">
            <a:extLst>
              <a:ext uri="{FF2B5EF4-FFF2-40B4-BE49-F238E27FC236}">
                <a16:creationId xmlns:a16="http://schemas.microsoft.com/office/drawing/2014/main" id="{A5562DF4-D4DE-5F6F-C9D8-4BEC974546AE}"/>
              </a:ext>
            </a:extLst>
          </p:cNvPr>
          <p:cNvGraphicFramePr>
            <a:graphicFrameLocks noGrp="1"/>
          </p:cNvGraphicFramePr>
          <p:nvPr>
            <p:extLst>
              <p:ext uri="{D42A27DB-BD31-4B8C-83A1-F6EECF244321}">
                <p14:modId xmlns:p14="http://schemas.microsoft.com/office/powerpoint/2010/main" val="3470771005"/>
              </p:ext>
            </p:extLst>
          </p:nvPr>
        </p:nvGraphicFramePr>
        <p:xfrm>
          <a:off x="655353" y="2239197"/>
          <a:ext cx="10877355" cy="3325256"/>
        </p:xfrm>
        <a:graphic>
          <a:graphicData uri="http://schemas.openxmlformats.org/drawingml/2006/table">
            <a:tbl>
              <a:tblPr firstRow="1" bandRow="1">
                <a:tableStyleId>{5C22544A-7EE6-4342-B048-85BDC9FD1C3A}</a:tableStyleId>
              </a:tblPr>
              <a:tblGrid>
                <a:gridCol w="2983148">
                  <a:extLst>
                    <a:ext uri="{9D8B030D-6E8A-4147-A177-3AD203B41FA5}">
                      <a16:colId xmlns:a16="http://schemas.microsoft.com/office/drawing/2014/main" val="3594196575"/>
                    </a:ext>
                  </a:extLst>
                </a:gridCol>
                <a:gridCol w="7894207">
                  <a:extLst>
                    <a:ext uri="{9D8B030D-6E8A-4147-A177-3AD203B41FA5}">
                      <a16:colId xmlns:a16="http://schemas.microsoft.com/office/drawing/2014/main" val="3709511175"/>
                    </a:ext>
                  </a:extLst>
                </a:gridCol>
              </a:tblGrid>
              <a:tr h="363415">
                <a:tc>
                  <a:txBody>
                    <a:bodyPr/>
                    <a:lstStyle/>
                    <a:p>
                      <a:pPr algn="ctr"/>
                      <a:r>
                        <a:rPr lang="en-US" sz="1800" b="1" kern="1200">
                          <a:solidFill>
                            <a:schemeClr val="lt1"/>
                          </a:solidFill>
                          <a:latin typeface="+mn-lt"/>
                          <a:ea typeface="+mn-ea"/>
                          <a:cs typeface="+mn-cs"/>
                        </a:rPr>
                        <a:t>Resources</a:t>
                      </a:r>
                      <a:endParaRPr lang="en-US"/>
                    </a:p>
                  </a:txBody>
                  <a:tcPr anchor="b"/>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a:solidFill>
                            <a:schemeClr val="lt1"/>
                          </a:solidFill>
                          <a:latin typeface="+mn-lt"/>
                          <a:ea typeface="+mn-ea"/>
                          <a:cs typeface="+mn-cs"/>
                        </a:rPr>
                        <a:t>Description of resources and inequities</a:t>
                      </a:r>
                    </a:p>
                  </a:txBody>
                  <a:tcPr anchor="b"/>
                </a:tc>
                <a:extLst>
                  <a:ext uri="{0D108BD9-81ED-4DB2-BD59-A6C34878D82A}">
                    <a16:rowId xmlns:a16="http://schemas.microsoft.com/office/drawing/2014/main" val="2853330376"/>
                  </a:ext>
                </a:extLst>
              </a:tr>
              <a:tr h="511274">
                <a:tc>
                  <a:txBody>
                    <a:bodyPr/>
                    <a:lstStyle/>
                    <a:p>
                      <a:r>
                        <a:rPr lang="en-US"/>
                        <a:t>DESE Supports</a:t>
                      </a:r>
                    </a:p>
                  </a:txBody>
                  <a:tcPr anchor="ctr"/>
                </a:tc>
                <a:tc>
                  <a:txBody>
                    <a:bodyPr/>
                    <a:lstStyle/>
                    <a:p>
                      <a:endParaRPr lang="en-US"/>
                    </a:p>
                  </a:txBody>
                  <a:tcPr/>
                </a:tc>
                <a:extLst>
                  <a:ext uri="{0D108BD9-81ED-4DB2-BD59-A6C34878D82A}">
                    <a16:rowId xmlns:a16="http://schemas.microsoft.com/office/drawing/2014/main" val="3155739936"/>
                  </a:ext>
                </a:extLst>
              </a:tr>
              <a:tr h="511274">
                <a:tc>
                  <a:txBody>
                    <a:bodyPr/>
                    <a:lstStyle/>
                    <a:p>
                      <a:r>
                        <a:rPr lang="en-US"/>
                        <a:t>Other Partners</a:t>
                      </a:r>
                    </a:p>
                  </a:txBody>
                  <a:tcPr anchor="ctr"/>
                </a:tc>
                <a:tc>
                  <a:txBody>
                    <a:bodyPr/>
                    <a:lstStyle/>
                    <a:p>
                      <a:endParaRPr lang="en-US"/>
                    </a:p>
                  </a:txBody>
                  <a:tcPr/>
                </a:tc>
                <a:extLst>
                  <a:ext uri="{0D108BD9-81ED-4DB2-BD59-A6C34878D82A}">
                    <a16:rowId xmlns:a16="http://schemas.microsoft.com/office/drawing/2014/main" val="3420250987"/>
                  </a:ext>
                </a:extLst>
              </a:tr>
              <a:tr h="511274">
                <a:tc>
                  <a:txBody>
                    <a:bodyPr/>
                    <a:lstStyle/>
                    <a:p>
                      <a:r>
                        <a:rPr lang="en-US"/>
                        <a:t>Funding Sources</a:t>
                      </a:r>
                    </a:p>
                  </a:txBody>
                  <a:tcPr anchor="ctr"/>
                </a:tc>
                <a:tc>
                  <a:txBody>
                    <a:bodyPr/>
                    <a:lstStyle/>
                    <a:p>
                      <a:endParaRPr lang="en-US"/>
                    </a:p>
                  </a:txBody>
                  <a:tcPr/>
                </a:tc>
                <a:extLst>
                  <a:ext uri="{0D108BD9-81ED-4DB2-BD59-A6C34878D82A}">
                    <a16:rowId xmlns:a16="http://schemas.microsoft.com/office/drawing/2014/main" val="1768509658"/>
                  </a:ext>
                </a:extLst>
              </a:tr>
              <a:tr h="511274">
                <a:tc>
                  <a:txBody>
                    <a:bodyPr/>
                    <a:lstStyle/>
                    <a:p>
                      <a:r>
                        <a:rPr lang="en-US"/>
                        <a:t>Staff and other resources</a:t>
                      </a:r>
                    </a:p>
                  </a:txBody>
                  <a:tcPr anchor="ctr"/>
                </a:tc>
                <a:tc>
                  <a:txBody>
                    <a:bodyPr/>
                    <a:lstStyle/>
                    <a:p>
                      <a:endParaRPr lang="en-US"/>
                    </a:p>
                  </a:txBody>
                  <a:tcPr/>
                </a:tc>
                <a:extLst>
                  <a:ext uri="{0D108BD9-81ED-4DB2-BD59-A6C34878D82A}">
                    <a16:rowId xmlns:a16="http://schemas.microsoft.com/office/drawing/2014/main" val="2557120648"/>
                  </a:ext>
                </a:extLst>
              </a:tr>
              <a:tr h="511274">
                <a:tc>
                  <a:txBody>
                    <a:bodyPr/>
                    <a:lstStyle/>
                    <a:p>
                      <a:r>
                        <a:rPr lang="en-US"/>
                        <a:t>Inequities in resources</a:t>
                      </a:r>
                    </a:p>
                  </a:txBody>
                  <a:tcPr anchor="ctr"/>
                </a:tc>
                <a:tc>
                  <a:txBody>
                    <a:bodyPr/>
                    <a:lstStyle/>
                    <a:p>
                      <a:endParaRPr lang="en-US"/>
                    </a:p>
                    <a:p>
                      <a:pPr lvl="0">
                        <a:buNone/>
                      </a:pPr>
                      <a:endParaRPr lang="en-US"/>
                    </a:p>
                    <a:p>
                      <a:pPr lvl="0">
                        <a:buNone/>
                      </a:pPr>
                      <a:endParaRPr lang="en-US"/>
                    </a:p>
                  </a:txBody>
                  <a:tcPr/>
                </a:tc>
                <a:extLst>
                  <a:ext uri="{0D108BD9-81ED-4DB2-BD59-A6C34878D82A}">
                    <a16:rowId xmlns:a16="http://schemas.microsoft.com/office/drawing/2014/main" val="1998977001"/>
                  </a:ext>
                </a:extLst>
              </a:tr>
            </a:tbl>
          </a:graphicData>
        </a:graphic>
      </p:graphicFrame>
    </p:spTree>
    <p:extLst>
      <p:ext uri="{BB962C8B-B14F-4D97-AF65-F5344CB8AC3E}">
        <p14:creationId xmlns:p14="http://schemas.microsoft.com/office/powerpoint/2010/main" val="4195126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9C8B3-9631-0553-9FC9-E02337A473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41D431-28A7-917A-19A0-9AF080BD64B9}"/>
              </a:ext>
            </a:extLst>
          </p:cNvPr>
          <p:cNvSpPr>
            <a:spLocks noGrp="1"/>
          </p:cNvSpPr>
          <p:nvPr>
            <p:ph type="title"/>
          </p:nvPr>
        </p:nvSpPr>
        <p:spPr/>
        <p:txBody>
          <a:bodyPr>
            <a:normAutofit fontScale="90000"/>
          </a:bodyPr>
          <a:lstStyle/>
          <a:p>
            <a:r>
              <a:rPr lang="en-US" sz="3200" b="1"/>
              <a:t>8. Targeted Support for Priority Schools:</a:t>
            </a:r>
            <a:br>
              <a:rPr lang="en-US" sz="1800"/>
            </a:br>
            <a:r>
              <a:rPr lang="en-US" sz="1800"/>
              <a:t>How will the district differentiate targeted support and accelerate improvement for each of the schools identified as requiring assistance or intervention, and for any other schools that need more support with this priority?</a:t>
            </a:r>
            <a:endParaRPr lang="en-US" sz="1800" i="1"/>
          </a:p>
        </p:txBody>
      </p:sp>
      <p:graphicFrame>
        <p:nvGraphicFramePr>
          <p:cNvPr id="4" name="Table 3">
            <a:extLst>
              <a:ext uri="{FF2B5EF4-FFF2-40B4-BE49-F238E27FC236}">
                <a16:creationId xmlns:a16="http://schemas.microsoft.com/office/drawing/2014/main" id="{6E4B47D5-1817-F77F-B9DB-FCD8A53C4D36}"/>
              </a:ext>
            </a:extLst>
          </p:cNvPr>
          <p:cNvGraphicFramePr>
            <a:graphicFrameLocks noGrp="1"/>
          </p:cNvGraphicFramePr>
          <p:nvPr>
            <p:extLst>
              <p:ext uri="{D42A27DB-BD31-4B8C-83A1-F6EECF244321}">
                <p14:modId xmlns:p14="http://schemas.microsoft.com/office/powerpoint/2010/main" val="3763250890"/>
              </p:ext>
            </p:extLst>
          </p:nvPr>
        </p:nvGraphicFramePr>
        <p:xfrm>
          <a:off x="677333" y="1732384"/>
          <a:ext cx="10877355" cy="3196450"/>
        </p:xfrm>
        <a:graphic>
          <a:graphicData uri="http://schemas.openxmlformats.org/drawingml/2006/table">
            <a:tbl>
              <a:tblPr firstRow="1" bandRow="1">
                <a:tableStyleId>{5C22544A-7EE6-4342-B048-85BDC9FD1C3A}</a:tableStyleId>
              </a:tblPr>
              <a:tblGrid>
                <a:gridCol w="4161692">
                  <a:extLst>
                    <a:ext uri="{9D8B030D-6E8A-4147-A177-3AD203B41FA5}">
                      <a16:colId xmlns:a16="http://schemas.microsoft.com/office/drawing/2014/main" val="3594196575"/>
                    </a:ext>
                  </a:extLst>
                </a:gridCol>
                <a:gridCol w="6715663">
                  <a:extLst>
                    <a:ext uri="{9D8B030D-6E8A-4147-A177-3AD203B41FA5}">
                      <a16:colId xmlns:a16="http://schemas.microsoft.com/office/drawing/2014/main" val="3709511175"/>
                    </a:ext>
                  </a:extLst>
                </a:gridCol>
              </a:tblGrid>
              <a:tr h="0">
                <a:tc>
                  <a:txBody>
                    <a:bodyPr/>
                    <a:lstStyle/>
                    <a:p>
                      <a:r>
                        <a:rPr lang="en-US" sz="1800" b="1" kern="1200">
                          <a:solidFill>
                            <a:schemeClr val="lt1"/>
                          </a:solidFill>
                          <a:latin typeface="+mn-lt"/>
                          <a:ea typeface="+mn-ea"/>
                          <a:cs typeface="+mn-cs"/>
                        </a:rPr>
                        <a:t>Schools to receive targeted support</a:t>
                      </a:r>
                    </a:p>
                  </a:txBody>
                  <a:tcPr anchor="b"/>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a:solidFill>
                            <a:schemeClr val="lt1"/>
                          </a:solidFill>
                          <a:latin typeface="+mn-lt"/>
                          <a:ea typeface="+mn-ea"/>
                          <a:cs typeface="+mn-cs"/>
                        </a:rPr>
                        <a:t>Description of targeted support related to the priority</a:t>
                      </a:r>
                    </a:p>
                  </a:txBody>
                  <a:tcPr anchor="b"/>
                </a:tc>
                <a:extLst>
                  <a:ext uri="{0D108BD9-81ED-4DB2-BD59-A6C34878D82A}">
                    <a16:rowId xmlns:a16="http://schemas.microsoft.com/office/drawing/2014/main" val="2853330376"/>
                  </a:ext>
                </a:extLst>
              </a:tr>
              <a:tr h="511274">
                <a:tc>
                  <a:txBody>
                    <a:bodyPr/>
                    <a:lstStyle/>
                    <a:p>
                      <a:endParaRPr lang="en-US"/>
                    </a:p>
                  </a:txBody>
                  <a:tcPr anchor="ctr"/>
                </a:tc>
                <a:tc>
                  <a:txBody>
                    <a:bodyPr/>
                    <a:lstStyle/>
                    <a:p>
                      <a:endParaRPr lang="en-US"/>
                    </a:p>
                  </a:txBody>
                  <a:tcPr/>
                </a:tc>
                <a:extLst>
                  <a:ext uri="{0D108BD9-81ED-4DB2-BD59-A6C34878D82A}">
                    <a16:rowId xmlns:a16="http://schemas.microsoft.com/office/drawing/2014/main" val="3155739936"/>
                  </a:ext>
                </a:extLst>
              </a:tr>
              <a:tr h="511274">
                <a:tc>
                  <a:txBody>
                    <a:bodyPr/>
                    <a:lstStyle/>
                    <a:p>
                      <a:endParaRPr lang="en-US"/>
                    </a:p>
                  </a:txBody>
                  <a:tcPr anchor="ctr"/>
                </a:tc>
                <a:tc>
                  <a:txBody>
                    <a:bodyPr/>
                    <a:lstStyle/>
                    <a:p>
                      <a:endParaRPr lang="en-US"/>
                    </a:p>
                  </a:txBody>
                  <a:tcPr/>
                </a:tc>
                <a:extLst>
                  <a:ext uri="{0D108BD9-81ED-4DB2-BD59-A6C34878D82A}">
                    <a16:rowId xmlns:a16="http://schemas.microsoft.com/office/drawing/2014/main" val="3420250987"/>
                  </a:ext>
                </a:extLst>
              </a:tr>
              <a:tr h="511274">
                <a:tc>
                  <a:txBody>
                    <a:bodyPr/>
                    <a:lstStyle/>
                    <a:p>
                      <a:endParaRPr lang="en-US"/>
                    </a:p>
                  </a:txBody>
                  <a:tcPr anchor="ctr"/>
                </a:tc>
                <a:tc>
                  <a:txBody>
                    <a:bodyPr/>
                    <a:lstStyle/>
                    <a:p>
                      <a:endParaRPr lang="en-US"/>
                    </a:p>
                  </a:txBody>
                  <a:tcPr/>
                </a:tc>
                <a:extLst>
                  <a:ext uri="{0D108BD9-81ED-4DB2-BD59-A6C34878D82A}">
                    <a16:rowId xmlns:a16="http://schemas.microsoft.com/office/drawing/2014/main" val="1768509658"/>
                  </a:ext>
                </a:extLst>
              </a:tr>
              <a:tr h="511274">
                <a:tc>
                  <a:txBody>
                    <a:bodyPr/>
                    <a:lstStyle/>
                    <a:p>
                      <a:endParaRPr lang="en-US"/>
                    </a:p>
                  </a:txBody>
                  <a:tcPr anchor="ctr"/>
                </a:tc>
                <a:tc>
                  <a:txBody>
                    <a:bodyPr/>
                    <a:lstStyle/>
                    <a:p>
                      <a:endParaRPr lang="en-US"/>
                    </a:p>
                  </a:txBody>
                  <a:tcPr/>
                </a:tc>
                <a:extLst>
                  <a:ext uri="{0D108BD9-81ED-4DB2-BD59-A6C34878D82A}">
                    <a16:rowId xmlns:a16="http://schemas.microsoft.com/office/drawing/2014/main" val="2557120648"/>
                  </a:ext>
                </a:extLst>
              </a:tr>
              <a:tr h="511274">
                <a:tc>
                  <a:txBody>
                    <a:bodyPr/>
                    <a:lstStyle/>
                    <a:p>
                      <a:endParaRPr lang="en-US"/>
                    </a:p>
                  </a:txBody>
                  <a:tcPr anchor="ctr"/>
                </a:tc>
                <a:tc>
                  <a:txBody>
                    <a:bodyPr/>
                    <a:lstStyle/>
                    <a:p>
                      <a:endParaRPr lang="en-US"/>
                    </a:p>
                  </a:txBody>
                  <a:tcPr/>
                </a:tc>
                <a:extLst>
                  <a:ext uri="{0D108BD9-81ED-4DB2-BD59-A6C34878D82A}">
                    <a16:rowId xmlns:a16="http://schemas.microsoft.com/office/drawing/2014/main" val="1998977001"/>
                  </a:ext>
                </a:extLst>
              </a:tr>
            </a:tbl>
          </a:graphicData>
        </a:graphic>
      </p:graphicFrame>
    </p:spTree>
    <p:extLst>
      <p:ext uri="{BB962C8B-B14F-4D97-AF65-F5344CB8AC3E}">
        <p14:creationId xmlns:p14="http://schemas.microsoft.com/office/powerpoint/2010/main" val="412642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A8EF8D-5172-9363-0BD0-AE9A653B3907}"/>
              </a:ext>
            </a:extLst>
          </p:cNvPr>
          <p:cNvSpPr>
            <a:spLocks noGrp="1"/>
          </p:cNvSpPr>
          <p:nvPr>
            <p:ph type="ctrTitle"/>
          </p:nvPr>
        </p:nvSpPr>
        <p:spPr>
          <a:xfrm>
            <a:off x="2301923" y="1122363"/>
            <a:ext cx="7588155" cy="3453134"/>
          </a:xfrm>
        </p:spPr>
        <p:txBody>
          <a:bodyPr/>
          <a:lstStyle/>
          <a:p>
            <a:r>
              <a:rPr lang="en-US" sz="3800" i="1">
                <a:ea typeface="+mj-lt"/>
                <a:cs typeface="+mj-lt"/>
              </a:rPr>
              <a:t>If the district has a second Instructional Priority, please copy the template slides above and provide the same information for that second priority below</a:t>
            </a:r>
            <a:endParaRPr lang="en-US" sz="3800" i="1"/>
          </a:p>
        </p:txBody>
      </p:sp>
    </p:spTree>
    <p:extLst>
      <p:ext uri="{BB962C8B-B14F-4D97-AF65-F5344CB8AC3E}">
        <p14:creationId xmlns:p14="http://schemas.microsoft.com/office/powerpoint/2010/main" val="1179040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CA62E-B1C1-E27F-EA7E-4267305717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B07E66-2877-7237-2368-7147FF296FD5}"/>
              </a:ext>
            </a:extLst>
          </p:cNvPr>
          <p:cNvSpPr>
            <a:spLocks noGrp="1"/>
          </p:cNvSpPr>
          <p:nvPr>
            <p:ph type="title"/>
          </p:nvPr>
        </p:nvSpPr>
        <p:spPr/>
        <p:txBody>
          <a:bodyPr>
            <a:normAutofit/>
          </a:bodyPr>
          <a:lstStyle/>
          <a:p>
            <a:r>
              <a:rPr lang="en-US" sz="3200" b="1"/>
              <a:t>OPTIONAL Instructional Priority #2:</a:t>
            </a:r>
            <a:r>
              <a:rPr lang="en-US" sz="3200"/>
              <a:t>  </a:t>
            </a:r>
          </a:p>
        </p:txBody>
      </p:sp>
      <p:sp>
        <p:nvSpPr>
          <p:cNvPr id="3" name="Content Placeholder 2">
            <a:extLst>
              <a:ext uri="{FF2B5EF4-FFF2-40B4-BE49-F238E27FC236}">
                <a16:creationId xmlns:a16="http://schemas.microsoft.com/office/drawing/2014/main" id="{41481CDD-2A64-0507-0B7E-7F360A6EF3DD}"/>
              </a:ext>
            </a:extLst>
          </p:cNvPr>
          <p:cNvSpPr>
            <a:spLocks noGrp="1"/>
          </p:cNvSpPr>
          <p:nvPr>
            <p:ph idx="1"/>
          </p:nvPr>
        </p:nvSpPr>
        <p:spPr>
          <a:xfrm>
            <a:off x="1103312" y="2052918"/>
            <a:ext cx="9979637" cy="4195481"/>
          </a:xfrm>
        </p:spPr>
        <p:txBody>
          <a:bodyPr>
            <a:normAutofit/>
          </a:bodyPr>
          <a:lstStyle/>
          <a:p>
            <a:pPr marL="0" indent="0">
              <a:buNone/>
            </a:pPr>
            <a:r>
              <a:rPr lang="en-US"/>
              <a:t>Details of focusing on this priority:</a:t>
            </a:r>
          </a:p>
          <a:p>
            <a:endParaRPr lang="en-US"/>
          </a:p>
          <a:p>
            <a:endParaRPr lang="en-US"/>
          </a:p>
          <a:p>
            <a:endParaRPr lang="en-US"/>
          </a:p>
        </p:txBody>
      </p:sp>
    </p:spTree>
    <p:extLst>
      <p:ext uri="{BB962C8B-B14F-4D97-AF65-F5344CB8AC3E}">
        <p14:creationId xmlns:p14="http://schemas.microsoft.com/office/powerpoint/2010/main" val="289480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21F62-6A66-CE34-19DF-E361F5389D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FA33BC-8197-9DAB-ADD2-9ACCA3EFC915}"/>
              </a:ext>
            </a:extLst>
          </p:cNvPr>
          <p:cNvSpPr>
            <a:spLocks noGrp="1"/>
          </p:cNvSpPr>
          <p:nvPr>
            <p:ph type="title"/>
          </p:nvPr>
        </p:nvSpPr>
        <p:spPr/>
        <p:txBody>
          <a:bodyPr>
            <a:normAutofit fontScale="90000"/>
          </a:bodyPr>
          <a:lstStyle/>
          <a:p>
            <a:r>
              <a:rPr lang="en-US" sz="3200" b="1"/>
              <a:t>1.</a:t>
            </a:r>
            <a:r>
              <a:rPr lang="en-US" sz="3200"/>
              <a:t> </a:t>
            </a:r>
            <a:r>
              <a:rPr lang="en-US" sz="3200">
                <a:ea typeface="+mj-lt"/>
                <a:cs typeface="+mj-lt"/>
              </a:rPr>
              <a:t>What is your district’s highest leverage instructional priority for SY25-26? </a:t>
            </a:r>
            <a:r>
              <a:rPr lang="en-US"/>
              <a:t> </a:t>
            </a:r>
            <a:br>
              <a:rPr lang="en-US" sz="1800"/>
            </a:br>
            <a:r>
              <a:rPr lang="en-US" sz="1800"/>
              <a:t>At least one priority should be focused on culturally responsive, grade appropriate instruction.</a:t>
            </a:r>
          </a:p>
        </p:txBody>
      </p:sp>
      <p:sp>
        <p:nvSpPr>
          <p:cNvPr id="3" name="Content Placeholder 2">
            <a:extLst>
              <a:ext uri="{FF2B5EF4-FFF2-40B4-BE49-F238E27FC236}">
                <a16:creationId xmlns:a16="http://schemas.microsoft.com/office/drawing/2014/main" id="{977C8AAB-BCEF-4A51-E6A3-8ADAA341714C}"/>
              </a:ext>
            </a:extLst>
          </p:cNvPr>
          <p:cNvSpPr>
            <a:spLocks noGrp="1"/>
          </p:cNvSpPr>
          <p:nvPr>
            <p:ph idx="1"/>
          </p:nvPr>
        </p:nvSpPr>
        <p:spPr>
          <a:xfrm>
            <a:off x="612647" y="1738858"/>
            <a:ext cx="10653579" cy="4586053"/>
          </a:xfrm>
        </p:spPr>
        <p:txBody>
          <a:bodyPr vert="horz" lIns="91440" tIns="45720" rIns="91440" bIns="45720" rtlCol="0" anchor="t">
            <a:normAutofit lnSpcReduction="10000"/>
          </a:bodyPr>
          <a:lstStyle/>
          <a:p>
            <a:pPr marL="0" indent="0">
              <a:buNone/>
            </a:pPr>
            <a:r>
              <a:rPr lang="en-US" b="1"/>
              <a:t>Priority #1 (brief description on next page) </a:t>
            </a:r>
          </a:p>
          <a:p>
            <a:r>
              <a:rPr lang="en-US"/>
              <a:t>What are the meaningful changes in educator practice that are the focus of this priority? </a:t>
            </a:r>
          </a:p>
          <a:p>
            <a:r>
              <a:rPr lang="en-US"/>
              <a:t>What will be the meaningful changes students will experience in their learning because of this focus?</a:t>
            </a:r>
          </a:p>
          <a:p>
            <a:r>
              <a:rPr lang="en-US"/>
              <a:t>Which specific equity and opportunity gaps will this priority address?</a:t>
            </a:r>
          </a:p>
          <a:p>
            <a:r>
              <a:rPr lang="en-US"/>
              <a:t>What will be the same or different about the focus for the Instructional Priority this school year? </a:t>
            </a:r>
          </a:p>
          <a:p>
            <a:r>
              <a:rPr lang="en-US"/>
              <a:t>(Is the district recommitting, adjusting, or changing direction with the priority?) </a:t>
            </a:r>
          </a:p>
          <a:p>
            <a:r>
              <a:rPr lang="en-US"/>
              <a:t>OPTIONAL: Include links to any related documents such as a district strategic plan, SOA plan, etc. </a:t>
            </a:r>
          </a:p>
          <a:p>
            <a:endParaRPr lang="en-US"/>
          </a:p>
          <a:p>
            <a:endParaRPr lang="en-US"/>
          </a:p>
        </p:txBody>
      </p:sp>
    </p:spTree>
    <p:extLst>
      <p:ext uri="{BB962C8B-B14F-4D97-AF65-F5344CB8AC3E}">
        <p14:creationId xmlns:p14="http://schemas.microsoft.com/office/powerpoint/2010/main" val="316398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21F62-6A66-CE34-19DF-E361F5389D2A}"/>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A3F4A61C-D7B4-B254-721D-91845E711B39}"/>
              </a:ext>
            </a:extLst>
          </p:cNvPr>
          <p:cNvSpPr>
            <a:spLocks noGrp="1"/>
          </p:cNvSpPr>
          <p:nvPr>
            <p:ph type="title"/>
          </p:nvPr>
        </p:nvSpPr>
        <p:spPr>
          <a:xfrm>
            <a:off x="612648" y="548640"/>
            <a:ext cx="10653578" cy="1132258"/>
          </a:xfrm>
        </p:spPr>
        <p:txBody>
          <a:bodyPr>
            <a:normAutofit fontScale="90000"/>
          </a:bodyPr>
          <a:lstStyle/>
          <a:p>
            <a:r>
              <a:rPr lang="en-US" sz="3200" b="1"/>
              <a:t>1.</a:t>
            </a:r>
            <a:r>
              <a:rPr lang="en-US" sz="3200"/>
              <a:t> </a:t>
            </a:r>
            <a:r>
              <a:rPr lang="en-US" sz="3200">
                <a:ea typeface="+mj-lt"/>
                <a:cs typeface="+mj-lt"/>
              </a:rPr>
              <a:t>What is your district’s highest leverage instructional priority for SY25-26? </a:t>
            </a:r>
            <a:r>
              <a:rPr lang="en-US"/>
              <a:t> </a:t>
            </a:r>
            <a:br>
              <a:rPr lang="en-US" sz="1800"/>
            </a:br>
            <a:endParaRPr lang="en-US" sz="1800"/>
          </a:p>
        </p:txBody>
      </p:sp>
      <p:sp>
        <p:nvSpPr>
          <p:cNvPr id="3" name="Content Placeholder 2">
            <a:extLst>
              <a:ext uri="{FF2B5EF4-FFF2-40B4-BE49-F238E27FC236}">
                <a16:creationId xmlns:a16="http://schemas.microsoft.com/office/drawing/2014/main" id="{977C8AAB-BCEF-4A51-E6A3-8ADAA341714C}"/>
              </a:ext>
            </a:extLst>
          </p:cNvPr>
          <p:cNvSpPr>
            <a:spLocks noGrp="1"/>
          </p:cNvSpPr>
          <p:nvPr>
            <p:ph idx="1"/>
          </p:nvPr>
        </p:nvSpPr>
        <p:spPr/>
        <p:txBody>
          <a:bodyPr vert="horz" lIns="91440" tIns="45720" rIns="91440" bIns="45720" rtlCol="0" anchor="t">
            <a:normAutofit/>
          </a:bodyPr>
          <a:lstStyle/>
          <a:p>
            <a:pPr marL="0" indent="0">
              <a:buNone/>
            </a:pPr>
            <a:r>
              <a:rPr lang="en-US" b="1"/>
              <a:t>Priority #1 </a:t>
            </a:r>
          </a:p>
          <a:p>
            <a:endParaRPr lang="en-US"/>
          </a:p>
          <a:p>
            <a:endParaRPr lang="en-US"/>
          </a:p>
          <a:p>
            <a:endParaRPr lang="en-US"/>
          </a:p>
        </p:txBody>
      </p:sp>
    </p:spTree>
    <p:extLst>
      <p:ext uri="{BB962C8B-B14F-4D97-AF65-F5344CB8AC3E}">
        <p14:creationId xmlns:p14="http://schemas.microsoft.com/office/powerpoint/2010/main" val="204248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566D8-0A78-BB30-8193-A91C94A4B6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5FE92C-400B-E6F0-4EE7-00FCCAD9BC1F}"/>
              </a:ext>
            </a:extLst>
          </p:cNvPr>
          <p:cNvSpPr>
            <a:spLocks noGrp="1"/>
          </p:cNvSpPr>
          <p:nvPr>
            <p:ph type="title"/>
          </p:nvPr>
        </p:nvSpPr>
        <p:spPr/>
        <p:txBody>
          <a:bodyPr>
            <a:normAutofit fontScale="90000"/>
          </a:bodyPr>
          <a:lstStyle/>
          <a:p>
            <a:r>
              <a:rPr lang="en-US" sz="3200"/>
              <a:t>2a</a:t>
            </a:r>
            <a:r>
              <a:rPr lang="en-US" sz="3200" b="1"/>
              <a:t>. </a:t>
            </a:r>
            <a:r>
              <a:rPr lang="en-US" sz="3200">
                <a:ea typeface="+mj-lt"/>
                <a:cs typeface="+mj-lt"/>
              </a:rPr>
              <a:t>Analysis of quantitative and qualitative student outcome data</a:t>
            </a:r>
            <a:r>
              <a:rPr lang="en-US" sz="3200" b="1"/>
              <a:t>:</a:t>
            </a:r>
            <a:br>
              <a:rPr lang="en-US" sz="3200"/>
            </a:br>
            <a:r>
              <a:rPr lang="en-US" sz="2000">
                <a:ea typeface="+mj-lt"/>
                <a:cs typeface="+mj-lt"/>
              </a:rPr>
              <a:t>Please summarize what you learned and be sure to include themes for the district as a whole, as well as for specific schools identified as requiring assistance or intervention.</a:t>
            </a:r>
            <a:endParaRPr lang="en-US" sz="2000"/>
          </a:p>
        </p:txBody>
      </p:sp>
      <p:sp>
        <p:nvSpPr>
          <p:cNvPr id="3" name="Content Placeholder 2">
            <a:extLst>
              <a:ext uri="{FF2B5EF4-FFF2-40B4-BE49-F238E27FC236}">
                <a16:creationId xmlns:a16="http://schemas.microsoft.com/office/drawing/2014/main" id="{EDF444F0-5C48-C211-3E78-070583830B70}"/>
              </a:ext>
            </a:extLst>
          </p:cNvPr>
          <p:cNvSpPr>
            <a:spLocks noGrp="1"/>
          </p:cNvSpPr>
          <p:nvPr>
            <p:ph idx="1"/>
          </p:nvPr>
        </p:nvSpPr>
        <p:spPr>
          <a:xfrm>
            <a:off x="612647" y="2127423"/>
            <a:ext cx="10653579" cy="4181937"/>
          </a:xfrm>
        </p:spPr>
        <p:txBody>
          <a:bodyPr vert="horz" lIns="91440" tIns="45720" rIns="91440" bIns="45720" rtlCol="0" anchor="t">
            <a:normAutofit/>
          </a:bodyPr>
          <a:lstStyle/>
          <a:p>
            <a:r>
              <a:rPr lang="en-US">
                <a:ea typeface="+mn-lt"/>
                <a:cs typeface="+mn-lt"/>
              </a:rPr>
              <a:t>Based on your analysis of quantitative and qualitative student outcome data, which student groups are currently most advantaged and most disadvantaged by current practices? </a:t>
            </a:r>
            <a:endParaRPr lang="en-US"/>
          </a:p>
          <a:p>
            <a:endParaRPr lang="en-US">
              <a:ea typeface="+mn-lt"/>
              <a:cs typeface="+mn-lt"/>
            </a:endParaRPr>
          </a:p>
          <a:p>
            <a:endParaRPr lang="en-US">
              <a:ea typeface="+mn-lt"/>
              <a:cs typeface="+mn-lt"/>
            </a:endParaRPr>
          </a:p>
          <a:p>
            <a:r>
              <a:rPr lang="en-US">
                <a:ea typeface="+mn-lt"/>
                <a:cs typeface="+mn-lt"/>
              </a:rPr>
              <a:t>Where are you seeing the greatest disparities? What data tells you this?</a:t>
            </a:r>
          </a:p>
          <a:p>
            <a:endParaRPr lang="en-US">
              <a:ea typeface="+mn-lt"/>
              <a:cs typeface="+mn-lt"/>
            </a:endParaRPr>
          </a:p>
          <a:p>
            <a:pPr marL="0" indent="0">
              <a:buNone/>
            </a:pPr>
            <a:endParaRPr lang="en-US"/>
          </a:p>
        </p:txBody>
      </p:sp>
    </p:spTree>
    <p:extLst>
      <p:ext uri="{BB962C8B-B14F-4D97-AF65-F5344CB8AC3E}">
        <p14:creationId xmlns:p14="http://schemas.microsoft.com/office/powerpoint/2010/main" val="6531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FBF54-3307-2E79-BCEA-0719A05E6A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5248FD-9863-9451-64AF-CF0A094101B1}"/>
              </a:ext>
            </a:extLst>
          </p:cNvPr>
          <p:cNvSpPr>
            <a:spLocks noGrp="1"/>
          </p:cNvSpPr>
          <p:nvPr>
            <p:ph type="title"/>
          </p:nvPr>
        </p:nvSpPr>
        <p:spPr>
          <a:xfrm>
            <a:off x="612648" y="548640"/>
            <a:ext cx="10653578" cy="784860"/>
          </a:xfrm>
        </p:spPr>
        <p:txBody>
          <a:bodyPr>
            <a:normAutofit fontScale="90000"/>
          </a:bodyPr>
          <a:lstStyle/>
          <a:p>
            <a:r>
              <a:rPr lang="en-US" sz="3200" b="1" dirty="0"/>
              <a:t>2a. </a:t>
            </a:r>
            <a:r>
              <a:rPr lang="en-US" sz="3200" dirty="0">
                <a:ea typeface="+mj-lt"/>
                <a:cs typeface="+mj-lt"/>
              </a:rPr>
              <a:t>Analysis of quantitative and qualitative student outcome data:</a:t>
            </a:r>
            <a:br>
              <a:rPr lang="en-US" sz="3200" dirty="0">
                <a:ea typeface="+mn-lt"/>
                <a:cs typeface="+mn-lt"/>
              </a:rPr>
            </a:br>
            <a:r>
              <a:rPr lang="en-US" sz="1200" dirty="0">
                <a:ea typeface="+mn-lt"/>
                <a:cs typeface="+mn-lt"/>
              </a:rPr>
              <a:t>Based on your analysis of quantitative and qualitative student outcome data, which student groups are currently most advantaged and most disadvantaged by current practices? Where are you seeing the greatest disparities? What data tells you this? Please summarize what you learned, and be sure to include themes for the district as a whole, as well as for specific schools identified as requiring assistance or intervention. </a:t>
            </a:r>
            <a:endParaRPr lang="en-US" sz="1200" dirty="0"/>
          </a:p>
        </p:txBody>
      </p:sp>
      <p:graphicFrame>
        <p:nvGraphicFramePr>
          <p:cNvPr id="6" name="Table 5">
            <a:extLst>
              <a:ext uri="{FF2B5EF4-FFF2-40B4-BE49-F238E27FC236}">
                <a16:creationId xmlns:a16="http://schemas.microsoft.com/office/drawing/2014/main" id="{60D9E8F1-910A-425E-BEEE-2865AD6A15A1}"/>
              </a:ext>
            </a:extLst>
          </p:cNvPr>
          <p:cNvGraphicFramePr>
            <a:graphicFrameLocks noGrp="1"/>
          </p:cNvGraphicFramePr>
          <p:nvPr>
            <p:extLst>
              <p:ext uri="{D42A27DB-BD31-4B8C-83A1-F6EECF244321}">
                <p14:modId xmlns:p14="http://schemas.microsoft.com/office/powerpoint/2010/main" val="698485783"/>
              </p:ext>
            </p:extLst>
          </p:nvPr>
        </p:nvGraphicFramePr>
        <p:xfrm>
          <a:off x="471996" y="1943100"/>
          <a:ext cx="10794230" cy="3412495"/>
        </p:xfrm>
        <a:graphic>
          <a:graphicData uri="http://schemas.openxmlformats.org/drawingml/2006/table">
            <a:tbl>
              <a:tblPr firstRow="1" bandRow="1">
                <a:tableStyleId>{5C22544A-7EE6-4342-B048-85BDC9FD1C3A}</a:tableStyleId>
              </a:tblPr>
              <a:tblGrid>
                <a:gridCol w="5397115">
                  <a:extLst>
                    <a:ext uri="{9D8B030D-6E8A-4147-A177-3AD203B41FA5}">
                      <a16:colId xmlns:a16="http://schemas.microsoft.com/office/drawing/2014/main" val="3585671814"/>
                    </a:ext>
                  </a:extLst>
                </a:gridCol>
                <a:gridCol w="5397115">
                  <a:extLst>
                    <a:ext uri="{9D8B030D-6E8A-4147-A177-3AD203B41FA5}">
                      <a16:colId xmlns:a16="http://schemas.microsoft.com/office/drawing/2014/main" val="2984165603"/>
                    </a:ext>
                  </a:extLst>
                </a:gridCol>
              </a:tblGrid>
              <a:tr h="615601">
                <a:tc>
                  <a:txBody>
                    <a:bodyPr/>
                    <a:lstStyle/>
                    <a:p>
                      <a:pPr algn="ctr"/>
                      <a:r>
                        <a:rPr lang="en-US" dirty="0"/>
                        <a:t>Students Most Advantaged </a:t>
                      </a:r>
                    </a:p>
                    <a:p>
                      <a:pPr algn="ctr"/>
                      <a:r>
                        <a:rPr lang="en-US" dirty="0"/>
                        <a:t>by Current Practice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t>Students Most Disadvantaged </a:t>
                      </a:r>
                    </a:p>
                    <a:p>
                      <a:pPr algn="ctr"/>
                      <a:r>
                        <a:rPr lang="en-US"/>
                        <a:t>by Current Practice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3809284"/>
                  </a:ext>
                </a:extLst>
              </a:tr>
              <a:tr h="1309375">
                <a:tc>
                  <a:txBody>
                    <a:bodyPr/>
                    <a:lstStyle/>
                    <a:p>
                      <a:r>
                        <a:rPr lang="en-US" dirty="0"/>
                        <a:t>Districtwide</a:t>
                      </a:r>
                      <a:br>
                        <a:rPr lang="en-US" dirty="0"/>
                      </a:br>
                      <a:r>
                        <a:rPr lang="en-US" dirty="0"/>
                        <a:t>-</a:t>
                      </a:r>
                    </a:p>
                    <a:p>
                      <a:r>
                        <a:rPr lang="en-US" dirty="0"/>
                        <a:t>-</a:t>
                      </a:r>
                    </a:p>
                    <a:p>
                      <a:r>
                        <a:rPr lang="en-US" dirty="0"/>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Districtwide</a:t>
                      </a:r>
                    </a:p>
                    <a:p>
                      <a:r>
                        <a:rPr lang="en-US" dirty="0"/>
                        <a:t>- </a:t>
                      </a:r>
                    </a:p>
                    <a:p>
                      <a:r>
                        <a:rPr lang="en-US" dirty="0"/>
                        <a:t>-</a:t>
                      </a:r>
                    </a:p>
                    <a:p>
                      <a:r>
                        <a:rPr lang="en-US"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9727170"/>
                  </a:ext>
                </a:extLst>
              </a:tr>
              <a:tr h="1407087">
                <a:tc>
                  <a:txBody>
                    <a:bodyPr/>
                    <a:lstStyle/>
                    <a:p>
                      <a:r>
                        <a:rPr lang="en-US" dirty="0"/>
                        <a:t>Specific Schools</a:t>
                      </a:r>
                    </a:p>
                    <a:p>
                      <a:r>
                        <a:rPr lang="en-US" dirty="0"/>
                        <a:t>- </a:t>
                      </a:r>
                    </a:p>
                    <a:p>
                      <a:r>
                        <a:rPr lang="en-US" dirty="0"/>
                        <a:t>-</a:t>
                      </a:r>
                    </a:p>
                    <a:p>
                      <a:r>
                        <a:rPr lang="en-US" dirty="0"/>
                        <a:t>-</a:t>
                      </a: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Specific Schools</a:t>
                      </a:r>
                    </a:p>
                    <a:p>
                      <a:r>
                        <a:rPr lang="en-US" dirty="0"/>
                        <a:t>-</a:t>
                      </a:r>
                    </a:p>
                    <a:p>
                      <a:r>
                        <a:rPr lang="en-US" dirty="0"/>
                        <a:t>-</a:t>
                      </a:r>
                    </a:p>
                    <a:p>
                      <a:r>
                        <a:rPr lang="en-US"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3022022"/>
                  </a:ext>
                </a:extLst>
              </a:tr>
            </a:tbl>
          </a:graphicData>
        </a:graphic>
      </p:graphicFrame>
      <p:sp>
        <p:nvSpPr>
          <p:cNvPr id="3" name="TextBox 2">
            <a:extLst>
              <a:ext uri="{FF2B5EF4-FFF2-40B4-BE49-F238E27FC236}">
                <a16:creationId xmlns:a16="http://schemas.microsoft.com/office/drawing/2014/main" id="{955F3E3E-818D-4D84-B9DA-EB565B5527B3}"/>
              </a:ext>
            </a:extLst>
          </p:cNvPr>
          <p:cNvSpPr txBox="1"/>
          <p:nvPr/>
        </p:nvSpPr>
        <p:spPr>
          <a:xfrm>
            <a:off x="471996" y="5355595"/>
            <a:ext cx="10794230" cy="923330"/>
          </a:xfrm>
          <a:prstGeom prst="rect">
            <a:avLst/>
          </a:prstGeom>
          <a:solidFill>
            <a:srgbClr val="CCDEDE"/>
          </a:solidFill>
          <a:ln>
            <a:noFill/>
          </a:ln>
        </p:spPr>
        <p:txBody>
          <a:bodyPr wrap="square" rtlCol="0">
            <a:spAutoFit/>
          </a:bodyPr>
          <a:lstStyle/>
          <a:p>
            <a:r>
              <a:rPr lang="en-US" dirty="0"/>
              <a:t>Where are you seeing the greatest disparities?</a:t>
            </a:r>
          </a:p>
          <a:p>
            <a:endParaRPr lang="en-US" dirty="0"/>
          </a:p>
          <a:p>
            <a:endParaRPr lang="en-US" dirty="0"/>
          </a:p>
        </p:txBody>
      </p:sp>
    </p:spTree>
    <p:extLst>
      <p:ext uri="{BB962C8B-B14F-4D97-AF65-F5344CB8AC3E}">
        <p14:creationId xmlns:p14="http://schemas.microsoft.com/office/powerpoint/2010/main" val="99788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566D8-0A78-BB30-8193-A91C94A4B6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5FE92C-400B-E6F0-4EE7-00FCCAD9BC1F}"/>
              </a:ext>
            </a:extLst>
          </p:cNvPr>
          <p:cNvSpPr>
            <a:spLocks noGrp="1"/>
          </p:cNvSpPr>
          <p:nvPr>
            <p:ph type="title"/>
          </p:nvPr>
        </p:nvSpPr>
        <p:spPr/>
        <p:txBody>
          <a:bodyPr>
            <a:normAutofit/>
          </a:bodyPr>
          <a:lstStyle/>
          <a:p>
            <a:r>
              <a:rPr lang="en-US" sz="3200" b="1"/>
              <a:t>2b. Systemic Factors contributing to Inequitable Outcomes:</a:t>
            </a:r>
            <a:endParaRPr lang="en-US" sz="3200"/>
          </a:p>
        </p:txBody>
      </p:sp>
      <p:sp>
        <p:nvSpPr>
          <p:cNvPr id="3" name="Content Placeholder 2">
            <a:extLst>
              <a:ext uri="{FF2B5EF4-FFF2-40B4-BE49-F238E27FC236}">
                <a16:creationId xmlns:a16="http://schemas.microsoft.com/office/drawing/2014/main" id="{EDF444F0-5C48-C211-3E78-070583830B70}"/>
              </a:ext>
            </a:extLst>
          </p:cNvPr>
          <p:cNvSpPr>
            <a:spLocks noGrp="1"/>
          </p:cNvSpPr>
          <p:nvPr>
            <p:ph idx="1"/>
          </p:nvPr>
        </p:nvSpPr>
        <p:spPr/>
        <p:txBody>
          <a:bodyPr vert="horz" lIns="91440" tIns="45720" rIns="91440" bIns="45720" rtlCol="0" anchor="t">
            <a:normAutofit/>
          </a:bodyPr>
          <a:lstStyle/>
          <a:p>
            <a:r>
              <a:rPr lang="en-US">
                <a:solidFill>
                  <a:srgbClr val="000000"/>
                </a:solidFill>
                <a:ea typeface="+mn-lt"/>
                <a:cs typeface="+mn-lt"/>
              </a:rPr>
              <a:t>Based on your analysis of classroom practice, common planning time, </a:t>
            </a:r>
            <a:r>
              <a:rPr lang="en-US" err="1">
                <a:solidFill>
                  <a:srgbClr val="000000"/>
                </a:solidFill>
                <a:ea typeface="+mn-lt"/>
                <a:cs typeface="+mn-lt"/>
              </a:rPr>
              <a:t>etc</a:t>
            </a:r>
            <a:r>
              <a:rPr lang="en-US">
                <a:solidFill>
                  <a:srgbClr val="000000"/>
                </a:solidFill>
                <a:ea typeface="+mn-lt"/>
                <a:cs typeface="+mn-lt"/>
              </a:rPr>
              <a:t>, how would you assess the effectiveness of the district’s current instructional support systems and practices, and how they are impacting teaching and learning? In particular, what is their impact for the highest priority schools, grades, and/or student groups? Share 2-3 headlines related to adult practice. </a:t>
            </a:r>
            <a:endParaRPr lang="en-US">
              <a:solidFill>
                <a:srgbClr val="000000"/>
              </a:solidFill>
              <a:ea typeface="Calibri"/>
              <a:cs typeface="Calibri"/>
            </a:endParaRPr>
          </a:p>
          <a:p>
            <a:endParaRPr lang="en-US">
              <a:solidFill>
                <a:srgbClr val="000000"/>
              </a:solidFill>
              <a:ea typeface="+mn-lt"/>
              <a:cs typeface="+mn-lt"/>
            </a:endParaRPr>
          </a:p>
          <a:p>
            <a:endParaRPr lang="en-US">
              <a:solidFill>
                <a:srgbClr val="000000"/>
              </a:solidFill>
              <a:ea typeface="+mn-lt"/>
              <a:cs typeface="+mn-lt"/>
            </a:endParaRPr>
          </a:p>
          <a:p>
            <a:endParaRPr lang="en-US">
              <a:solidFill>
                <a:srgbClr val="000000"/>
              </a:solidFill>
              <a:ea typeface="+mn-lt"/>
              <a:cs typeface="+mn-lt"/>
            </a:endParaRPr>
          </a:p>
          <a:p>
            <a:r>
              <a:rPr lang="en-US">
                <a:solidFill>
                  <a:srgbClr val="000000"/>
                </a:solidFill>
                <a:ea typeface="+mn-lt"/>
                <a:cs typeface="+mn-lt"/>
              </a:rPr>
              <a:t>Of these, which </a:t>
            </a:r>
            <a:r>
              <a:rPr lang="en-US" b="1" i="1">
                <a:solidFill>
                  <a:srgbClr val="000000"/>
                </a:solidFill>
                <a:ea typeface="+mn-lt"/>
                <a:cs typeface="+mn-lt"/>
              </a:rPr>
              <a:t>one</a:t>
            </a:r>
            <a:r>
              <a:rPr lang="en-US">
                <a:solidFill>
                  <a:srgbClr val="000000"/>
                </a:solidFill>
                <a:ea typeface="+mn-lt"/>
                <a:cs typeface="+mn-lt"/>
              </a:rPr>
              <a:t> system or practice will the district prioritize to address as part of implementation of this Priority this year, and why? </a:t>
            </a:r>
            <a:endParaRPr lang="en-US">
              <a:solidFill>
                <a:srgbClr val="000000"/>
              </a:solidFill>
              <a:latin typeface="Neue Haas Grotesk Text Pro"/>
              <a:ea typeface="Calibri"/>
              <a:cs typeface="Calibri"/>
            </a:endParaRPr>
          </a:p>
          <a:p>
            <a:endParaRPr lang="en-US"/>
          </a:p>
        </p:txBody>
      </p:sp>
    </p:spTree>
    <p:extLst>
      <p:ext uri="{BB962C8B-B14F-4D97-AF65-F5344CB8AC3E}">
        <p14:creationId xmlns:p14="http://schemas.microsoft.com/office/powerpoint/2010/main" val="2740033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FBF54-3307-2E79-BCEA-0719A05E6A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5248FD-9863-9451-64AF-CF0A094101B1}"/>
              </a:ext>
            </a:extLst>
          </p:cNvPr>
          <p:cNvSpPr>
            <a:spLocks noGrp="1"/>
          </p:cNvSpPr>
          <p:nvPr>
            <p:ph type="title"/>
          </p:nvPr>
        </p:nvSpPr>
        <p:spPr>
          <a:xfrm>
            <a:off x="612648" y="548640"/>
            <a:ext cx="10931604" cy="1163149"/>
          </a:xfrm>
        </p:spPr>
        <p:txBody>
          <a:bodyPr>
            <a:normAutofit fontScale="90000"/>
          </a:bodyPr>
          <a:lstStyle/>
          <a:p>
            <a:r>
              <a:rPr lang="en-US" sz="3200"/>
              <a:t>2b</a:t>
            </a:r>
            <a:r>
              <a:rPr lang="en-US" sz="3200" b="1"/>
              <a:t>. </a:t>
            </a:r>
            <a:r>
              <a:rPr lang="en-US" sz="3200">
                <a:ea typeface="+mj-lt"/>
                <a:cs typeface="+mj-lt"/>
              </a:rPr>
              <a:t>Systemic Factors contributing to Inequitable Outcomes:</a:t>
            </a:r>
            <a:br>
              <a:rPr lang="en-US" sz="3200">
                <a:ea typeface="+mj-lt"/>
                <a:cs typeface="+mj-lt"/>
              </a:rPr>
            </a:br>
            <a:r>
              <a:rPr lang="en-US" sz="1600">
                <a:ea typeface="+mj-lt"/>
                <a:cs typeface="+mj-lt"/>
              </a:rPr>
              <a:t>Based on your analysis of classroom practice, common planning time, </a:t>
            </a:r>
            <a:r>
              <a:rPr lang="en-US" sz="1600" err="1">
                <a:ea typeface="+mj-lt"/>
                <a:cs typeface="+mj-lt"/>
              </a:rPr>
              <a:t>etc</a:t>
            </a:r>
            <a:r>
              <a:rPr lang="en-US" sz="1600">
                <a:ea typeface="+mj-lt"/>
                <a:cs typeface="+mj-lt"/>
              </a:rPr>
              <a:t>, how would you assess the effectiveness of the district’s current instructional support systems and practices, and how they are impacting teaching and learning? In particular, what is their impact for the highest priority schools, grades, and/or student groups? Share 2-3 headlines related to adult practice. </a:t>
            </a:r>
            <a:endParaRPr lang="en-US" sz="1600">
              <a:ea typeface="+mn-lt"/>
              <a:cs typeface="+mn-lt"/>
            </a:endParaRPr>
          </a:p>
        </p:txBody>
      </p:sp>
      <p:graphicFrame>
        <p:nvGraphicFramePr>
          <p:cNvPr id="6" name="Table 5">
            <a:extLst>
              <a:ext uri="{FF2B5EF4-FFF2-40B4-BE49-F238E27FC236}">
                <a16:creationId xmlns:a16="http://schemas.microsoft.com/office/drawing/2014/main" id="{60D9E8F1-910A-425E-BEEE-2865AD6A15A1}"/>
              </a:ext>
            </a:extLst>
          </p:cNvPr>
          <p:cNvGraphicFramePr>
            <a:graphicFrameLocks noGrp="1"/>
          </p:cNvGraphicFramePr>
          <p:nvPr>
            <p:extLst>
              <p:ext uri="{D42A27DB-BD31-4B8C-83A1-F6EECF244321}">
                <p14:modId xmlns:p14="http://schemas.microsoft.com/office/powerpoint/2010/main" val="4140182342"/>
              </p:ext>
            </p:extLst>
          </p:nvPr>
        </p:nvGraphicFramePr>
        <p:xfrm>
          <a:off x="616158" y="1809067"/>
          <a:ext cx="11259756" cy="4733718"/>
        </p:xfrm>
        <a:graphic>
          <a:graphicData uri="http://schemas.openxmlformats.org/drawingml/2006/table">
            <a:tbl>
              <a:tblPr firstRow="1" bandRow="1">
                <a:tableStyleId>{5C22544A-7EE6-4342-B048-85BDC9FD1C3A}</a:tableStyleId>
              </a:tblPr>
              <a:tblGrid>
                <a:gridCol w="11259756">
                  <a:extLst>
                    <a:ext uri="{9D8B030D-6E8A-4147-A177-3AD203B41FA5}">
                      <a16:colId xmlns:a16="http://schemas.microsoft.com/office/drawing/2014/main" val="3585671814"/>
                    </a:ext>
                  </a:extLst>
                </a:gridCol>
              </a:tblGrid>
              <a:tr h="651480">
                <a:tc>
                  <a:txBody>
                    <a:bodyPr/>
                    <a:lstStyle/>
                    <a:p>
                      <a:pPr algn="ctr"/>
                      <a:r>
                        <a:rPr lang="en-US"/>
                        <a:t>Analysis of Instructional Support Systems</a:t>
                      </a:r>
                    </a:p>
                    <a:p>
                      <a:pPr algn="ctr"/>
                      <a:r>
                        <a:rPr lang="en-US"/>
                        <a:t>(Adult Practice)</a:t>
                      </a:r>
                    </a:p>
                  </a:txBody>
                  <a:tcPr anchor="ctr"/>
                </a:tc>
                <a:extLst>
                  <a:ext uri="{0D108BD9-81ED-4DB2-BD59-A6C34878D82A}">
                    <a16:rowId xmlns:a16="http://schemas.microsoft.com/office/drawing/2014/main" val="2743809284"/>
                  </a:ext>
                </a:extLst>
              </a:tr>
              <a:tr h="1447194">
                <a:tc>
                  <a:txBody>
                    <a:bodyPr/>
                    <a:lstStyle/>
                    <a:p>
                      <a:r>
                        <a:rPr lang="en-US"/>
                        <a:t>Districtwide</a:t>
                      </a:r>
                      <a:br>
                        <a:rPr lang="en-US"/>
                      </a:br>
                      <a:r>
                        <a:rPr lang="en-US"/>
                        <a:t>-</a:t>
                      </a:r>
                    </a:p>
                    <a:p>
                      <a:r>
                        <a:rPr lang="en-US"/>
                        <a:t>-</a:t>
                      </a:r>
                    </a:p>
                    <a:p>
                      <a:r>
                        <a:rPr lang="en-US"/>
                        <a:t>- </a:t>
                      </a:r>
                    </a:p>
                    <a:p>
                      <a:endParaRPr lang="en-US"/>
                    </a:p>
                  </a:txBody>
                  <a:tcPr/>
                </a:tc>
                <a:extLst>
                  <a:ext uri="{0D108BD9-81ED-4DB2-BD59-A6C34878D82A}">
                    <a16:rowId xmlns:a16="http://schemas.microsoft.com/office/drawing/2014/main" val="649727170"/>
                  </a:ext>
                </a:extLst>
              </a:tr>
              <a:tr h="1156158">
                <a:tc>
                  <a:txBody>
                    <a:bodyPr/>
                    <a:lstStyle/>
                    <a:p>
                      <a:r>
                        <a:rPr lang="en-US"/>
                        <a:t>Specific Schools</a:t>
                      </a:r>
                    </a:p>
                    <a:p>
                      <a:r>
                        <a:rPr lang="en-US"/>
                        <a:t>- </a:t>
                      </a:r>
                    </a:p>
                    <a:p>
                      <a:r>
                        <a:rPr lang="en-US"/>
                        <a:t>-</a:t>
                      </a:r>
                    </a:p>
                    <a:p>
                      <a:r>
                        <a:rPr lang="en-US"/>
                        <a:t>-</a:t>
                      </a:r>
                    </a:p>
                    <a:p>
                      <a:endParaRPr lang="en-US"/>
                    </a:p>
                  </a:txBody>
                  <a:tcPr/>
                </a:tc>
                <a:extLst>
                  <a:ext uri="{0D108BD9-81ED-4DB2-BD59-A6C34878D82A}">
                    <a16:rowId xmlns:a16="http://schemas.microsoft.com/office/drawing/2014/main" val="2353022022"/>
                  </a:ext>
                </a:extLst>
              </a:tr>
              <a:tr h="11561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a:solidFill>
                            <a:schemeClr val="dk1"/>
                          </a:solidFill>
                          <a:effectLst/>
                          <a:latin typeface="+mn-lt"/>
                          <a:ea typeface="+mn-ea"/>
                          <a:cs typeface="+mn-cs"/>
                        </a:rPr>
                        <a:t>Of these, which </a:t>
                      </a:r>
                      <a:r>
                        <a:rPr lang="en-US" sz="1800" b="1" i="1" kern="1200">
                          <a:solidFill>
                            <a:schemeClr val="dk1"/>
                          </a:solidFill>
                          <a:effectLst/>
                          <a:latin typeface="+mn-lt"/>
                          <a:ea typeface="+mn-ea"/>
                          <a:cs typeface="+mn-cs"/>
                        </a:rPr>
                        <a:t>one</a:t>
                      </a:r>
                      <a:r>
                        <a:rPr lang="en-US" sz="1800" kern="1200">
                          <a:solidFill>
                            <a:schemeClr val="dk1"/>
                          </a:solidFill>
                          <a:effectLst/>
                          <a:latin typeface="+mn-lt"/>
                          <a:ea typeface="+mn-ea"/>
                          <a:cs typeface="+mn-cs"/>
                        </a:rPr>
                        <a:t> system or practice will the district prioritize to address as part of implementation of this Priority this year, and why?</a:t>
                      </a:r>
                      <a:r>
                        <a:rPr lang="en-US">
                          <a:effectLst/>
                        </a:rPr>
                        <a:t> </a:t>
                      </a:r>
                      <a:r>
                        <a:rPr lang="en-US" sz="1800" kern="1200">
                          <a:solidFill>
                            <a:schemeClr val="dk1"/>
                          </a:solidFill>
                          <a:effectLst/>
                          <a:latin typeface="+mn-lt"/>
                          <a:ea typeface="+mn-ea"/>
                          <a:cs typeface="+mn-cs"/>
                        </a:rPr>
                        <a:t> </a:t>
                      </a:r>
                      <a:endParaRPr lang="en-US"/>
                    </a:p>
                  </a:txBody>
                  <a:tcPr/>
                </a:tc>
                <a:extLst>
                  <a:ext uri="{0D108BD9-81ED-4DB2-BD59-A6C34878D82A}">
                    <a16:rowId xmlns:a16="http://schemas.microsoft.com/office/drawing/2014/main" val="2204960488"/>
                  </a:ext>
                </a:extLst>
              </a:tr>
            </a:tbl>
          </a:graphicData>
        </a:graphic>
      </p:graphicFrame>
    </p:spTree>
    <p:extLst>
      <p:ext uri="{BB962C8B-B14F-4D97-AF65-F5344CB8AC3E}">
        <p14:creationId xmlns:p14="http://schemas.microsoft.com/office/powerpoint/2010/main" val="2902508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51454-40BF-C915-750F-804A3BA8B1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93F8EF-7777-C9DC-2007-5CCD754B69C8}"/>
              </a:ext>
            </a:extLst>
          </p:cNvPr>
          <p:cNvSpPr>
            <a:spLocks noGrp="1"/>
          </p:cNvSpPr>
          <p:nvPr>
            <p:ph type="title"/>
          </p:nvPr>
        </p:nvSpPr>
        <p:spPr/>
        <p:txBody>
          <a:bodyPr>
            <a:normAutofit/>
          </a:bodyPr>
          <a:lstStyle/>
          <a:p>
            <a:r>
              <a:rPr lang="en-US" sz="3200" b="1"/>
              <a:t>3. Stakeholder Engagement:</a:t>
            </a:r>
            <a:endParaRPr lang="en-US" b="1"/>
          </a:p>
        </p:txBody>
      </p:sp>
      <p:sp>
        <p:nvSpPr>
          <p:cNvPr id="3" name="Content Placeholder 2">
            <a:extLst>
              <a:ext uri="{FF2B5EF4-FFF2-40B4-BE49-F238E27FC236}">
                <a16:creationId xmlns:a16="http://schemas.microsoft.com/office/drawing/2014/main" id="{E302693E-5EE6-83C6-FA30-C30CA137040E}"/>
              </a:ext>
            </a:extLst>
          </p:cNvPr>
          <p:cNvSpPr>
            <a:spLocks noGrp="1"/>
          </p:cNvSpPr>
          <p:nvPr>
            <p:ph idx="1"/>
          </p:nvPr>
        </p:nvSpPr>
        <p:spPr>
          <a:xfrm>
            <a:off x="612647" y="1342308"/>
            <a:ext cx="10653579" cy="4967052"/>
          </a:xfrm>
        </p:spPr>
        <p:txBody>
          <a:bodyPr vert="horz" lIns="91440" tIns="45720" rIns="91440" bIns="45720" rtlCol="0" anchor="t">
            <a:normAutofit/>
          </a:bodyPr>
          <a:lstStyle/>
          <a:p>
            <a:r>
              <a:rPr lang="en-US"/>
              <a:t>How did input from students, families, educators, and community stakeholders inform this priority and the design of this plan?</a:t>
            </a:r>
          </a:p>
          <a:p>
            <a:endParaRPr lang="en-US"/>
          </a:p>
          <a:p>
            <a:pPr marL="0" indent="0">
              <a:buNone/>
            </a:pPr>
            <a:endParaRPr lang="en-US"/>
          </a:p>
          <a:p>
            <a:r>
              <a:rPr lang="en-US"/>
              <a:t>What input did you get from stakeholders in schools identified as requiring assistance or intervention?   </a:t>
            </a:r>
          </a:p>
          <a:p>
            <a:endParaRPr lang="en-US"/>
          </a:p>
          <a:p>
            <a:pPr marL="0" indent="0">
              <a:buNone/>
            </a:pPr>
            <a:endParaRPr lang="en-US"/>
          </a:p>
          <a:p>
            <a:r>
              <a:rPr lang="en-US"/>
              <a:t>How will stakeholders be continuously engaged in implementation and monitoring?</a:t>
            </a:r>
          </a:p>
          <a:p>
            <a:endParaRPr lang="en-US"/>
          </a:p>
        </p:txBody>
      </p:sp>
    </p:spTree>
    <p:extLst>
      <p:ext uri="{BB962C8B-B14F-4D97-AF65-F5344CB8AC3E}">
        <p14:creationId xmlns:p14="http://schemas.microsoft.com/office/powerpoint/2010/main" val="355234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E20C6-89E8-6973-1E3D-889C4BDA7E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D027D-0E34-4F8A-4F39-3667824FBFB1}"/>
              </a:ext>
            </a:extLst>
          </p:cNvPr>
          <p:cNvSpPr>
            <a:spLocks noGrp="1"/>
          </p:cNvSpPr>
          <p:nvPr>
            <p:ph type="title"/>
          </p:nvPr>
        </p:nvSpPr>
        <p:spPr/>
        <p:txBody>
          <a:bodyPr>
            <a:normAutofit fontScale="90000"/>
          </a:bodyPr>
          <a:lstStyle/>
          <a:p>
            <a:r>
              <a:rPr lang="en-US" sz="3200" b="1"/>
              <a:t>4. Outcomes: </a:t>
            </a:r>
            <a:r>
              <a:rPr lang="en-US" sz="3200"/>
              <a:t>What annual targets will the district use to demonstrate progress on this priority?</a:t>
            </a:r>
            <a:br>
              <a:rPr lang="en-US" sz="3200"/>
            </a:br>
            <a:r>
              <a:rPr lang="en-US" sz="1800" i="1"/>
              <a:t>Annual goals should be set for the aggregate and for the prioritized student group(s), and for each school identified as requiring assistance or intervention. </a:t>
            </a:r>
          </a:p>
        </p:txBody>
      </p:sp>
      <p:sp>
        <p:nvSpPr>
          <p:cNvPr id="3" name="Content Placeholder 2">
            <a:extLst>
              <a:ext uri="{FF2B5EF4-FFF2-40B4-BE49-F238E27FC236}">
                <a16:creationId xmlns:a16="http://schemas.microsoft.com/office/drawing/2014/main" id="{3A0EE0D2-7B52-03C8-5F98-D894263C4E53}"/>
              </a:ext>
            </a:extLst>
          </p:cNvPr>
          <p:cNvSpPr>
            <a:spLocks noGrp="1"/>
          </p:cNvSpPr>
          <p:nvPr>
            <p:ph idx="1"/>
          </p:nvPr>
        </p:nvSpPr>
        <p:spPr>
          <a:xfrm>
            <a:off x="612647" y="1979899"/>
            <a:ext cx="10653579" cy="4329461"/>
          </a:xfrm>
        </p:spPr>
        <p:txBody>
          <a:bodyPr vert="horz" lIns="91440" tIns="45720" rIns="91440" bIns="45720" rtlCol="0" anchor="t">
            <a:normAutofit/>
          </a:bodyPr>
          <a:lstStyle/>
          <a:p>
            <a:r>
              <a:rPr lang="en-US" b="1"/>
              <a:t>Please identify which specific Accountability targets will be met because of focusing on this priority. </a:t>
            </a:r>
            <a:r>
              <a:rPr lang="en-US"/>
              <a:t>(i.e. specific subjects and/or student groups)</a:t>
            </a:r>
          </a:p>
          <a:p>
            <a:endParaRPr lang="en-US"/>
          </a:p>
          <a:p>
            <a:endParaRPr lang="en-US"/>
          </a:p>
          <a:p>
            <a:endParaRPr lang="en-US"/>
          </a:p>
          <a:p>
            <a:r>
              <a:rPr lang="en-US" b="1"/>
              <a:t>Other annual outcomes - </a:t>
            </a:r>
            <a:r>
              <a:rPr lang="en-US"/>
              <a:t>what other data would you expect to improve as a result of focusing on this priority?</a:t>
            </a:r>
          </a:p>
          <a:p>
            <a:endParaRPr lang="en-US"/>
          </a:p>
          <a:p>
            <a:endParaRPr lang="en-US"/>
          </a:p>
          <a:p>
            <a:endParaRPr lang="en-US"/>
          </a:p>
        </p:txBody>
      </p:sp>
    </p:spTree>
    <p:extLst>
      <p:ext uri="{BB962C8B-B14F-4D97-AF65-F5344CB8AC3E}">
        <p14:creationId xmlns:p14="http://schemas.microsoft.com/office/powerpoint/2010/main" val="2735029610"/>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FA9EFD8A431C42982B888CD6668F66" ma:contentTypeVersion="22" ma:contentTypeDescription="Create a new document." ma:contentTypeScope="" ma:versionID="175a5535d0b594c1fb99d81caceedd6b">
  <xsd:schema xmlns:xsd="http://www.w3.org/2001/XMLSchema" xmlns:xs="http://www.w3.org/2001/XMLSchema" xmlns:p="http://schemas.microsoft.com/office/2006/metadata/properties" xmlns:ns2="5b9686b1-1101-4258-88da-065a5d06b90b" xmlns:ns3="8ce87a8a-97b0-481e-8725-5e484475a58e" targetNamespace="http://schemas.microsoft.com/office/2006/metadata/properties" ma:root="true" ma:fieldsID="5793beec2815864e20448834db43b5fb" ns2:_="" ns3:_="">
    <xsd:import namespace="5b9686b1-1101-4258-88da-065a5d06b90b"/>
    <xsd:import namespace="8ce87a8a-97b0-481e-8725-5e484475a58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Region" minOccurs="0"/>
                <xsd:element ref="ns2:District" minOccurs="0"/>
                <xsd:element ref="ns2:Project" minOccurs="0"/>
                <xsd:element ref="ns2:Year" minOccurs="0"/>
                <xsd:element ref="ns2:School"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9686b1-1101-4258-88da-065a5d06b9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Region" ma:index="12" nillable="true" ma:displayName="Region" ma:format="Dropdown" ma:indexed="true" ma:internalName="Region">
      <xsd:simpleType>
        <xsd:restriction base="dms:Text">
          <xsd:maxLength value="255"/>
        </xsd:restriction>
      </xsd:simpleType>
    </xsd:element>
    <xsd:element name="District" ma:index="13" nillable="true" ma:displayName="District" ma:format="Dropdown" ma:indexed="true" ma:internalName="District">
      <xsd:simpleType>
        <xsd:restriction base="dms:Text">
          <xsd:maxLength value="255"/>
        </xsd:restriction>
      </xsd:simpleType>
    </xsd:element>
    <xsd:element name="Project" ma:index="14" nillable="true" ma:displayName="Project" ma:format="Dropdown" ma:internalName="Project">
      <xsd:simpleType>
        <xsd:restriction base="dms:Text">
          <xsd:maxLength value="255"/>
        </xsd:restriction>
      </xsd:simpleType>
    </xsd:element>
    <xsd:element name="Year" ma:index="15" nillable="true" ma:displayName="Year" ma:format="Dropdown" ma:internalName="Year">
      <xsd:simpleType>
        <xsd:restriction base="dms:Text">
          <xsd:maxLength value="255"/>
        </xsd:restriction>
      </xsd:simpleType>
    </xsd:element>
    <xsd:element name="School" ma:index="16" nillable="true" ma:displayName="School" ma:format="Dropdown" ma:internalName="School">
      <xsd:simpleType>
        <xsd:restriction base="dms:Text">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e87a8a-97b0-481e-8725-5e484475a58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0a07a4fc-4542-4e68-b4a3-2a5ef15202cc}" ma:internalName="TaxCatchAll" ma:showField="CatchAllData" ma:web="8ce87a8a-97b0-481e-8725-5e484475a58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oject xmlns="5b9686b1-1101-4258-88da-065a5d06b90b" xsi:nil="true"/>
    <TaxCatchAll xmlns="8ce87a8a-97b0-481e-8725-5e484475a58e" xsi:nil="true"/>
    <Region xmlns="5b9686b1-1101-4258-88da-065a5d06b90b" xsi:nil="true"/>
    <Year xmlns="5b9686b1-1101-4258-88da-065a5d06b90b" xsi:nil="true"/>
    <School xmlns="5b9686b1-1101-4258-88da-065a5d06b90b" xsi:nil="true"/>
    <District xmlns="5b9686b1-1101-4258-88da-065a5d06b90b" xsi:nil="true"/>
    <lcf76f155ced4ddcb4097134ff3c332f xmlns="5b9686b1-1101-4258-88da-065a5d06b90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146BDA-8BF2-4123-B04C-0D0539C45543}">
  <ds:schemaRefs>
    <ds:schemaRef ds:uri="5b9686b1-1101-4258-88da-065a5d06b90b"/>
    <ds:schemaRef ds:uri="8ce87a8a-97b0-481e-8725-5e484475a5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B4757A2-0639-4888-97F6-17C91406D09D}">
  <ds:schemaRefs>
    <ds:schemaRef ds:uri="http://schemas.microsoft.com/sharepoint/v3/contenttype/forms"/>
  </ds:schemaRefs>
</ds:datastoreItem>
</file>

<file path=customXml/itemProps3.xml><?xml version="1.0" encoding="utf-8"?>
<ds:datastoreItem xmlns:ds="http://schemas.openxmlformats.org/officeDocument/2006/customXml" ds:itemID="{45A2CBA0-DF09-4AF9-949D-07DC992D67A0}">
  <ds:schemaRefs>
    <ds:schemaRef ds:uri="http://purl.org/dc/term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8ce87a8a-97b0-481e-8725-5e484475a58e"/>
    <ds:schemaRef ds:uri="http://schemas.microsoft.com/office/2006/metadata/properties"/>
    <ds:schemaRef ds:uri="5b9686b1-1101-4258-88da-065a5d06b90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1337</Words>
  <Application>Microsoft Office PowerPoint</Application>
  <PresentationFormat>Widescreen</PresentationFormat>
  <Paragraphs>102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Neue Haas Grotesk Text Pro</vt:lpstr>
      <vt:lpstr>Times New Roman</vt:lpstr>
      <vt:lpstr>Trebuchet MS</vt:lpstr>
      <vt:lpstr>VanillaVTI</vt:lpstr>
      <vt:lpstr>  Statewide System of Support (SSoS)   (Name of District) FY26 Instructional Prioritization Plan  (Date/version)</vt:lpstr>
      <vt:lpstr>1. What is your district’s highest leverage instructional priority for SY25-26?   At least one priority should be focused on culturally responsive, grade appropriate instruction.</vt:lpstr>
      <vt:lpstr>1. What is your district’s highest leverage instructional priority for SY25-26?   </vt:lpstr>
      <vt:lpstr>2a. Analysis of quantitative and qualitative student outcome data: Please summarize what you learned and be sure to include themes for the district as a whole, as well as for specific schools identified as requiring assistance or intervention.</vt:lpstr>
      <vt:lpstr>2a. Analysis of quantitative and qualitative student outcome data: Based on your analysis of quantitative and qualitative student outcome data, which student groups are currently most advantaged and most disadvantaged by current practices? Where are you seeing the greatest disparities? What data tells you this? Please summarize what you learned, and be sure to include themes for the district as a whole, as well as for specific schools identified as requiring assistance or intervention. </vt:lpstr>
      <vt:lpstr>2b. Systemic Factors contributing to Inequitable Outcomes:</vt:lpstr>
      <vt:lpstr>2b. Systemic Factors contributing to Inequitable Outcomes: Based on your analysis of classroom practice, common planning time, etc, how would you assess the effectiveness of the district’s current instructional support systems and practices, and how they are impacting teaching and learning? In particular, what is their impact for the highest priority schools, grades, and/or student groups? Share 2-3 headlines related to adult practice. </vt:lpstr>
      <vt:lpstr>3. Stakeholder Engagement:</vt:lpstr>
      <vt:lpstr>4. Outcomes: What annual targets will the district use to demonstrate progress on this priority? Annual goals should be set for the aggregate and for the prioritized student group(s), and for each school identified as requiring assistance or intervention. </vt:lpstr>
      <vt:lpstr>5a. Role Clarity: District It is critical that all stakeholders have a clear role related to implementation of the priority, that they understand, and for which they receive support and accountability. At a minimum, please describe the following:</vt:lpstr>
      <vt:lpstr>5b. Role Clarity: School Leaders It is critical that all stakeholders have a clear role related to implementation of the priority, that they understand, and for which they receive support and accountability. At a minimum, please describe the following:</vt:lpstr>
      <vt:lpstr>5c. Role Clarity: Teachers It is critical that all stakeholders have a clear role related to implementation of the priority, that they understand, and for which they receive support and accountability. At a minimum, please describe the following:</vt:lpstr>
      <vt:lpstr>6. Monitoring Implementation: What 2-4 high-leverage interim benchmarks will you track throughout the year at both the district and school level to know if your collective actions are resulting in the desired changes in adult practice and student learning experiences? What would you expect to see in your data that would signal that your efforts were on track, or that they need adjustment? Who will monitor those? When, and how?</vt:lpstr>
      <vt:lpstr>7. Resources: What partnerships, programs, or resources will the district leverage to implement this priority?  Briefly describe any inequities in resource allocation discovered during the district’s review of local district and school budgeting data, as required by ESSA and SOA planning guidelines, and describe how the district will address these inequities as part of this prioritization plan.   </vt:lpstr>
      <vt:lpstr>8. Targeted Support for Priority Schools: How will the district differentiate targeted support and accelerate improvement for each of the schools identified as requiring assistance or intervention, and for any other schools that need more support with this priority?</vt:lpstr>
      <vt:lpstr>If the district has a second Instructional Priority, please copy the template slides above and provide the same information for that second priority below</vt:lpstr>
      <vt:lpstr>OPTIONAL Instructional Priority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FY26 District Instructional Prioritization Plan Guidance</dc:title>
  <dc:creator>DESE</dc:creator>
  <cp:lastModifiedBy>Zou, Dong (EOE)</cp:lastModifiedBy>
  <cp:revision>8</cp:revision>
  <dcterms:created xsi:type="dcterms:W3CDTF">2025-01-31T15:19:51Z</dcterms:created>
  <dcterms:modified xsi:type="dcterms:W3CDTF">2025-03-03T14:57:23Z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Mar 3 2025 12:00AM</vt:lpwstr>
  </property>
</Properties>
</file>