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5"/>
    <p:sldMasterId id="2147483672" r:id="rId6"/>
  </p:sldMasterIdLst>
  <p:notesMasterIdLst>
    <p:notesMasterId r:id="rId9"/>
  </p:notesMasterIdLst>
  <p:sldIdLst>
    <p:sldId id="256" r:id="rId7"/>
    <p:sldId id="257"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Merriweather" panose="020B0604020202020204" charset="0"/>
      <p:regular r:id="rId18"/>
      <p:bold r:id="rId19"/>
      <p:italic r:id="rId20"/>
      <p:boldItalic r:id="rId21"/>
    </p:embeddedFon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1.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Master" Target="slideMasters/slideMaster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d7b28c2f550c9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d7b28c2f550c9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HB - We’d like to take a moment to share something that is already familiar to you, but by highlighting teaming structures, we think this can improve turnaround plan implementation and summer planning.  This is an example of horizontal teams.  During summer planning, Is there a way to strengthen the communication patterns?  In addition, how will these teams experience or support the strategic actions outlined in the research?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1450cd64f93d74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1450cd64f93d74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HB - This is a visual of a common vertical team.  Two -way communication processes is another strategic action supported by the research.  Your summer planning may include how to improve communication systems.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100"/>
              <a:buFont typeface="Calibri"/>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64" name="Google Shape;64;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1600"/>
              </a:spcBef>
              <a:spcAft>
                <a:spcPts val="0"/>
              </a:spcAft>
              <a:buClr>
                <a:schemeClr val="dk1"/>
              </a:buClr>
              <a:buSzPts val="1100"/>
              <a:buChar char="○"/>
              <a:defRPr/>
            </a:lvl2pPr>
            <a:lvl3pPr marL="1371600" lvl="2" indent="-298450" algn="l" rtl="0">
              <a:lnSpc>
                <a:spcPct val="90000"/>
              </a:lnSpc>
              <a:spcBef>
                <a:spcPts val="1600"/>
              </a:spcBef>
              <a:spcAft>
                <a:spcPts val="0"/>
              </a:spcAft>
              <a:buClr>
                <a:schemeClr val="dk1"/>
              </a:buClr>
              <a:buSzPts val="1100"/>
              <a:buChar char="■"/>
              <a:defRPr/>
            </a:lvl3pPr>
            <a:lvl4pPr marL="1828800" lvl="3" indent="-298450" algn="l" rtl="0">
              <a:lnSpc>
                <a:spcPct val="90000"/>
              </a:lnSpc>
              <a:spcBef>
                <a:spcPts val="1600"/>
              </a:spcBef>
              <a:spcAft>
                <a:spcPts val="0"/>
              </a:spcAft>
              <a:buClr>
                <a:schemeClr val="dk1"/>
              </a:buClr>
              <a:buSzPts val="1100"/>
              <a:buChar char="●"/>
              <a:defRPr/>
            </a:lvl4pPr>
            <a:lvl5pPr marL="2286000" lvl="4" indent="-298450" algn="l" rtl="0">
              <a:lnSpc>
                <a:spcPct val="90000"/>
              </a:lnSpc>
              <a:spcBef>
                <a:spcPts val="1600"/>
              </a:spcBef>
              <a:spcAft>
                <a:spcPts val="0"/>
              </a:spcAft>
              <a:buClr>
                <a:schemeClr val="dk1"/>
              </a:buClr>
              <a:buSzPts val="1100"/>
              <a:buChar char="○"/>
              <a:defRPr/>
            </a:lvl5pPr>
            <a:lvl6pPr marL="2743200" lvl="5" indent="-298450" algn="l" rtl="0">
              <a:lnSpc>
                <a:spcPct val="90000"/>
              </a:lnSpc>
              <a:spcBef>
                <a:spcPts val="1600"/>
              </a:spcBef>
              <a:spcAft>
                <a:spcPts val="0"/>
              </a:spcAft>
              <a:buClr>
                <a:schemeClr val="dk1"/>
              </a:buClr>
              <a:buSzPts val="1100"/>
              <a:buChar char="■"/>
              <a:defRPr/>
            </a:lvl6pPr>
            <a:lvl7pPr marL="3200400" lvl="6" indent="-298450" algn="l" rtl="0">
              <a:lnSpc>
                <a:spcPct val="90000"/>
              </a:lnSpc>
              <a:spcBef>
                <a:spcPts val="1600"/>
              </a:spcBef>
              <a:spcAft>
                <a:spcPts val="0"/>
              </a:spcAft>
              <a:buClr>
                <a:schemeClr val="dk1"/>
              </a:buClr>
              <a:buSzPts val="1100"/>
              <a:buChar char="●"/>
              <a:defRPr/>
            </a:lvl7pPr>
            <a:lvl8pPr marL="3657600" lvl="7" indent="-298450" algn="l" rtl="0">
              <a:lnSpc>
                <a:spcPct val="90000"/>
              </a:lnSpc>
              <a:spcBef>
                <a:spcPts val="1600"/>
              </a:spcBef>
              <a:spcAft>
                <a:spcPts val="0"/>
              </a:spcAft>
              <a:buClr>
                <a:schemeClr val="dk1"/>
              </a:buClr>
              <a:buSzPts val="1100"/>
              <a:buChar char="○"/>
              <a:defRPr/>
            </a:lvl8pPr>
            <a:lvl9pPr marL="4114800" lvl="8" indent="-298450" algn="l" rtl="0">
              <a:lnSpc>
                <a:spcPct val="90000"/>
              </a:lnSpc>
              <a:spcBef>
                <a:spcPts val="1600"/>
              </a:spcBef>
              <a:spcAft>
                <a:spcPts val="1600"/>
              </a:spcAft>
              <a:buClr>
                <a:schemeClr val="dk1"/>
              </a:buClr>
              <a:buSzPts val="1100"/>
              <a:buChar char="■"/>
              <a:defRPr/>
            </a:lvl9pPr>
          </a:lstStyle>
          <a:p>
            <a:endParaRPr/>
          </a:p>
        </p:txBody>
      </p:sp>
      <p:sp>
        <p:nvSpPr>
          <p:cNvPr id="65" name="Google Shape;65;p1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6" name="Google Shape;106;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4" name="Google Shape;114;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11700" y="445025"/>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latin typeface="Georgia"/>
                <a:ea typeface="Georgia"/>
                <a:cs typeface="Georgia"/>
                <a:sym typeface="Georgia"/>
              </a:rPr>
              <a:t>Horizontal Teams</a:t>
            </a:r>
            <a:endParaRPr>
              <a:latin typeface="Georgia"/>
              <a:ea typeface="Georgia"/>
              <a:cs typeface="Georgia"/>
              <a:sym typeface="Georgia"/>
            </a:endParaRPr>
          </a:p>
        </p:txBody>
      </p:sp>
      <p:sp>
        <p:nvSpPr>
          <p:cNvPr id="134" name="Google Shape;134;p26"/>
          <p:cNvSpPr txBox="1">
            <a:spLocks noGrp="1"/>
          </p:cNvSpPr>
          <p:nvPr>
            <p:ph type="body" idx="1"/>
          </p:nvPr>
        </p:nvSpPr>
        <p:spPr>
          <a:xfrm>
            <a:off x="311700" y="1152475"/>
            <a:ext cx="8520600" cy="3416400"/>
          </a:xfrm>
          <a:prstGeom prst="rect">
            <a:avLst/>
          </a:prstGeom>
          <a:solidFill>
            <a:srgbClr val="45818E"/>
          </a:solidFill>
          <a:ln w="2857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sz="2400">
                <a:latin typeface="Georgia"/>
                <a:ea typeface="Georgia"/>
                <a:cs typeface="Georgia"/>
                <a:sym typeface="Georgia"/>
              </a:rPr>
              <a:t>How will the grade level teams</a:t>
            </a:r>
            <a:endParaRPr sz="2400">
              <a:latin typeface="Georgia"/>
              <a:ea typeface="Georgia"/>
              <a:cs typeface="Georgia"/>
              <a:sym typeface="Georgia"/>
            </a:endParaRPr>
          </a:p>
          <a:p>
            <a:pPr marL="0" lvl="0" indent="0" algn="ctr" rtl="0">
              <a:spcBef>
                <a:spcPts val="0"/>
              </a:spcBef>
              <a:spcAft>
                <a:spcPts val="0"/>
              </a:spcAft>
              <a:buNone/>
            </a:pPr>
            <a:r>
              <a:rPr lang="en" sz="2400">
                <a:latin typeface="Georgia"/>
                <a:ea typeface="Georgia"/>
                <a:cs typeface="Georgia"/>
                <a:sym typeface="Georgia"/>
              </a:rPr>
              <a:t>collaborate and communicate with each other?</a:t>
            </a:r>
            <a:endParaRPr sz="2400">
              <a:latin typeface="Georgia"/>
              <a:ea typeface="Georgia"/>
              <a:cs typeface="Georgia"/>
              <a:sym typeface="Georgia"/>
            </a:endParaRPr>
          </a:p>
        </p:txBody>
      </p:sp>
      <p:grpSp>
        <p:nvGrpSpPr>
          <p:cNvPr id="3" name="Group 2" descr="Grade level teams are an esample of this kind of structure:&#10;ILT&#10;Grade 9, Grade 10, and grade 11/12&#10;&#10;How will the grade level teams collaborate and communicate with each other?"/>
          <p:cNvGrpSpPr/>
          <p:nvPr/>
        </p:nvGrpSpPr>
        <p:grpSpPr>
          <a:xfrm>
            <a:off x="195625" y="74075"/>
            <a:ext cx="8689925" cy="2922975"/>
            <a:chOff x="195625" y="74075"/>
            <a:chExt cx="8689925" cy="2922975"/>
          </a:xfrm>
        </p:grpSpPr>
        <p:cxnSp>
          <p:nvCxnSpPr>
            <p:cNvPr id="141" name="Google Shape;141;p26"/>
            <p:cNvCxnSpPr>
              <a:endCxn id="140" idx="0"/>
            </p:cNvCxnSpPr>
            <p:nvPr/>
          </p:nvCxnSpPr>
          <p:spPr>
            <a:xfrm flipH="1">
              <a:off x="4572063" y="2146550"/>
              <a:ext cx="14100" cy="204000"/>
            </a:xfrm>
            <a:prstGeom prst="straightConnector1">
              <a:avLst/>
            </a:prstGeom>
            <a:noFill/>
            <a:ln w="9525" cap="flat" cmpd="sng">
              <a:solidFill>
                <a:schemeClr val="dk2"/>
              </a:solidFill>
              <a:prstDash val="solid"/>
              <a:round/>
              <a:headEnd type="none" w="med" len="med"/>
              <a:tailEnd type="none" w="med" len="med"/>
            </a:ln>
          </p:spPr>
        </p:cxnSp>
        <p:grpSp>
          <p:nvGrpSpPr>
            <p:cNvPr id="2" name="Group 1"/>
            <p:cNvGrpSpPr/>
            <p:nvPr/>
          </p:nvGrpSpPr>
          <p:grpSpPr>
            <a:xfrm>
              <a:off x="195625" y="74075"/>
              <a:ext cx="8689925" cy="2922975"/>
              <a:chOff x="195625" y="74075"/>
              <a:chExt cx="8689925" cy="2922975"/>
            </a:xfrm>
          </p:grpSpPr>
          <p:sp>
            <p:nvSpPr>
              <p:cNvPr id="135" name="Google Shape;135;p26"/>
              <p:cNvSpPr/>
              <p:nvPr/>
            </p:nvSpPr>
            <p:spPr>
              <a:xfrm>
                <a:off x="3802950" y="1320650"/>
                <a:ext cx="1538100" cy="572700"/>
              </a:xfrm>
              <a:prstGeom prst="roundRect">
                <a:avLst>
                  <a:gd name="adj" fmla="val 50000"/>
                </a:avLst>
              </a:prstGeom>
              <a:solidFill>
                <a:srgbClr val="38761D"/>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ILT</a:t>
                </a:r>
                <a:endParaRPr sz="2400">
                  <a:solidFill>
                    <a:srgbClr val="FFFFFF"/>
                  </a:solidFill>
                </a:endParaRPr>
              </a:p>
            </p:txBody>
          </p:sp>
          <p:sp>
            <p:nvSpPr>
              <p:cNvPr id="136" name="Google Shape;136;p26"/>
              <p:cNvSpPr/>
              <p:nvPr/>
            </p:nvSpPr>
            <p:spPr>
              <a:xfrm>
                <a:off x="5573250" y="2350549"/>
                <a:ext cx="1538100" cy="646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Grade 11/12</a:t>
                </a:r>
                <a:endParaRPr>
                  <a:solidFill>
                    <a:srgbClr val="FFFFFF"/>
                  </a:solidFill>
                </a:endParaRPr>
              </a:p>
            </p:txBody>
          </p:sp>
          <p:sp>
            <p:nvSpPr>
              <p:cNvPr id="137" name="Google Shape;137;p26"/>
              <p:cNvSpPr/>
              <p:nvPr/>
            </p:nvSpPr>
            <p:spPr>
              <a:xfrm>
                <a:off x="1923575" y="2350550"/>
                <a:ext cx="1647300" cy="646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Grade 9</a:t>
                </a:r>
                <a:endParaRPr>
                  <a:solidFill>
                    <a:srgbClr val="FFFFFF"/>
                  </a:solidFill>
                </a:endParaRPr>
              </a:p>
            </p:txBody>
          </p:sp>
          <p:cxnSp>
            <p:nvCxnSpPr>
              <p:cNvPr id="138" name="Google Shape;138;p26"/>
              <p:cNvCxnSpPr>
                <a:stCxn id="135" idx="2"/>
                <a:endCxn id="136" idx="0"/>
              </p:cNvCxnSpPr>
              <p:nvPr/>
            </p:nvCxnSpPr>
            <p:spPr>
              <a:xfrm rot="-5400000" flipH="1">
                <a:off x="5228550" y="1236800"/>
                <a:ext cx="457200" cy="17703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39" name="Google Shape;139;p26"/>
              <p:cNvCxnSpPr>
                <a:stCxn id="137" idx="0"/>
                <a:endCxn id="135" idx="2"/>
              </p:cNvCxnSpPr>
              <p:nvPr/>
            </p:nvCxnSpPr>
            <p:spPr>
              <a:xfrm rot="-5400000">
                <a:off x="3431075" y="1209500"/>
                <a:ext cx="457200" cy="1824900"/>
              </a:xfrm>
              <a:prstGeom prst="bentConnector3">
                <a:avLst>
                  <a:gd name="adj1" fmla="val 50000"/>
                </a:avLst>
              </a:prstGeom>
              <a:noFill/>
              <a:ln w="19050" cap="flat" cmpd="sng">
                <a:solidFill>
                  <a:srgbClr val="C2C2C2"/>
                </a:solidFill>
                <a:prstDash val="solid"/>
                <a:round/>
                <a:headEnd type="none" w="sm" len="sm"/>
                <a:tailEnd type="none" w="sm" len="sm"/>
              </a:ln>
            </p:spPr>
          </p:cxnSp>
          <p:sp>
            <p:nvSpPr>
              <p:cNvPr id="140" name="Google Shape;140;p26"/>
              <p:cNvSpPr/>
              <p:nvPr/>
            </p:nvSpPr>
            <p:spPr>
              <a:xfrm>
                <a:off x="3803013" y="2350550"/>
                <a:ext cx="1538100" cy="646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Grade 10</a:t>
                </a:r>
                <a:endParaRPr>
                  <a:solidFill>
                    <a:srgbClr val="FFFFFF"/>
                  </a:solidFill>
                </a:endParaRPr>
              </a:p>
            </p:txBody>
          </p:sp>
          <p:sp>
            <p:nvSpPr>
              <p:cNvPr id="142" name="Google Shape;142;p26"/>
              <p:cNvSpPr/>
              <p:nvPr/>
            </p:nvSpPr>
            <p:spPr>
              <a:xfrm>
                <a:off x="5573250" y="306650"/>
                <a:ext cx="3312300" cy="1491600"/>
              </a:xfrm>
              <a:prstGeom prst="wedgeRectCallout">
                <a:avLst>
                  <a:gd name="adj1" fmla="val -20833"/>
                  <a:gd name="adj2" fmla="val 62500"/>
                </a:avLst>
              </a:pr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Calibri"/>
                    <a:ea typeface="Calibri"/>
                    <a:cs typeface="Calibri"/>
                    <a:sym typeface="Calibri"/>
                  </a:rPr>
                  <a:t>Grade Level teams are an example of this kind of structure</a:t>
                </a:r>
                <a:endParaRPr sz="1800"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p>
            </p:txBody>
          </p:sp>
          <p:sp>
            <p:nvSpPr>
              <p:cNvPr id="143" name="Google Shape;143;p26"/>
              <p:cNvSpPr/>
              <p:nvPr/>
            </p:nvSpPr>
            <p:spPr>
              <a:xfrm>
                <a:off x="752700" y="2445200"/>
                <a:ext cx="850200" cy="457200"/>
              </a:xfrm>
              <a:prstGeom prst="rightArrow">
                <a:avLst>
                  <a:gd name="adj1" fmla="val 50000"/>
                  <a:gd name="adj2" fmla="val 50000"/>
                </a:avLst>
              </a:prstGeom>
              <a:solidFill>
                <a:srgbClr val="FF99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7373750" y="2445275"/>
                <a:ext cx="850200" cy="457200"/>
              </a:xfrm>
              <a:prstGeom prst="leftArrow">
                <a:avLst>
                  <a:gd name="adj1" fmla="val 50000"/>
                  <a:gd name="adj2" fmla="val 50000"/>
                </a:avLst>
              </a:prstGeom>
              <a:solidFill>
                <a:srgbClr val="FF99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txBox="1"/>
              <p:nvPr/>
            </p:nvSpPr>
            <p:spPr>
              <a:xfrm>
                <a:off x="195625" y="74075"/>
                <a:ext cx="1311900" cy="5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grpSp>
      </p:grpSp>
      <p:sp>
        <p:nvSpPr>
          <p:cNvPr id="146" name="Google Shape;146;p26"/>
          <p:cNvSpPr txBox="1"/>
          <p:nvPr/>
        </p:nvSpPr>
        <p:spPr>
          <a:xfrm>
            <a:off x="506300" y="62575"/>
            <a:ext cx="3486600" cy="382500"/>
          </a:xfrm>
          <a:prstGeom prst="rect">
            <a:avLst/>
          </a:prstGeom>
          <a:solidFill>
            <a:srgbClr val="07376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1C232"/>
                </a:solidFill>
                <a:latin typeface="Merriweather"/>
                <a:ea typeface="Merriweather"/>
                <a:cs typeface="Merriweather"/>
                <a:sym typeface="Merriweather"/>
              </a:rPr>
              <a:t>Goal:  Communication Structures</a:t>
            </a:r>
            <a:endParaRPr>
              <a:solidFill>
                <a:srgbClr val="F1C232"/>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a:solidFill>
            <a:srgbClr val="134F5C"/>
          </a:solidFill>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FFFFFF"/>
                </a:solidFill>
                <a:latin typeface="Georgia"/>
                <a:ea typeface="Georgia"/>
                <a:cs typeface="Georgia"/>
                <a:sym typeface="Georgia"/>
              </a:rPr>
              <a:t>Vertical Teams</a:t>
            </a:r>
            <a:endParaRPr>
              <a:solidFill>
                <a:srgbClr val="FFFFFF"/>
              </a:solidFill>
              <a:latin typeface="Georgia"/>
              <a:ea typeface="Georgia"/>
              <a:cs typeface="Georgia"/>
              <a:sym typeface="Georgia"/>
            </a:endParaRPr>
          </a:p>
        </p:txBody>
      </p:sp>
      <p:sp>
        <p:nvSpPr>
          <p:cNvPr id="152" name="Google Shape;152;p27"/>
          <p:cNvSpPr txBox="1">
            <a:spLocks noGrp="1"/>
          </p:cNvSpPr>
          <p:nvPr>
            <p:ph type="body" idx="1"/>
          </p:nvPr>
        </p:nvSpPr>
        <p:spPr>
          <a:xfrm>
            <a:off x="0" y="1152475"/>
            <a:ext cx="9144000" cy="3879600"/>
          </a:xfrm>
          <a:prstGeom prst="rect">
            <a:avLst/>
          </a:prstGeom>
          <a:ln w="2857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ctr" rtl="0">
              <a:spcBef>
                <a:spcPts val="0"/>
              </a:spcBef>
              <a:spcAft>
                <a:spcPts val="0"/>
              </a:spcAft>
              <a:buNone/>
            </a:pPr>
            <a:endParaRPr sz="2400" dirty="0">
              <a:latin typeface="Georgia"/>
              <a:ea typeface="Georgia"/>
              <a:cs typeface="Georgia"/>
              <a:sym typeface="Georgia"/>
            </a:endParaRPr>
          </a:p>
          <a:p>
            <a:pPr marL="0" lvl="0" indent="0" algn="ctr" rtl="0">
              <a:spcBef>
                <a:spcPts val="0"/>
              </a:spcBef>
              <a:spcAft>
                <a:spcPts val="0"/>
              </a:spcAft>
              <a:buNone/>
            </a:pPr>
            <a:endParaRPr sz="2400" dirty="0">
              <a:latin typeface="Georgia"/>
              <a:ea typeface="Georgia"/>
              <a:cs typeface="Georgia"/>
              <a:sym typeface="Georgia"/>
            </a:endParaRPr>
          </a:p>
          <a:p>
            <a:pPr marL="0" lvl="0" indent="0" algn="ctr" rtl="0">
              <a:spcBef>
                <a:spcPts val="0"/>
              </a:spcBef>
              <a:spcAft>
                <a:spcPts val="0"/>
              </a:spcAft>
              <a:buNone/>
            </a:pPr>
            <a:r>
              <a:rPr lang="en" sz="2400" dirty="0">
                <a:latin typeface="Georgia"/>
                <a:ea typeface="Georgia"/>
                <a:cs typeface="Georgia"/>
                <a:sym typeface="Georgia"/>
              </a:rPr>
              <a:t>How will all teams engage in two-way communication?</a:t>
            </a:r>
            <a:endParaRPr sz="2400" dirty="0">
              <a:latin typeface="Georgia"/>
              <a:ea typeface="Georgia"/>
              <a:cs typeface="Georgia"/>
              <a:sym typeface="Georgia"/>
            </a:endParaRPr>
          </a:p>
        </p:txBody>
      </p:sp>
      <p:grpSp>
        <p:nvGrpSpPr>
          <p:cNvPr id="5" name="Group 4" descr="Lines conntecting ctudent support team to grade level teams, and content teams.&#10;&#10;Line connecting culture and climate team to gra"/>
          <p:cNvGrpSpPr/>
          <p:nvPr/>
        </p:nvGrpSpPr>
        <p:grpSpPr>
          <a:xfrm>
            <a:off x="1562589" y="2872602"/>
            <a:ext cx="6018883" cy="390064"/>
            <a:chOff x="1562589" y="2872602"/>
            <a:chExt cx="6018883" cy="390064"/>
          </a:xfrm>
        </p:grpSpPr>
        <p:cxnSp>
          <p:nvCxnSpPr>
            <p:cNvPr id="165" name="Google Shape;165;p27"/>
            <p:cNvCxnSpPr>
              <a:stCxn id="156" idx="2"/>
              <a:endCxn id="157" idx="0"/>
            </p:cNvCxnSpPr>
            <p:nvPr/>
          </p:nvCxnSpPr>
          <p:spPr>
            <a:xfrm rot="16200000" flipH="1">
              <a:off x="6884872" y="2566002"/>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164" name="Google Shape;164;p27"/>
            <p:cNvCxnSpPr>
              <a:stCxn id="160" idx="0"/>
              <a:endCxn id="155" idx="2"/>
            </p:cNvCxnSpPr>
            <p:nvPr/>
          </p:nvCxnSpPr>
          <p:spPr>
            <a:xfrm rot="16200000">
              <a:off x="1869189" y="2566066"/>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grpSp>
      <p:grpSp>
        <p:nvGrpSpPr>
          <p:cNvPr id="6" name="Group 5" descr="This is an example - not recommendation or an exemplar. "/>
          <p:cNvGrpSpPr/>
          <p:nvPr/>
        </p:nvGrpSpPr>
        <p:grpSpPr>
          <a:xfrm>
            <a:off x="69700" y="306650"/>
            <a:ext cx="9004700" cy="3481325"/>
            <a:chOff x="69700" y="306650"/>
            <a:chExt cx="9004700" cy="3481325"/>
          </a:xfrm>
        </p:grpSpPr>
        <p:grpSp>
          <p:nvGrpSpPr>
            <p:cNvPr id="4" name="Group 3"/>
            <p:cNvGrpSpPr/>
            <p:nvPr/>
          </p:nvGrpSpPr>
          <p:grpSpPr>
            <a:xfrm>
              <a:off x="2565688" y="1880830"/>
              <a:ext cx="4012685" cy="1381836"/>
              <a:chOff x="2565688" y="1880830"/>
              <a:chExt cx="4012685" cy="1381836"/>
            </a:xfrm>
          </p:grpSpPr>
          <p:cxnSp>
            <p:nvCxnSpPr>
              <p:cNvPr id="163" name="Google Shape;163;p27"/>
              <p:cNvCxnSpPr>
                <a:stCxn id="155" idx="2"/>
                <a:endCxn id="159" idx="0"/>
              </p:cNvCxnSpPr>
              <p:nvPr/>
            </p:nvCxnSpPr>
            <p:spPr>
              <a:xfrm rot="-5400000" flipH="1">
                <a:off x="2872288" y="2566002"/>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cxnSp>
            <p:nvCxnSpPr>
              <p:cNvPr id="161" name="Google Shape;161;p27"/>
              <p:cNvCxnSpPr>
                <a:stCxn id="154" idx="2"/>
                <a:endCxn id="156" idx="0"/>
              </p:cNvCxnSpPr>
              <p:nvPr/>
            </p:nvCxnSpPr>
            <p:spPr>
              <a:xfrm rot="16200000" flipH="1">
                <a:off x="5341836" y="1111030"/>
                <a:ext cx="466500" cy="20061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166" name="Google Shape;166;p27"/>
              <p:cNvCxnSpPr>
                <a:stCxn id="158" idx="0"/>
                <a:endCxn id="156" idx="2"/>
              </p:cNvCxnSpPr>
              <p:nvPr/>
            </p:nvCxnSpPr>
            <p:spPr>
              <a:xfrm rot="16200000">
                <a:off x="5881773" y="2566066"/>
                <a:ext cx="390000" cy="1003200"/>
              </a:xfrm>
              <a:prstGeom prst="bentConnector3">
                <a:avLst>
                  <a:gd name="adj1" fmla="val 50008"/>
                </a:avLst>
              </a:prstGeom>
              <a:noFill/>
              <a:ln w="9525" cap="flat" cmpd="sng">
                <a:solidFill>
                  <a:srgbClr val="C2C2C2"/>
                </a:solidFill>
                <a:prstDash val="solid"/>
                <a:round/>
                <a:headEnd type="none" w="sm" len="sm"/>
                <a:tailEnd type="none" w="sm" len="sm"/>
              </a:ln>
            </p:spPr>
          </p:cxnSp>
        </p:grpSp>
        <p:grpSp>
          <p:nvGrpSpPr>
            <p:cNvPr id="3" name="Group 2"/>
            <p:cNvGrpSpPr/>
            <p:nvPr/>
          </p:nvGrpSpPr>
          <p:grpSpPr>
            <a:xfrm>
              <a:off x="69700" y="306650"/>
              <a:ext cx="9004700" cy="3481325"/>
              <a:chOff x="69700" y="306650"/>
              <a:chExt cx="9004700" cy="3481325"/>
            </a:xfrm>
          </p:grpSpPr>
          <p:cxnSp>
            <p:nvCxnSpPr>
              <p:cNvPr id="162" name="Google Shape;162;p27"/>
              <p:cNvCxnSpPr>
                <a:stCxn id="155" idx="0"/>
                <a:endCxn id="154" idx="2"/>
              </p:cNvCxnSpPr>
              <p:nvPr/>
            </p:nvCxnSpPr>
            <p:spPr>
              <a:xfrm rot="-5400000">
                <a:off x="3335638" y="1110852"/>
                <a:ext cx="466500" cy="2006400"/>
              </a:xfrm>
              <a:prstGeom prst="bentConnector3">
                <a:avLst>
                  <a:gd name="adj1" fmla="val 49997"/>
                </a:avLst>
              </a:prstGeom>
              <a:noFill/>
              <a:ln w="9525" cap="flat" cmpd="sng">
                <a:solidFill>
                  <a:srgbClr val="C2C2C2"/>
                </a:solidFill>
                <a:prstDash val="solid"/>
                <a:round/>
                <a:headEnd type="none" w="sm" len="sm"/>
                <a:tailEnd type="none" w="sm" len="sm"/>
              </a:ln>
            </p:spPr>
          </p:cxnSp>
          <p:sp>
            <p:nvSpPr>
              <p:cNvPr id="153" name="Google Shape;153;p27"/>
              <p:cNvSpPr/>
              <p:nvPr/>
            </p:nvSpPr>
            <p:spPr>
              <a:xfrm>
                <a:off x="5573250" y="306650"/>
                <a:ext cx="3312300" cy="1491600"/>
              </a:xfrm>
              <a:prstGeom prst="wedgeRectCallout">
                <a:avLst>
                  <a:gd name="adj1" fmla="val -20833"/>
                  <a:gd name="adj2" fmla="val 62500"/>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latin typeface="Calibri"/>
                  <a:ea typeface="Calibri"/>
                  <a:cs typeface="Calibri"/>
                  <a:sym typeface="Calibri"/>
                </a:endParaRPr>
              </a:p>
              <a:p>
                <a:pPr marL="0" lvl="0" indent="0" algn="ctr" rtl="0">
                  <a:spcBef>
                    <a:spcPts val="0"/>
                  </a:spcBef>
                  <a:spcAft>
                    <a:spcPts val="0"/>
                  </a:spcAft>
                  <a:buNone/>
                </a:pPr>
                <a:endParaRPr sz="1800" b="1">
                  <a:latin typeface="Calibri"/>
                  <a:ea typeface="Calibri"/>
                  <a:cs typeface="Calibri"/>
                  <a:sym typeface="Calibri"/>
                </a:endParaRPr>
              </a:p>
              <a:p>
                <a:pPr marL="0" lvl="0" indent="0" algn="ctr" rtl="0">
                  <a:spcBef>
                    <a:spcPts val="0"/>
                  </a:spcBef>
                  <a:spcAft>
                    <a:spcPts val="0"/>
                  </a:spcAft>
                  <a:buNone/>
                </a:pPr>
                <a:r>
                  <a:rPr lang="en" sz="1800" b="1">
                    <a:latin typeface="Calibri"/>
                    <a:ea typeface="Calibri"/>
                    <a:cs typeface="Calibri"/>
                    <a:sym typeface="Calibri"/>
                  </a:rPr>
                  <a:t>All teams are connected to the ILT</a:t>
                </a:r>
                <a:endParaRPr sz="1800"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p>
            </p:txBody>
          </p:sp>
          <p:sp>
            <p:nvSpPr>
              <p:cNvPr id="154" name="Google Shape;154;p27"/>
              <p:cNvSpPr/>
              <p:nvPr/>
            </p:nvSpPr>
            <p:spPr>
              <a:xfrm>
                <a:off x="3659286" y="1355530"/>
                <a:ext cx="1825500" cy="525300"/>
              </a:xfrm>
              <a:prstGeom prst="rect">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Instructional Leadership Team</a:t>
                </a:r>
                <a:endParaRPr>
                  <a:solidFill>
                    <a:srgbClr val="FFFFFF"/>
                  </a:solidFill>
                </a:endParaRPr>
              </a:p>
            </p:txBody>
          </p:sp>
          <p:sp>
            <p:nvSpPr>
              <p:cNvPr id="155" name="Google Shape;155;p27"/>
              <p:cNvSpPr/>
              <p:nvPr/>
            </p:nvSpPr>
            <p:spPr>
              <a:xfrm>
                <a:off x="1652938" y="2347302"/>
                <a:ext cx="1825500" cy="525300"/>
              </a:xfrm>
              <a:prstGeom prst="rect">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Student Support Team</a:t>
                </a:r>
                <a:endParaRPr sz="1000">
                  <a:solidFill>
                    <a:srgbClr val="FFFFFF"/>
                  </a:solidFill>
                  <a:latin typeface="Roboto"/>
                  <a:ea typeface="Roboto"/>
                  <a:cs typeface="Roboto"/>
                  <a:sym typeface="Roboto"/>
                </a:endParaRPr>
              </a:p>
            </p:txBody>
          </p:sp>
          <p:sp>
            <p:nvSpPr>
              <p:cNvPr id="156" name="Google Shape;156;p27"/>
              <p:cNvSpPr/>
              <p:nvPr/>
            </p:nvSpPr>
            <p:spPr>
              <a:xfrm>
                <a:off x="5665522" y="2347302"/>
                <a:ext cx="1825500" cy="525300"/>
              </a:xfrm>
              <a:prstGeom prst="rect">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FF"/>
                    </a:solidFill>
                    <a:latin typeface="Roboto"/>
                    <a:ea typeface="Roboto"/>
                    <a:cs typeface="Roboto"/>
                    <a:sym typeface="Roboto"/>
                  </a:rPr>
                  <a:t>Culture and Climate Team</a:t>
                </a:r>
                <a:endParaRPr dirty="0">
                  <a:solidFill>
                    <a:srgbClr val="FFFFFF"/>
                  </a:solidFill>
                </a:endParaRPr>
              </a:p>
            </p:txBody>
          </p:sp>
          <p:sp>
            <p:nvSpPr>
              <p:cNvPr id="157" name="Google Shape;157;p27"/>
              <p:cNvSpPr/>
              <p:nvPr/>
            </p:nvSpPr>
            <p:spPr>
              <a:xfrm>
                <a:off x="6668709"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Content Teams</a:t>
                </a:r>
                <a:endParaRPr>
                  <a:solidFill>
                    <a:srgbClr val="FFFFFF"/>
                  </a:solidFill>
                </a:endParaRPr>
              </a:p>
            </p:txBody>
          </p:sp>
          <p:sp>
            <p:nvSpPr>
              <p:cNvPr id="158" name="Google Shape;158;p27"/>
              <p:cNvSpPr/>
              <p:nvPr/>
            </p:nvSpPr>
            <p:spPr>
              <a:xfrm>
                <a:off x="4662423"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Grade Level Teams</a:t>
                </a:r>
                <a:endParaRPr>
                  <a:solidFill>
                    <a:srgbClr val="FFFFFF"/>
                  </a:solidFill>
                </a:endParaRPr>
              </a:p>
            </p:txBody>
          </p:sp>
          <p:sp>
            <p:nvSpPr>
              <p:cNvPr id="159" name="Google Shape;159;p27"/>
              <p:cNvSpPr/>
              <p:nvPr/>
            </p:nvSpPr>
            <p:spPr>
              <a:xfrm>
                <a:off x="2656125"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Content Teams</a:t>
                </a:r>
                <a:endParaRPr>
                  <a:solidFill>
                    <a:srgbClr val="FFFFFF"/>
                  </a:solidFill>
                </a:endParaRPr>
              </a:p>
            </p:txBody>
          </p:sp>
          <p:sp>
            <p:nvSpPr>
              <p:cNvPr id="160" name="Google Shape;160;p27"/>
              <p:cNvSpPr/>
              <p:nvPr/>
            </p:nvSpPr>
            <p:spPr>
              <a:xfrm>
                <a:off x="649839" y="3262666"/>
                <a:ext cx="1825500" cy="5253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Grade Level Teams</a:t>
                </a:r>
                <a:endParaRPr>
                  <a:solidFill>
                    <a:srgbClr val="FFFFFF"/>
                  </a:solidFill>
                </a:endParaRPr>
              </a:p>
            </p:txBody>
          </p:sp>
          <p:sp>
            <p:nvSpPr>
              <p:cNvPr id="167" name="Google Shape;167;p27"/>
              <p:cNvSpPr/>
              <p:nvPr/>
            </p:nvSpPr>
            <p:spPr>
              <a:xfrm>
                <a:off x="69700" y="2035100"/>
                <a:ext cx="242100" cy="1700400"/>
              </a:xfrm>
              <a:prstGeom prst="up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8584525" y="2087575"/>
                <a:ext cx="242100" cy="1700400"/>
              </a:xfrm>
              <a:prstGeom prst="up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359775" y="2087575"/>
                <a:ext cx="242100" cy="1700400"/>
              </a:xfrm>
              <a:prstGeom prst="down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p:nvPr/>
            </p:nvSpPr>
            <p:spPr>
              <a:xfrm>
                <a:off x="8832300" y="2087575"/>
                <a:ext cx="242100" cy="1700400"/>
              </a:xfrm>
              <a:prstGeom prst="down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txBox="1"/>
              <p:nvPr/>
            </p:nvSpPr>
            <p:spPr>
              <a:xfrm>
                <a:off x="352975" y="1298475"/>
                <a:ext cx="2987700" cy="693300"/>
              </a:xfrm>
              <a:prstGeom prst="rect">
                <a:avLst/>
              </a:prstGeom>
              <a:solidFill>
                <a:srgbClr val="F1C232"/>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This is an example - not a recommendation or an exemplar.</a:t>
                </a:r>
                <a:endParaRPr b="1">
                  <a:solidFill>
                    <a:srgbClr val="BF9000"/>
                  </a:solidFill>
                  <a:latin typeface="Calibri"/>
                  <a:ea typeface="Calibri"/>
                  <a:cs typeface="Calibri"/>
                  <a:sym typeface="Calibri"/>
                </a:endParaRPr>
              </a:p>
            </p:txBody>
          </p:sp>
        </p:grpSp>
      </p:grpSp>
      <p:sp>
        <p:nvSpPr>
          <p:cNvPr id="172" name="Google Shape;172;p27"/>
          <p:cNvSpPr txBox="1"/>
          <p:nvPr/>
        </p:nvSpPr>
        <p:spPr>
          <a:xfrm>
            <a:off x="172200" y="0"/>
            <a:ext cx="2606100" cy="356100"/>
          </a:xfrm>
          <a:prstGeom prst="rect">
            <a:avLst/>
          </a:prstGeom>
          <a:solidFill>
            <a:srgbClr val="134F5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F9000"/>
                </a:solidFill>
                <a:latin typeface="Merriweather"/>
                <a:ea typeface="Merriweather"/>
                <a:cs typeface="Merriweather"/>
                <a:sym typeface="Merriweather"/>
              </a:rPr>
              <a:t>Goal:  Communication</a:t>
            </a:r>
            <a:endParaRPr>
              <a:solidFill>
                <a:srgbClr val="BF9000"/>
              </a:solidFill>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DESE-231-55499</_dlc_DocId>
    <_dlc_DocIdUrl xmlns="733efe1c-5bbe-4968-87dc-d400e65c879f">
      <Url>https://sharepoint.doemass.org/ese/webteam/cps/_layouts/DocIdRedir.aspx?ID=DESE-231-55499</Url>
      <Description>DESE-231-55499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DAB5FA-0F4F-4B97-A8C5-E2303A7B9690}">
  <ds:schemaRefs>
    <ds:schemaRef ds:uri="http://purl.org/dc/terms/"/>
    <ds:schemaRef ds:uri="0a4e05da-b9bc-4326-ad73-01ef31b95567"/>
    <ds:schemaRef ds:uri="http://purl.org/dc/dcmitype/"/>
    <ds:schemaRef ds:uri="733efe1c-5bbe-4968-87dc-d400e65c879f"/>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C6D3AB-CF27-47BD-8470-FD93D742BE32}">
  <ds:schemaRefs>
    <ds:schemaRef ds:uri="http://schemas.microsoft.com/sharepoint/events"/>
  </ds:schemaRefs>
</ds:datastoreItem>
</file>

<file path=customXml/itemProps3.xml><?xml version="1.0" encoding="utf-8"?>
<ds:datastoreItem xmlns:ds="http://schemas.openxmlformats.org/officeDocument/2006/customXml" ds:itemID="{B0C5D570-D3C0-4B77-9B66-F17D84B10CEF}">
  <ds:schemaRefs>
    <ds:schemaRef ds:uri="http://schemas.microsoft.com/sharepoint/v3/contenttype/forms"/>
  </ds:schemaRefs>
</ds:datastoreItem>
</file>

<file path=customXml/itemProps4.xml><?xml version="1.0" encoding="utf-8"?>
<ds:datastoreItem xmlns:ds="http://schemas.openxmlformats.org/officeDocument/2006/customXml" ds:itemID="{A43D83D9-0701-4038-AFA8-BED7CCF0D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TotalTime>
  <Words>203</Words>
  <Application>Microsoft Office PowerPoint</Application>
  <PresentationFormat>On-screen Show (16:9)</PresentationFormat>
  <Paragraphs>43</Paragraphs>
  <Slides>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Merriweather</vt:lpstr>
      <vt:lpstr>Arial</vt:lpstr>
      <vt:lpstr>Roboto</vt:lpstr>
      <vt:lpstr>Calibri</vt:lpstr>
      <vt:lpstr>Georgia</vt:lpstr>
      <vt:lpstr>Simple Light</vt:lpstr>
      <vt:lpstr>Office Theme</vt:lpstr>
      <vt:lpstr>Horizontal Teams</vt:lpstr>
      <vt:lpstr>Vertical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Teams</dc:title>
  <dc:subject>School Teaming Structures Charts</dc:subject>
  <dc:creator>Seymour, Michael (DESE)</dc:creator>
  <cp:lastModifiedBy>O'Brien-Driscoll, Courtney (EOE)</cp:lastModifiedBy>
  <cp:revision>5</cp:revision>
  <dcterms:modified xsi:type="dcterms:W3CDTF">2019-10-16T16:02:53Z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57113534-43bd-4ea5-8f21-cf3372b5470f</vt:lpwstr>
  </property>
  <property fmtid="{D5CDD505-2E9C-101B-9397-08002B2CF9AE}" pid="4" name="metadate">
    <vt:lpwstr>Oct 15 2019</vt:lpwstr>
  </property>
</Properties>
</file>