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50" r:id="rId5"/>
    <p:sldId id="377" r:id="rId6"/>
    <p:sldId id="441" r:id="rId7"/>
    <p:sldId id="393" r:id="rId8"/>
    <p:sldId id="422" r:id="rId9"/>
    <p:sldId id="446" r:id="rId10"/>
    <p:sldId id="447" r:id="rId11"/>
    <p:sldId id="448" r:id="rId12"/>
    <p:sldId id="394" r:id="rId13"/>
    <p:sldId id="421" r:id="rId14"/>
    <p:sldId id="398" r:id="rId15"/>
    <p:sldId id="429" r:id="rId16"/>
    <p:sldId id="450" r:id="rId17"/>
    <p:sldId id="389" r:id="rId18"/>
    <p:sldId id="410" r:id="rId19"/>
    <p:sldId id="449" r:id="rId20"/>
    <p:sldId id="443" r:id="rId21"/>
    <p:sldId id="444" r:id="rId22"/>
    <p:sldId id="445" r:id="rId23"/>
    <p:sldId id="367" r:id="rId24"/>
    <p:sldId id="440" r:id="rId25"/>
    <p:sldId id="433" r:id="rId26"/>
    <p:sldId id="411" r:id="rId27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350"/>
            <p14:sldId id="377"/>
            <p14:sldId id="441"/>
            <p14:sldId id="393"/>
            <p14:sldId id="422"/>
            <p14:sldId id="446"/>
            <p14:sldId id="447"/>
            <p14:sldId id="448"/>
            <p14:sldId id="394"/>
            <p14:sldId id="421"/>
            <p14:sldId id="398"/>
            <p14:sldId id="429"/>
            <p14:sldId id="450"/>
            <p14:sldId id="389"/>
            <p14:sldId id="410"/>
            <p14:sldId id="449"/>
            <p14:sldId id="443"/>
            <p14:sldId id="444"/>
            <p14:sldId id="445"/>
            <p14:sldId id="367"/>
            <p14:sldId id="440"/>
            <p14:sldId id="433"/>
            <p14:sldId id="411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ED12BB-F0AA-DD28-EC96-06C126F976D9}" name="Seymour, Michael (DESE)" initials="SM(" userId="S::Michael.J.Seymour@mass.gov::9bf1bf65-7ab2-4aca-b310-0512c5c1868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arker, David (DESE)" initials="P(" lastIdx="5" clrIdx="6">
    <p:extLst>
      <p:ext uri="{19B8F6BF-5375-455C-9EA6-DF929625EA0E}">
        <p15:presenceInfo xmlns:p15="http://schemas.microsoft.com/office/powerpoint/2012/main" userId="S::david.e.parker@mass.gov::70c0a5eb-e20a-4050-97c3-e316bc4b765e" providerId="AD"/>
      </p:ext>
    </p:extLst>
  </p:cmAuthor>
  <p:cmAuthor id="1" name="Zeig, Lise M" initials="ZLM" lastIdx="0" clrIdx="0">
    <p:extLst>
      <p:ext uri="{19B8F6BF-5375-455C-9EA6-DF929625EA0E}">
        <p15:presenceInfo xmlns:p15="http://schemas.microsoft.com/office/powerpoint/2012/main" userId="S-1-5-21-875326689-928589111-1252796590-1729" providerId="AD"/>
      </p:ext>
    </p:extLst>
  </p:cmAuthor>
  <p:cmAuthor id="8" name="Seymour, Michael (DESE)" initials="SM( [2]" lastIdx="2" clrIdx="7">
    <p:extLst>
      <p:ext uri="{19B8F6BF-5375-455C-9EA6-DF929625EA0E}">
        <p15:presenceInfo xmlns:p15="http://schemas.microsoft.com/office/powerpoint/2012/main" userId="S::Michael.J.Seymour@mass.gov::9bf1bf65-7ab2-4aca-b310-0512c5c1868a" providerId="AD"/>
      </p:ext>
    </p:extLst>
  </p:cmAuthor>
  <p:cmAuthor id="2" name="Johnston, Karen (DOE)" initials="JK(" lastIdx="5" clrIdx="1">
    <p:extLst>
      <p:ext uri="{19B8F6BF-5375-455C-9EA6-DF929625EA0E}">
        <p15:presenceInfo xmlns:p15="http://schemas.microsoft.com/office/powerpoint/2012/main" userId="S-1-5-21-875326689-928589111-1252796590-15727" providerId="AD"/>
      </p:ext>
    </p:extLst>
  </p:cmAuthor>
  <p:cmAuthor id="9" name="Champagne, Erica (DESE)" initials="C(" lastIdx="6" clrIdx="8">
    <p:extLst>
      <p:ext uri="{19B8F6BF-5375-455C-9EA6-DF929625EA0E}">
        <p15:presenceInfo xmlns:p15="http://schemas.microsoft.com/office/powerpoint/2012/main" userId="S::erica.p.champagne@mass.gov::dc479702-aaa5-4bec-8008-71fe1144ad07" providerId="AD"/>
      </p:ext>
    </p:extLst>
  </p:cmAuthor>
  <p:cmAuthor id="3" name="Seymour, Michael (DESE)" initials="SM(" lastIdx="13" clrIdx="2">
    <p:extLst>
      <p:ext uri="{19B8F6BF-5375-455C-9EA6-DF929625EA0E}">
        <p15:presenceInfo xmlns:p15="http://schemas.microsoft.com/office/powerpoint/2012/main" userId="S-1-5-21-875326689-928589111-1252796590-17008" providerId="AD"/>
      </p:ext>
    </p:extLst>
  </p:cmAuthor>
  <p:cmAuthor id="4" name="Parker, David (DESE)" initials="PD(" lastIdx="6" clrIdx="3">
    <p:extLst>
      <p:ext uri="{19B8F6BF-5375-455C-9EA6-DF929625EA0E}">
        <p15:presenceInfo xmlns:p15="http://schemas.microsoft.com/office/powerpoint/2012/main" userId="S-1-5-21-875326689-928589111-1252796590-8834" providerId="AD"/>
      </p:ext>
    </p:extLst>
  </p:cmAuthor>
  <p:cmAuthor id="5" name="Connolly, Moira (DESE)" initials="CM(" lastIdx="10" clrIdx="4">
    <p:extLst>
      <p:ext uri="{19B8F6BF-5375-455C-9EA6-DF929625EA0E}">
        <p15:presenceInfo xmlns:p15="http://schemas.microsoft.com/office/powerpoint/2012/main" userId="S::Moira.Connolly@mass.gov::b9d46dcf-d974-4a55-85ee-56e37c6db267" providerId="AD"/>
      </p:ext>
    </p:extLst>
  </p:cmAuthor>
  <p:cmAuthor id="6" name="Johnston, Karen (DESE)" initials="JK(" lastIdx="9" clrIdx="5">
    <p:extLst>
      <p:ext uri="{19B8F6BF-5375-455C-9EA6-DF929625EA0E}">
        <p15:presenceInfo xmlns:p15="http://schemas.microsoft.com/office/powerpoint/2012/main" userId="S::Karen.S.Johnston@mass.gov::9354d49e-4dfd-4ce9-b667-0e4c7f7e9a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12" autoAdjust="0"/>
  </p:normalViewPr>
  <p:slideViewPr>
    <p:cSldViewPr snapToGrid="0">
      <p:cViewPr varScale="1">
        <p:scale>
          <a:sx n="63" d="100"/>
          <a:sy n="63" d="100"/>
        </p:scale>
        <p:origin x="90" y="8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3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2024/7/12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2024/7/12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02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88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982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968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049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370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04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651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012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646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85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554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see principals on the list, we hope they have input into the process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805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659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86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32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等线"/>
              </a:rPr>
              <a:t>Talk about the MSV/TSV flexibility in the next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311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209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03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19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832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等线"/>
              </a:rPr>
              <a:t>There is a 10% cap on supplies and materials. If you need to go above that, reach out to DESE and we can work with you.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12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7/12/2024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commissioner/vision/vision-supports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doe.mass.edu/csdp/guidebook/default.html" TargetMode="External"/><Relationship Id="rId4" Type="http://schemas.openxmlformats.org/officeDocument/2006/relationships/hyperlink" Target="https://www.doe.mass.edu/commissioner/vision/2023-jun-vision-supports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turnaround/level4/guidance.html?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j.seymour@mass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Erica.P.Champagne@mass.go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grants/2025/0222-0325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7389" y="2299368"/>
            <a:ext cx="6483258" cy="1656272"/>
          </a:xfrm>
        </p:spPr>
        <p:txBody>
          <a:bodyPr/>
          <a:lstStyle/>
          <a:p>
            <a:pPr algn="ctr"/>
            <a:br>
              <a:rPr lang="en-US" sz="3600" dirty="0"/>
            </a:br>
            <a:r>
              <a:rPr lang="en-US" sz="3000" dirty="0">
                <a:latin typeface="Segoe"/>
              </a:rPr>
              <a:t>Targeted Assistance Grant (TAG)</a:t>
            </a:r>
            <a:br>
              <a:rPr lang="en-US" sz="3000" dirty="0">
                <a:latin typeface="Segoe"/>
              </a:rPr>
            </a:br>
            <a:r>
              <a:rPr lang="en-US" sz="3000" dirty="0">
                <a:latin typeface="Segoe"/>
              </a:rPr>
              <a:t>FY25 Overview</a:t>
            </a:r>
            <a:br>
              <a:rPr lang="en-US" sz="3000" dirty="0">
                <a:latin typeface="Segoe"/>
              </a:rPr>
            </a:br>
            <a:r>
              <a:rPr lang="en-US" sz="3000" dirty="0">
                <a:latin typeface="Segoe"/>
              </a:rPr>
              <a:t>July 10, 2024</a:t>
            </a:r>
            <a:br>
              <a:rPr lang="en-US" sz="3000" dirty="0"/>
            </a:br>
            <a:br>
              <a:rPr lang="en-US" sz="2700" i="1" dirty="0"/>
            </a:br>
            <a:endParaRPr lang="en-US" sz="2700" i="1" dirty="0"/>
          </a:p>
        </p:txBody>
      </p:sp>
    </p:spTree>
    <p:extLst>
      <p:ext uri="{BB962C8B-B14F-4D97-AF65-F5344CB8AC3E}">
        <p14:creationId xmlns:p14="http://schemas.microsoft.com/office/powerpoint/2010/main" val="373082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1AB7-5639-4AE0-B244-F193DA3D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Segoe UI Semibold"/>
                <a:cs typeface="Segoe UI Semibold"/>
              </a:rPr>
              <a:t>TAG Fund Use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E767-745F-4A70-99F0-0D906DB28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Segoe UI"/>
                <a:cs typeface="Segoe UI"/>
              </a:rPr>
              <a:t>TAG funds should be aligned to each district’s District Instructional Prioritization Plan or a district identified priority for improvement</a:t>
            </a:r>
          </a:p>
          <a:p>
            <a:r>
              <a:rPr lang="en-US">
                <a:latin typeface="Segoe UI"/>
                <a:cs typeface="Segoe UI"/>
              </a:rPr>
              <a:t>Fund use recommendations have been aligned to core agency priorities: DESE's </a:t>
            </a:r>
            <a:r>
              <a:rPr lang="en-US">
                <a:latin typeface="Segoe UI"/>
                <a:cs typeface="Segoe UI"/>
                <a:hlinkClick r:id="rId3"/>
              </a:rPr>
              <a:t>Educational Vision</a:t>
            </a:r>
            <a:r>
              <a:rPr lang="en-US">
                <a:latin typeface="Segoe UI"/>
                <a:cs typeface="Segoe UI"/>
                <a:hlinkClick r:id="rId4"/>
              </a:rPr>
              <a:t> </a:t>
            </a:r>
            <a:r>
              <a:rPr lang="en-US">
                <a:latin typeface="Segoe UI"/>
                <a:cs typeface="Segoe UI"/>
              </a:rPr>
              <a:t>and </a:t>
            </a:r>
            <a:r>
              <a:rPr lang="en-US">
                <a:latin typeface="Segoe UI"/>
                <a:cs typeface="Segoe UI"/>
                <a:hlinkClick r:id="rId5"/>
              </a:rPr>
              <a:t>CSDP Coherence Guidebook</a:t>
            </a:r>
            <a:r>
              <a:rPr lang="en-US">
                <a:latin typeface="Segoe UI"/>
                <a:cs typeface="Segoe UI"/>
              </a:rPr>
              <a:t>, 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Within those priorities, there are flexibilities in expending TAG funds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97483-E356-41B1-9C77-7BBB8445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50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is the TAG Application Due?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b="1">
                <a:latin typeface="Segoe UI"/>
                <a:cs typeface="Segoe UI"/>
              </a:rPr>
              <a:t>Application Deadline:  </a:t>
            </a:r>
            <a:endParaRPr lang="en-US" b="1"/>
          </a:p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  <a:latin typeface="Segoe UI"/>
                <a:cs typeface="Segoe UI"/>
              </a:rPr>
              <a:t>Monday, September 30, 2024</a:t>
            </a:r>
          </a:p>
          <a:p>
            <a:pPr marL="0" indent="0" algn="ctr">
              <a:buNone/>
            </a:pPr>
            <a:endParaRPr lang="en-US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>
                <a:latin typeface="Segoe UI"/>
                <a:cs typeface="Segoe UI"/>
              </a:rPr>
              <a:t>Districts are </a:t>
            </a:r>
            <a:r>
              <a:rPr lang="en-US" i="1">
                <a:latin typeface="Segoe UI"/>
                <a:cs typeface="Segoe UI"/>
              </a:rPr>
              <a:t>strongly encouraged </a:t>
            </a:r>
            <a:r>
              <a:rPr lang="en-US">
                <a:latin typeface="Segoe UI"/>
                <a:cs typeface="Segoe UI"/>
              </a:rPr>
              <a:t>to submit TAG applications prior to this deadline, especially if TAG funds are needed in the summer. District are eligible to use TAG funds back to the date of approval.</a:t>
            </a:r>
          </a:p>
          <a:p>
            <a:pPr marL="0" indent="0">
              <a:buNone/>
            </a:pPr>
            <a:endParaRPr lang="en-US" sz="2800" i="1"/>
          </a:p>
          <a:p>
            <a:pPr marL="0" indent="0">
              <a:buFont typeface="Arial" panose="020B0604020202020204" pitchFamily="34" charset="0"/>
              <a:buNone/>
            </a:pPr>
            <a:endParaRPr lang="en-US" b="1" i="1" u="sng"/>
          </a:p>
          <a:p>
            <a:pPr marL="508000" lvl="1" indent="0">
              <a:buNone/>
            </a:pPr>
            <a:endParaRPr lang="en-US" b="1"/>
          </a:p>
          <a:p>
            <a:pPr marL="508000" lvl="1" indent="0">
              <a:buFont typeface="Courier New" panose="02070309020205020404" pitchFamily="49" charset="0"/>
              <a:buNone/>
            </a:pPr>
            <a:endParaRPr lang="en-US" b="1"/>
          </a:p>
          <a:p>
            <a:pPr marL="0" indent="0">
              <a:buNone/>
            </a:pPr>
            <a:endParaRPr lang="en-US"/>
          </a:p>
          <a:p>
            <a:pPr lvl="2"/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194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9C4C-CA74-41A3-9CF6-2FC779CC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What Gets Submitted in GEM$: Contact Info</a:t>
            </a:r>
          </a:p>
        </p:txBody>
      </p:sp>
      <p:pic>
        <p:nvPicPr>
          <p:cNvPr id="6" name="Picture 5" descr="A screenshot of District and achool Staff Involved in TAG&#10;&#10;">
            <a:extLst>
              <a:ext uri="{FF2B5EF4-FFF2-40B4-BE49-F238E27FC236}">
                <a16:creationId xmlns:a16="http://schemas.microsoft.com/office/drawing/2014/main" id="{ADAACBB0-17CE-0534-A9FD-A98892F57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32" t="12821" r="3686" b="23931"/>
          <a:stretch/>
        </p:blipFill>
        <p:spPr bwMode="auto">
          <a:xfrm>
            <a:off x="1264976" y="1235064"/>
            <a:ext cx="9662048" cy="4358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61FBD-99AC-4E2F-BD6A-232B7609AE2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5429" y="5608401"/>
            <a:ext cx="11186728" cy="5538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/>
              <a:t>Make sure to include email addresses of 2 people!</a:t>
            </a:r>
          </a:p>
          <a:p>
            <a:pPr lvl="1" algn="ctr"/>
            <a:endParaRPr lang="en-US">
              <a:latin typeface="Segoe UI"/>
              <a:cs typeface="Segoe UI"/>
            </a:endParaRPr>
          </a:p>
          <a:p>
            <a:pPr lvl="1" algn="ctr"/>
            <a:endParaRPr lang="en-US">
              <a:latin typeface="Segoe UI"/>
              <a:cs typeface="Segoe UI"/>
            </a:endParaRPr>
          </a:p>
          <a:p>
            <a:pPr lvl="1" algn="ctr"/>
            <a:endParaRPr lang="en-US">
              <a:latin typeface="Segoe UI"/>
              <a:cs typeface="Segoe UI"/>
            </a:endParaRPr>
          </a:p>
          <a:p>
            <a:pPr lvl="1" algn="ctr"/>
            <a:endParaRPr lang="en-US">
              <a:latin typeface="Segoe UI"/>
              <a:cs typeface="Segoe UI"/>
            </a:endParaRPr>
          </a:p>
          <a:p>
            <a:pPr lvl="1" algn="ctr"/>
            <a:endParaRPr lang="en-US">
              <a:latin typeface="Segoe UI"/>
              <a:cs typeface="Segoe UI"/>
            </a:endParaRPr>
          </a:p>
          <a:p>
            <a:pPr lvl="1" algn="ctr"/>
            <a:endParaRPr lang="en-US"/>
          </a:p>
          <a:p>
            <a:pPr lvl="1" algn="ctr"/>
            <a:endParaRPr lang="en-US"/>
          </a:p>
          <a:p>
            <a:pPr marL="0" indent="-50800" algn="ctr">
              <a:buNone/>
            </a:pPr>
            <a:endParaRPr lang="en-US" b="1">
              <a:latin typeface="Segoe UI"/>
              <a:cs typeface="Segoe UI"/>
            </a:endParaRPr>
          </a:p>
          <a:p>
            <a:pPr marL="0" indent="0" algn="ctr">
              <a:buNone/>
            </a:pP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39E83-BBA0-4569-B6CF-C404D2B0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48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9C4C-CA74-41A3-9CF6-2FC779CC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What Gets Submitted in GEM$: Budget</a:t>
            </a:r>
          </a:p>
        </p:txBody>
      </p:sp>
      <p:pic>
        <p:nvPicPr>
          <p:cNvPr id="5" name="Picture 4" descr="Screenshot of GEM$ Budget ">
            <a:extLst>
              <a:ext uri="{FF2B5EF4-FFF2-40B4-BE49-F238E27FC236}">
                <a16:creationId xmlns:a16="http://schemas.microsoft.com/office/drawing/2014/main" id="{E0C7B456-6D5A-8CCE-5F3B-96888B7EC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04" t="14129" r="127" b="6570"/>
          <a:stretch/>
        </p:blipFill>
        <p:spPr bwMode="auto">
          <a:xfrm>
            <a:off x="567743" y="1162817"/>
            <a:ext cx="11030672" cy="5376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39E83-BBA0-4569-B6CF-C404D2B0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095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Gets Submitted in GEM$: Narrative</a:t>
            </a:r>
          </a:p>
        </p:txBody>
      </p:sp>
      <p:pic>
        <p:nvPicPr>
          <p:cNvPr id="6" name="Picture 5" descr="A screenshot of a chart of what gets submitted in GEM$">
            <a:extLst>
              <a:ext uri="{FF2B5EF4-FFF2-40B4-BE49-F238E27FC236}">
                <a16:creationId xmlns:a16="http://schemas.microsoft.com/office/drawing/2014/main" id="{6883C97B-549E-4952-8A30-2C6271558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3" t="30617" r="21296" b="11277"/>
          <a:stretch/>
        </p:blipFill>
        <p:spPr bwMode="auto">
          <a:xfrm>
            <a:off x="567743" y="1293693"/>
            <a:ext cx="11229633" cy="5062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028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Segoe UI Semibold"/>
                <a:cs typeface="Segoe UI Semibold"/>
              </a:rPr>
              <a:t>Grant Review </a:t>
            </a:r>
            <a:endParaRPr lang="en-US">
              <a:latin typeface="Segoe UI Semibold"/>
              <a:cs typeface="Segoe UI 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508000" lvl="1" indent="0">
              <a:buNone/>
            </a:pPr>
            <a:endParaRPr lang="en-US" sz="2400" b="1"/>
          </a:p>
          <a:p>
            <a:pPr marL="0" indent="0">
              <a:buNone/>
            </a:pPr>
            <a:r>
              <a:rPr lang="en-US" sz="3600">
                <a:latin typeface="Segoe UI"/>
                <a:cs typeface="Segoe UI"/>
              </a:rPr>
              <a:t>A DESE review team will review all submissions for: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>
                <a:latin typeface="Segoe UI"/>
                <a:cs typeface="Segoe UI"/>
              </a:rPr>
              <a:t>Alignment to district instructional prioritization plan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>
                <a:latin typeface="Segoe UI"/>
                <a:cs typeface="Segoe UI"/>
              </a:rPr>
              <a:t>Technical requirements (e.g., budget details, indirect costs)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>
                <a:latin typeface="Segoe UI"/>
                <a:cs typeface="Segoe UI"/>
              </a:rPr>
              <a:t>Are the expenses reasonable and allowable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98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Segoe UI Semibold"/>
                <a:cs typeface="Segoe UI Semibold"/>
              </a:rPr>
              <a:t>Grant Review Process for TAG</a:t>
            </a:r>
            <a:endParaRPr lang="en-US">
              <a:latin typeface="Segoe UI Semibold"/>
              <a:cs typeface="Segoe UI 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850900" lvl="1" indent="-342900">
              <a:buFont typeface="Wingdings" panose="05000000000000000000" pitchFamily="2" charset="2"/>
              <a:buChar char="§"/>
            </a:pPr>
            <a:r>
              <a:rPr lang="en-US" sz="2400"/>
              <a:t>District submits </a:t>
            </a:r>
          </a:p>
          <a:p>
            <a:pPr marL="1257300" lvl="2" indent="-342900"/>
            <a:r>
              <a:rPr lang="en-US" sz="2000"/>
              <a:t>The step in GEM$ is called “LEA Fiscal Representative Approved”</a:t>
            </a:r>
          </a:p>
          <a:p>
            <a:pPr marL="850900" lvl="1" indent="-342900">
              <a:buFont typeface="Wingdings" panose="05000000000000000000" pitchFamily="2" charset="2"/>
              <a:buChar char="§"/>
            </a:pPr>
            <a:r>
              <a:rPr lang="en-US" sz="2400"/>
              <a:t>DESE reviews</a:t>
            </a:r>
          </a:p>
          <a:p>
            <a:pPr marL="1257300" lvl="2" indent="-342900"/>
            <a:r>
              <a:rPr lang="en-US" sz="2000"/>
              <a:t>Revisions are made if needed</a:t>
            </a:r>
          </a:p>
          <a:p>
            <a:pPr marL="1257300" lvl="2" indent="-342900"/>
            <a:r>
              <a:rPr lang="en-US" sz="2000"/>
              <a:t>Once approvable, DESE sends the application back to the district</a:t>
            </a:r>
          </a:p>
          <a:p>
            <a:pPr marL="1257300" lvl="2" indent="-342900"/>
            <a:r>
              <a:rPr lang="en-US" sz="2000"/>
              <a:t>The step in GEM$ is called “DESE Program Reviewed”</a:t>
            </a:r>
          </a:p>
          <a:p>
            <a:pPr marL="850900" lvl="1" indent="-342900">
              <a:buFont typeface="Wingdings" panose="05000000000000000000" pitchFamily="2" charset="2"/>
              <a:buChar char="§"/>
            </a:pPr>
            <a:r>
              <a:rPr lang="en-US" sz="2400"/>
              <a:t>Superintendent approves</a:t>
            </a:r>
          </a:p>
          <a:p>
            <a:pPr marL="1257300" lvl="2" indent="-342900"/>
            <a:r>
              <a:rPr lang="en-US" sz="2000"/>
              <a:t>The step in GEM$ is called LEA Superintendent / Chief Executive Approved</a:t>
            </a:r>
          </a:p>
          <a:p>
            <a:pPr marL="1257300" lvl="2" indent="-342900"/>
            <a:r>
              <a:rPr lang="en-US" sz="2000"/>
              <a:t>This step is so the superintendent only needs to approve once</a:t>
            </a:r>
          </a:p>
          <a:p>
            <a:pPr marL="1257300" lvl="2" indent="-342900"/>
            <a:r>
              <a:rPr lang="en-US" sz="2000"/>
              <a:t>This step replaces the signed cover page needed in EdGrants</a:t>
            </a:r>
          </a:p>
          <a:p>
            <a:pPr marL="850900" lvl="1" indent="-342900">
              <a:buFont typeface="Wingdings" panose="05000000000000000000" pitchFamily="2" charset="2"/>
              <a:buChar char="§"/>
            </a:pPr>
            <a:r>
              <a:rPr lang="en-US" sz="2400"/>
              <a:t>DESE approves </a:t>
            </a:r>
          </a:p>
          <a:p>
            <a:pPr marL="1257300" lvl="2" indent="-342900"/>
            <a:r>
              <a:rPr lang="en-US" sz="2000"/>
              <a:t>The step in GEM$ is “DESE Program Approved”</a:t>
            </a:r>
          </a:p>
          <a:p>
            <a:pPr marL="850900" lvl="1" indent="-342900">
              <a:buFont typeface="Arial" panose="020B0604020202020204" pitchFamily="34" charset="0"/>
              <a:buChar char="•"/>
            </a:pPr>
            <a:endParaRPr lang="en-US" sz="24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8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Segoe UI Semibold"/>
                <a:cs typeface="Segoe UI Semibold"/>
              </a:rPr>
              <a:t>Frequently Asked Questions</a:t>
            </a:r>
            <a:endParaRPr lang="en-US">
              <a:latin typeface="Segoe UI Semibold"/>
              <a:cs typeface="Segoe UI 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508000" lvl="1" indent="0">
              <a:buNone/>
            </a:pPr>
            <a:endParaRPr lang="en-US" sz="2400" b="1"/>
          </a:p>
          <a:p>
            <a:pPr marL="0" indent="0">
              <a:buNone/>
            </a:pPr>
            <a:r>
              <a:rPr lang="en-US" sz="3600">
                <a:latin typeface="Segoe UI"/>
                <a:cs typeface="Segoe UI"/>
              </a:rPr>
              <a:t>Question: What is the difference between fund code 222 and 325?</a:t>
            </a:r>
          </a:p>
          <a:p>
            <a:pPr marL="0" indent="0">
              <a:buNone/>
            </a:pPr>
            <a:endParaRPr lang="en-US" sz="3600">
              <a:latin typeface="Segoe UI"/>
              <a:cs typeface="Segoe UI"/>
            </a:endParaRPr>
          </a:p>
          <a:p>
            <a:pPr marL="0" indent="0">
              <a:buNone/>
            </a:pPr>
            <a:r>
              <a:rPr lang="en-US" sz="3600" i="1">
                <a:latin typeface="Segoe UI"/>
                <a:cs typeface="Segoe UI"/>
              </a:rPr>
              <a:t>Answer: essentially nothing. They are accounting figures DESE uses to know where the money is coming from. They are subject to the same spending rules, same end date, same everything. </a:t>
            </a:r>
            <a:endParaRPr lang="en-US" sz="3600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961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 Semibold"/>
                <a:cs typeface="Segoe UI Semibold"/>
              </a:rPr>
              <a:t>Frequently Asked Questions </a:t>
            </a:r>
            <a:endParaRPr lang="en-US" dirty="0">
              <a:latin typeface="Segoe UI Semibold"/>
              <a:cs typeface="Segoe UI 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508000" lvl="1" indent="0">
              <a:buNone/>
            </a:pPr>
            <a:endParaRPr lang="en-US" sz="2400" b="1"/>
          </a:p>
          <a:p>
            <a:pPr marL="0" indent="0">
              <a:buNone/>
            </a:pPr>
            <a:r>
              <a:rPr lang="en-US" sz="3600">
                <a:latin typeface="Segoe UI"/>
                <a:cs typeface="Segoe UI"/>
              </a:rPr>
              <a:t>Question: What if the 2024 data shows that we have fewer TAG eligible schools? Will our allocation be reduced?</a:t>
            </a:r>
          </a:p>
          <a:p>
            <a:pPr marL="0" indent="0">
              <a:buNone/>
            </a:pPr>
            <a:endParaRPr lang="en-US" sz="3600">
              <a:latin typeface="Segoe UI"/>
              <a:cs typeface="Segoe UI"/>
            </a:endParaRPr>
          </a:p>
          <a:p>
            <a:pPr marL="0" indent="0">
              <a:buNone/>
            </a:pPr>
            <a:r>
              <a:rPr lang="en-US" sz="3600" i="1">
                <a:latin typeface="Segoe UI"/>
                <a:cs typeface="Segoe UI"/>
              </a:rPr>
              <a:t>Answer: No district allocation will be reduced mid-year in 2024-2025. Most district allocations will remain the same. A few may go up. Zero will go down.  </a:t>
            </a:r>
            <a:endParaRPr lang="en-US" sz="3600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088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 Semibold"/>
                <a:cs typeface="Segoe UI Semibold"/>
              </a:rPr>
              <a:t>Frequently Asked Questions  </a:t>
            </a:r>
            <a:endParaRPr lang="en-US" dirty="0">
              <a:latin typeface="Segoe UI Semibold"/>
              <a:cs typeface="Segoe UI 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508000" lvl="1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3600" dirty="0">
                <a:latin typeface="Segoe UI"/>
                <a:cs typeface="Segoe UI"/>
              </a:rPr>
              <a:t>Question: What if the 2024 data shows that we have more TAG eligible schools? Will our allocation be increased?</a:t>
            </a:r>
          </a:p>
          <a:p>
            <a:pPr marL="0" indent="0">
              <a:buNone/>
            </a:pPr>
            <a:endParaRPr lang="en-US" sz="3600" dirty="0">
              <a:latin typeface="Segoe UI"/>
              <a:cs typeface="Segoe UI"/>
            </a:endParaRPr>
          </a:p>
          <a:p>
            <a:pPr marL="0" indent="0">
              <a:buNone/>
            </a:pPr>
            <a:r>
              <a:rPr lang="en-US" sz="3600" i="1" dirty="0">
                <a:latin typeface="Segoe UI"/>
                <a:cs typeface="Segoe UI"/>
              </a:rPr>
              <a:t>Answer: Maybe. If the new number of eligible schools increases significantly, then the district could receive an increase.   </a:t>
            </a:r>
            <a:endParaRPr lang="en-US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38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529" y="897555"/>
            <a:ext cx="8223499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dirty="0"/>
              <a:t>Eligibility and Requirements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/>
              <a:t>Funding and Fund Use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/>
              <a:t>Similarities and Differences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/>
              <a:t>Submission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>
                <a:cs typeface="Segoe UI"/>
              </a:rPr>
              <a:t>Grant Review 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/>
              <a:t>Next Steps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/>
              <a:t>Questions and Resources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756B85-9F5C-15FE-D2BC-2057EC291A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44800" y="365126"/>
            <a:ext cx="8509000" cy="532430"/>
          </a:xfrm>
        </p:spPr>
        <p:txBody>
          <a:bodyPr/>
          <a:lstStyle/>
          <a:p>
            <a:r>
              <a:rPr lang="en-US" sz="3200" b="1" dirty="0"/>
              <a:t>Agenda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934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5751-2736-4F1E-8E7B-5AB84281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for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300"/>
              <a:t>1. Consult with your regional SSoS team or other CSDP liaison </a:t>
            </a:r>
          </a:p>
          <a:p>
            <a:pPr marL="0" indent="0">
              <a:buNone/>
            </a:pPr>
            <a:endParaRPr lang="en-US" sz="3300"/>
          </a:p>
          <a:p>
            <a:pPr marL="0" indent="0">
              <a:buNone/>
            </a:pPr>
            <a:r>
              <a:rPr lang="en-US"/>
              <a:t>2. </a:t>
            </a:r>
            <a:r>
              <a:rPr lang="en-US" sz="3300"/>
              <a:t>As you develop your application, make certain it a</a:t>
            </a:r>
            <a:r>
              <a:rPr lang="en-US">
                <a:latin typeface="Segoe UI"/>
                <a:cs typeface="Segoe UI"/>
              </a:rPr>
              <a:t>ligns to strategies in your </a:t>
            </a:r>
            <a:r>
              <a:rPr lang="en-US">
                <a:latin typeface="Segoe UI"/>
                <a:cs typeface="Segoe UI"/>
                <a:hlinkClick r:id="rId3"/>
              </a:rPr>
              <a:t>district instructional prioritization</a:t>
            </a:r>
            <a:r>
              <a:rPr lang="en-US">
                <a:latin typeface="Segoe UI"/>
                <a:cs typeface="Segoe UI"/>
              </a:rPr>
              <a:t> plan or other district identified priority</a:t>
            </a:r>
          </a:p>
          <a:p>
            <a:pPr marL="0" indent="0">
              <a:buNone/>
            </a:pPr>
            <a:endParaRPr lang="en-US">
              <a:latin typeface="Segoe UI"/>
              <a:cs typeface="Segoe UI"/>
            </a:endParaRPr>
          </a:p>
          <a:p>
            <a:pPr marL="0" indent="0">
              <a:buNone/>
            </a:pPr>
            <a:r>
              <a:rPr lang="en-US" sz="3600">
                <a:latin typeface="Segoe UI"/>
                <a:cs typeface="Segoe UI"/>
              </a:rPr>
              <a:t>3. </a:t>
            </a:r>
            <a:r>
              <a:rPr lang="en-US" sz="3300">
                <a:latin typeface="Segoe UI"/>
                <a:cs typeface="Segoe UI"/>
              </a:rPr>
              <a:t>Submit application in GEM$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endParaRPr lang="en-US" sz="40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533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0814-4F57-470F-9EA7-3D92A599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Questions about TAG?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BA957-0774-4132-849C-168B4C45D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>
                <a:latin typeface="Segoe UI"/>
                <a:cs typeface="Segoe UI"/>
              </a:rPr>
              <a:t>Substantive questions related to your application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>
                <a:latin typeface="Segoe UI"/>
                <a:cs typeface="Segoe UI"/>
              </a:rPr>
              <a:t>Reach out to your regional SSoS team or CSDP liaison</a:t>
            </a:r>
            <a:endParaRPr lang="en-US" sz="2800"/>
          </a:p>
          <a:p>
            <a:pPr marL="0" indent="0">
              <a:buNone/>
            </a:pPr>
            <a:r>
              <a:rPr lang="en-US" b="1">
                <a:latin typeface="Segoe UI"/>
                <a:cs typeface="Segoe UI"/>
              </a:rPr>
              <a:t>Technical questions about completing grant forms: </a:t>
            </a:r>
          </a:p>
          <a:p>
            <a:pPr marL="0" indent="0">
              <a:buNone/>
            </a:pPr>
            <a:r>
              <a:rPr lang="en-US">
                <a:latin typeface="Segoe UI"/>
                <a:cs typeface="Segoe UI"/>
              </a:rPr>
              <a:t>Contact Michael Seymour </a:t>
            </a:r>
            <a:r>
              <a:rPr lang="en-US">
                <a:latin typeface="Segoe UI"/>
                <a:cs typeface="Segoe UI"/>
                <a:hlinkClick r:id="rId3"/>
              </a:rPr>
              <a:t>michael.j.seymour@mass.gov</a:t>
            </a:r>
            <a:r>
              <a:rPr lang="en-US">
                <a:latin typeface="Segoe UI"/>
                <a:cs typeface="Segoe UI"/>
              </a:rPr>
              <a:t> </a:t>
            </a:r>
            <a:endParaRPr lang="en-US"/>
          </a:p>
          <a:p>
            <a:pPr marL="0" indent="0">
              <a:spcBef>
                <a:spcPts val="600"/>
              </a:spcBef>
              <a:buNone/>
            </a:pPr>
            <a:r>
              <a:rPr lang="en-US" b="1">
                <a:latin typeface="Segoe UI"/>
                <a:cs typeface="Segoe UI"/>
              </a:rPr>
              <a:t>Questions about progress monitoring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>
                <a:latin typeface="Segoe UI"/>
                <a:cs typeface="Segoe UI"/>
              </a:rPr>
              <a:t>Contact Erica Champagne </a:t>
            </a:r>
            <a:r>
              <a:rPr lang="en-US" sz="2800">
                <a:latin typeface="Segoe UI"/>
                <a:cs typeface="Segoe UI"/>
                <a:hlinkClick r:id="rId4"/>
              </a:rPr>
              <a:t>Erica.Champagne@mass.gov</a:t>
            </a:r>
            <a:r>
              <a:rPr lang="en-US" sz="2800">
                <a:latin typeface="Segoe UI"/>
                <a:cs typeface="Segoe UI"/>
              </a:rPr>
              <a:t> </a:t>
            </a:r>
            <a:endParaRPr lang="en-US" sz="2800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C5F30-C703-4D9F-AD06-1EBB037D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870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1864-3326-4268-BCD1-7A4E55A3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Link to RFP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65D3A-74D9-4371-BBEF-FCCD1460B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>
                <a:latin typeface="Segoe UI"/>
                <a:cs typeface="Segoe UI"/>
                <a:hlinkClick r:id="rId3"/>
              </a:rPr>
              <a:t>Targeted Assistance Grant RFP</a:t>
            </a:r>
            <a:r>
              <a:rPr lang="en-US">
                <a:latin typeface="Segoe UI"/>
                <a:cs typeface="Segoe UI"/>
              </a:rPr>
              <a:t> (includes narrative application, district allocations, eligibility, grant information, etc.)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>
                <a:latin typeface="Segoe UI"/>
                <a:cs typeface="Segoe UI"/>
              </a:rPr>
              <a:t>https://www.doe.mass.edu/grants/2025/0222-0325/</a:t>
            </a:r>
          </a:p>
          <a:p>
            <a:pPr marL="457200" lvl="1" indent="0">
              <a:buFont typeface="Courier New" panose="02070309020205020404" pitchFamily="49" charset="0"/>
              <a:buNone/>
            </a:pPr>
            <a:endParaRPr lang="en-US" sz="20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2E067-32DD-4E89-AAB6-F1813B5F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507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endParaRPr lang="en-US" b="1" dirty="0"/>
          </a:p>
          <a:p>
            <a:endParaRPr lang="en-US" dirty="0"/>
          </a:p>
          <a:p>
            <a:endParaRPr lang="en-US" i="1" dirty="0"/>
          </a:p>
        </p:txBody>
      </p:sp>
      <p:pic>
        <p:nvPicPr>
          <p:cNvPr id="5" name="Picture 5" descr="Thank you">
            <a:extLst>
              <a:ext uri="{FF2B5EF4-FFF2-40B4-BE49-F238E27FC236}">
                <a16:creationId xmlns:a16="http://schemas.microsoft.com/office/drawing/2014/main" id="{5154F37A-BDF6-457A-89AD-16EAA4DA3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854" y="2250596"/>
            <a:ext cx="5542291" cy="30325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74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Which Districts are Eligible for TAG Funding? </a:t>
            </a:r>
            <a:endParaRPr lang="en-US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06400" indent="-457200"/>
            <a:r>
              <a:rPr lang="en-US" sz="2800">
                <a:latin typeface="Segoe UI"/>
                <a:cs typeface="Segoe UI"/>
              </a:rPr>
              <a:t>Any district with one or more schools:</a:t>
            </a:r>
          </a:p>
          <a:p>
            <a:pPr marL="914400" lvl="1" indent="-457200"/>
            <a:r>
              <a:rPr lang="en-US" sz="2400">
                <a:latin typeface="Segoe UI"/>
                <a:cs typeface="Segoe UI"/>
              </a:rPr>
              <a:t>With a federal designation of CSI, TSI, ATSI</a:t>
            </a:r>
          </a:p>
          <a:p>
            <a:pPr marL="914400" lvl="1" indent="-457200"/>
            <a:r>
              <a:rPr lang="en-US" sz="2400">
                <a:latin typeface="Segoe UI"/>
                <a:cs typeface="Segoe UI"/>
              </a:rPr>
              <a:t>In the lowest 10 percentiles on the 2023 state accountability system</a:t>
            </a:r>
          </a:p>
          <a:p>
            <a:pPr marL="914400" lvl="1" indent="-457200"/>
            <a:r>
              <a:rPr lang="en-US" sz="2400">
                <a:latin typeface="Segoe UI"/>
                <a:cs typeface="Segoe UI"/>
              </a:rPr>
              <a:t>Identified as underperforming</a:t>
            </a:r>
          </a:p>
          <a:p>
            <a:pPr marL="406400" indent="-457200"/>
            <a:r>
              <a:rPr lang="en-US" sz="2800">
                <a:latin typeface="Segoe UI"/>
                <a:cs typeface="Segoe UI"/>
              </a:rPr>
              <a:t>All schools eligible from 2023 accountability data are eligible all year, even if 2024 accountability data demonstrates they are not eligible</a:t>
            </a:r>
          </a:p>
          <a:p>
            <a:pPr marL="406400" indent="-457200"/>
            <a:r>
              <a:rPr lang="en-US" sz="2800">
                <a:latin typeface="Segoe UI"/>
                <a:cs typeface="Segoe UI"/>
              </a:rPr>
              <a:t>More schools might become eligible based on 2024 accountability data</a:t>
            </a:r>
          </a:p>
          <a:p>
            <a:pPr marL="0" indent="-50800">
              <a:buNone/>
            </a:pPr>
            <a:r>
              <a:rPr lang="en-US" sz="2000" b="1" i="1" u="sng">
                <a:latin typeface="Segoe UI"/>
                <a:cs typeface="Segoe UI"/>
              </a:rPr>
              <a:t>Not</a:t>
            </a:r>
            <a:r>
              <a:rPr lang="en-US" sz="2000" b="1" i="1">
                <a:latin typeface="Segoe UI"/>
                <a:cs typeface="Segoe UI"/>
              </a:rPr>
              <a:t> eligible</a:t>
            </a:r>
            <a:r>
              <a:rPr lang="en-US" sz="2000" i="1">
                <a:latin typeface="Segoe UI"/>
                <a:cs typeface="Segoe UI"/>
              </a:rPr>
              <a:t>: </a:t>
            </a:r>
            <a:r>
              <a:rPr lang="en-US" sz="2000">
                <a:latin typeface="Segoe UI"/>
                <a:cs typeface="Segoe UI"/>
              </a:rPr>
              <a:t>school</a:t>
            </a:r>
            <a:r>
              <a:rPr lang="en-US" sz="2000" i="1">
                <a:latin typeface="Segoe UI"/>
                <a:cs typeface="Segoe UI"/>
              </a:rPr>
              <a:t> </a:t>
            </a:r>
            <a:r>
              <a:rPr lang="en-US" sz="2000">
                <a:latin typeface="Segoe UI"/>
                <a:cs typeface="Segoe UI"/>
              </a:rPr>
              <a:t>served by the Strategic Transformation Office, charter schools, and virtual schools.</a:t>
            </a:r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56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Districts Accepting TAG Funding Agree to: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200">
                <a:latin typeface="Segoe UI"/>
                <a:cs typeface="Segoe UI"/>
              </a:rPr>
              <a:t>Engaging with assigned CSDP assistance staff (SSoS Regional Team or another CSDP team)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>
                <a:latin typeface="Segoe UI"/>
                <a:cs typeface="Segoe UI"/>
              </a:rPr>
              <a:t>Provide your updated district instructional prioritization plans to DESE</a:t>
            </a:r>
            <a:endParaRPr lang="en-US" sz="320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>
                <a:latin typeface="Segoe UI"/>
                <a:cs typeface="Segoe UI"/>
              </a:rPr>
              <a:t>Taking part in a CSDP-sponsored progress monitoring processes</a:t>
            </a:r>
          </a:p>
          <a:p>
            <a:pPr marL="457200" lvl="1" indent="0">
              <a:buNone/>
            </a:pPr>
            <a:endParaRPr lang="en-US" sz="3200">
              <a:latin typeface="Segoe UI"/>
              <a:cs typeface="Segoe UI"/>
            </a:endParaRPr>
          </a:p>
          <a:p>
            <a:pPr marL="457200" lvl="1" indent="0">
              <a:buNone/>
            </a:pPr>
            <a:r>
              <a:rPr lang="en-US" sz="3200">
                <a:latin typeface="Segoe UI"/>
                <a:cs typeface="Segoe UI"/>
              </a:rPr>
              <a:t>Note: This is all the same as last year.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/>
          </a:p>
          <a:p>
            <a:pPr marL="0" indent="-50800">
              <a:buNone/>
            </a:pP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01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4E66-1E50-4FC2-A776-22DFCFE7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TAG Funding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6B297-A572-4889-811F-C47848E3D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>
                <a:latin typeface="Segoe UI"/>
                <a:cs typeface="Segoe UI"/>
              </a:rPr>
              <a:t>TAG is comprised of two funding sources totaling $4,050,000:</a:t>
            </a:r>
          </a:p>
          <a:p>
            <a:pPr marL="292100" indent="-342900">
              <a:buFont typeface="+mj-lt"/>
              <a:buAutoNum type="arabicPeriod"/>
            </a:pPr>
            <a:endParaRPr lang="en-US" sz="1000"/>
          </a:p>
          <a:p>
            <a:pPr marL="292100" indent="-342900">
              <a:buFont typeface="+mj-lt"/>
              <a:buAutoNum type="arabicPeriod"/>
            </a:pPr>
            <a:r>
              <a:rPr lang="en-US" sz="3400">
                <a:latin typeface="Segoe UI"/>
                <a:cs typeface="Segoe UI"/>
              </a:rPr>
              <a:t> Title I School Improvement funding (FC 325): $2,750,000</a:t>
            </a:r>
          </a:p>
          <a:p>
            <a:pPr marL="292100" indent="-342900">
              <a:buFont typeface="+mj-lt"/>
              <a:buAutoNum type="arabicPeriod"/>
            </a:pPr>
            <a:r>
              <a:rPr lang="en-US" sz="3600">
                <a:latin typeface="Segoe UI"/>
                <a:cs typeface="Segoe UI"/>
              </a:rPr>
              <a:t> State targeted assistance funds (FC 222): $1,300,000</a:t>
            </a:r>
          </a:p>
          <a:p>
            <a:pPr lvl="2"/>
            <a:endParaRPr lang="en-US" sz="2800">
              <a:latin typeface="Segoe UI"/>
              <a:cs typeface="Segoe UI"/>
            </a:endParaRPr>
          </a:p>
          <a:p>
            <a:pPr lvl="2"/>
            <a:r>
              <a:rPr lang="en-US" sz="2800">
                <a:latin typeface="Segoe UI"/>
                <a:cs typeface="Segoe UI"/>
              </a:rPr>
              <a:t>All funds must be expended by </a:t>
            </a:r>
            <a:r>
              <a:rPr lang="en-US" sz="2800" b="1">
                <a:latin typeface="Segoe UI"/>
                <a:cs typeface="Segoe UI"/>
              </a:rPr>
              <a:t>June 30, 2025*</a:t>
            </a:r>
          </a:p>
          <a:p>
            <a:pPr marL="0" indent="0">
              <a:buNone/>
            </a:pPr>
            <a:endParaRPr lang="en-US" sz="2400">
              <a:latin typeface="Segoe UI"/>
              <a:cs typeface="Segoe UI"/>
            </a:endParaRPr>
          </a:p>
          <a:p>
            <a:pPr marL="0" indent="0">
              <a:buNone/>
            </a:pPr>
            <a:r>
              <a:rPr lang="en-US" sz="2000">
                <a:latin typeface="Segoe UI"/>
                <a:cs typeface="Segoe UI"/>
              </a:rPr>
              <a:t>* Districts will NOT have the option to extend the grant through the summer like previous years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31250-8C87-4E4C-9E94-DBF87052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28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4E66-1E50-4FC2-A776-22DFCFE7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the same as last year?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6B297-A572-4889-811F-C47848E3D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600"/>
              <a:t>Same focus on district systems to support schools</a:t>
            </a:r>
          </a:p>
          <a:p>
            <a:r>
              <a:rPr lang="en-US" sz="3600">
                <a:latin typeface="Segoe UI"/>
                <a:cs typeface="Segoe UI"/>
              </a:rPr>
              <a:t>Most of the 2024-2025 TAG application looks like last year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3600"/>
              <a:t>Same alignment with TAG funding to a district priority identified in the instructional prioritization plan</a:t>
            </a:r>
          </a:p>
          <a:p>
            <a:pPr marL="0" indent="0">
              <a:buNone/>
            </a:pPr>
            <a:endParaRPr lang="en-US" sz="3600"/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31250-8C87-4E4C-9E94-DBF87052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43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4E66-1E50-4FC2-A776-22DFCFE7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different from last year?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6B297-A572-4889-811F-C47848E3D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600">
                <a:latin typeface="Segoe UI"/>
                <a:cs typeface="Segoe UI"/>
              </a:rPr>
              <a:t>Process is months earlier this year!</a:t>
            </a:r>
          </a:p>
          <a:p>
            <a:r>
              <a:rPr lang="en-US" sz="3600">
                <a:latin typeface="Segoe UI"/>
                <a:cs typeface="Segoe UI"/>
              </a:rPr>
              <a:t>Most allocations are like last year, some may be different if schools are no longer eligible</a:t>
            </a:r>
          </a:p>
          <a:p>
            <a:r>
              <a:rPr lang="en-US" sz="3600"/>
              <a:t>End date for ALL districts is 6/30/25</a:t>
            </a:r>
          </a:p>
          <a:p>
            <a:r>
              <a:rPr lang="en-US" sz="3600"/>
              <a:t>Submission in GEM$, not EdGrants</a:t>
            </a:r>
          </a:p>
          <a:p>
            <a:r>
              <a:rPr lang="en-US" sz="3600"/>
              <a:t>No signed cover page</a:t>
            </a:r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31250-8C87-4E4C-9E94-DBF87052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64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4E66-1E50-4FC2-A776-22DFCFE7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TAG Allocation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6B297-A572-4889-811F-C47848E3D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600">
                <a:latin typeface="Segoe UI"/>
                <a:cs typeface="Segoe UI"/>
              </a:rPr>
              <a:t>When 2024 accountability figures are released in the fall, we will add any eligible schools to your district total</a:t>
            </a:r>
          </a:p>
          <a:p>
            <a:r>
              <a:rPr lang="en-US" sz="3600">
                <a:latin typeface="Segoe UI"/>
                <a:cs typeface="Segoe UI"/>
              </a:rPr>
              <a:t>Schools no longer eligible will NOT be deducted from the district total for the 2024-2025 school year</a:t>
            </a:r>
          </a:p>
          <a:p>
            <a:r>
              <a:rPr lang="en-US" sz="3600">
                <a:latin typeface="Segoe UI"/>
                <a:cs typeface="Segoe UI"/>
              </a:rPr>
              <a:t>If the number of newly eligible schools increases significantly, the district may receive an increase in their TAG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31250-8C87-4E4C-9E94-DBF87052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97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TAG Fund Use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2"/>
            <a:ext cx="11370972" cy="51259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>
                <a:latin typeface="Segoe UI"/>
                <a:cs typeface="Segoe UI"/>
              </a:rPr>
              <a:t>Primary Purpose: </a:t>
            </a:r>
            <a:r>
              <a:rPr lang="en-US">
                <a:latin typeface="Segoe UI"/>
                <a:cs typeface="Segoe UI"/>
              </a:rPr>
              <a:t>to</a:t>
            </a:r>
            <a:r>
              <a:rPr lang="en-US" b="1">
                <a:latin typeface="Segoe UI"/>
                <a:cs typeface="Segoe UI"/>
              </a:rPr>
              <a:t> </a:t>
            </a:r>
            <a:r>
              <a:rPr lang="en-US">
                <a:latin typeface="Segoe UI"/>
                <a:cs typeface="Segoe UI"/>
              </a:rPr>
              <a:t>support the implementation of strategies in your district instructional prioritization plans and monitor the progress of its implementation and outcomes</a:t>
            </a:r>
          </a:p>
          <a:p>
            <a:pPr marL="0" indent="0">
              <a:buNone/>
            </a:pPr>
            <a:r>
              <a:rPr lang="en-US" i="1">
                <a:latin typeface="Segoe UI"/>
                <a:cs typeface="Segoe UI"/>
              </a:rPr>
              <a:t>Let’s say your district is focusing on strengthening Tier 1 Mathematics instruction</a:t>
            </a:r>
          </a:p>
          <a:p>
            <a:pPr marL="0" indent="0">
              <a:buNone/>
            </a:pPr>
            <a:endParaRPr lang="en-US" sz="2400" i="1"/>
          </a:p>
          <a:p>
            <a:pPr lvl="5"/>
            <a:r>
              <a:rPr lang="en-US" sz="3200">
                <a:latin typeface="Arial"/>
                <a:cs typeface="Arial"/>
              </a:rPr>
              <a:t>Stipends/substitutes 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/>
            <a:r>
              <a:rPr lang="en-US" sz="3200">
                <a:latin typeface="Arial"/>
                <a:cs typeface="Arial"/>
              </a:rPr>
              <a:t>External contractors and PD providers</a:t>
            </a:r>
          </a:p>
          <a:p>
            <a:pPr lvl="5"/>
            <a:r>
              <a:rPr lang="en-US" sz="3200">
                <a:latin typeface="Arial"/>
                <a:cs typeface="Arial"/>
              </a:rPr>
              <a:t>Instructional materials, technology, and supplies* </a:t>
            </a:r>
            <a:endParaRPr lang="en-US" sz="3200" i="1">
              <a:latin typeface="Arial"/>
              <a:cs typeface="Arial"/>
            </a:endParaRPr>
          </a:p>
          <a:p>
            <a:pPr marL="2286000" lvl="5">
              <a:buNone/>
            </a:pPr>
            <a:endParaRPr lang="en-US" sz="1000"/>
          </a:p>
          <a:p>
            <a:pPr marL="2286000" lvl="5">
              <a:buNone/>
            </a:pPr>
            <a:endParaRPr lang="en-US" sz="10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71A7A03-48AE-44FA-AAE4-95C272B2E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03" y="3941653"/>
            <a:ext cx="2247296" cy="215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10587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 xmlns="8ce87a8a-97b0-481e-8725-5e484475a58e">TAG</Project>
    <Meeting_x0020_Type xmlns="8ce87a8a-97b0-481e-8725-5e484475a58e">Professional Development</Meeting_x0020_Type>
    <Audience_x0020_Scope xmlns="8ce87a8a-97b0-481e-8725-5e484475a58e">SSoS</Audience_x0020_Scope>
    <Doc_x0020_Type xmlns="8ce87a8a-97b0-481e-8725-5e484475a58e">Slide deck</Doc_x0020_Type>
    <Audience_x0020_Group xmlns="8ce87a8a-97b0-481e-8725-5e484475a58e" xsi:nil="true"/>
    <Event_x0020_Date xmlns="8ce87a8a-97b0-481e-8725-5e484475a58e" xsi:nil="true"/>
    <Event_x0020_Mode xmlns="8ce87a8a-97b0-481e-8725-5e484475a58e">Virtual</Event_x0020_Mode>
    <Topic xmlns="8ce87a8a-97b0-481e-8725-5e484475a58e">FY21 TAG Training</Topic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eetings and Professional Development" ma:contentTypeID="0x0101090041EB3B342B8922468CE9FB3B5872239100242CA01659412645899D6B315D7B2497" ma:contentTypeVersion="10" ma:contentTypeDescription="" ma:contentTypeScope="" ma:versionID="39f827cee6d81653b1327128306ca05e">
  <xsd:schema xmlns:xsd="http://www.w3.org/2001/XMLSchema" xmlns:xs="http://www.w3.org/2001/XMLSchema" xmlns:p="http://schemas.microsoft.com/office/2006/metadata/properties" xmlns:ns2="8ce87a8a-97b0-481e-8725-5e484475a58e" targetNamespace="http://schemas.microsoft.com/office/2006/metadata/properties" ma:root="true" ma:fieldsID="c8c111f9314956c52123480bf2b20746" ns2:_="">
    <xsd:import namespace="8ce87a8a-97b0-481e-8725-5e484475a58e"/>
    <xsd:element name="properties">
      <xsd:complexType>
        <xsd:sequence>
          <xsd:element name="documentManagement">
            <xsd:complexType>
              <xsd:all>
                <xsd:element ref="ns2:Topic"/>
                <xsd:element ref="ns2:Project" minOccurs="0"/>
                <xsd:element ref="ns2:Meeting_x0020_Type"/>
                <xsd:element ref="ns2:Audience_x0020_Scope"/>
                <xsd:element ref="ns2:Audience_x0020_Group" minOccurs="0"/>
                <xsd:element ref="ns2:Event_x0020_Date" minOccurs="0"/>
                <xsd:element ref="ns2:Event_x0020_Mode"/>
                <xsd:element ref="ns2:Doc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87a8a-97b0-481e-8725-5e484475a58e" elementFormDefault="qualified">
    <xsd:import namespace="http://schemas.microsoft.com/office/2006/documentManagement/types"/>
    <xsd:import namespace="http://schemas.microsoft.com/office/infopath/2007/PartnerControls"/>
    <xsd:element name="Topic" ma:index="2" ma:displayName="Topic" ma:description="may include n/a" ma:internalName="Topic">
      <xsd:simpleType>
        <xsd:restriction base="dms:Text">
          <xsd:maxLength value="255"/>
        </xsd:restriction>
      </xsd:simpleType>
    </xsd:element>
    <xsd:element name="Project" ma:index="3" nillable="true" ma:displayName="Project" ma:format="RadioButtons" ma:internalName="Project0" ma:readOnly="false">
      <xsd:simpleType>
        <xsd:union memberTypes="dms:Text">
          <xsd:simpleType>
            <xsd:restriction base="dms:Choice">
              <xsd:enumeration value="MSV/TSV"/>
              <xsd:enumeration value="SI Plan"/>
              <xsd:enumeration value="SI Plan Feedback"/>
              <xsd:enumeration value="TAG"/>
              <xsd:enumeration value="SRG"/>
              <xsd:enumeration value="M3"/>
              <xsd:enumeration value="ELT"/>
            </xsd:restriction>
          </xsd:simpleType>
        </xsd:union>
      </xsd:simpleType>
    </xsd:element>
    <xsd:element name="Meeting_x0020_Type" ma:index="4" ma:displayName="Meeting Type" ma:format="RadioButtons" ma:internalName="Meeting_x0020_Type">
      <xsd:simpleType>
        <xsd:union memberTypes="dms:Text">
          <xsd:simpleType>
            <xsd:restriction base="dms:Choice">
              <xsd:enumeration value="Professional Development"/>
              <xsd:enumeration value="Team"/>
              <xsd:enumeration value="Planning"/>
              <xsd:enumeration value="Progress Monitoring"/>
              <xsd:enumeration value="Collaboration"/>
            </xsd:restriction>
          </xsd:simpleType>
        </xsd:union>
      </xsd:simpleType>
    </xsd:element>
    <xsd:element name="Audience_x0020_Scope" ma:index="5" ma:displayName="Audience-General" ma:description="Broad audience category" ma:format="RadioButtons" ma:internalName="Audience_x0020_Scope">
      <xsd:simpleType>
        <xsd:union memberTypes="dms:Text">
          <xsd:simpleType>
            <xsd:restriction base="dms:Choice">
              <xsd:enumeration value="SSoS"/>
              <xsd:enumeration value="Region"/>
              <xsd:enumeration value="District"/>
              <xsd:enumeration value="School"/>
              <xsd:enumeration value="Network"/>
            </xsd:restriction>
          </xsd:simpleType>
        </xsd:union>
      </xsd:simpleType>
    </xsd:element>
    <xsd:element name="Audience_x0020_Group" ma:index="6" nillable="true" ma:displayName="Audience-Specific" ma:description="Audience subgroup" ma:format="Dropdown" ma:internalName="Audience_x0020_Group">
      <xsd:simpleType>
        <xsd:union memberTypes="dms:Text">
          <xsd:simpleType>
            <xsd:restriction base="dms:Choice">
              <xsd:enumeration value="SSoS All-Staff"/>
              <xsd:enumeration value="CVTE"/>
              <xsd:enumeration value="Subgroup Schools"/>
              <xsd:enumeration value="Inclusive Practices Network"/>
              <xsd:enumeration value="Implementation Cohort"/>
            </xsd:restriction>
          </xsd:simpleType>
        </xsd:union>
      </xsd:simpleType>
    </xsd:element>
    <xsd:element name="Event_x0020_Date" ma:index="7" nillable="true" ma:displayName="Event Date" ma:internalName="Event_x0020_Date">
      <xsd:simpleType>
        <xsd:restriction base="dms:Text">
          <xsd:maxLength value="255"/>
        </xsd:restriction>
      </xsd:simpleType>
    </xsd:element>
    <xsd:element name="Event_x0020_Mode" ma:index="8" ma:displayName="Event Mode" ma:format="RadioButtons" ma:internalName="Event_x0020_Mode">
      <xsd:simpleType>
        <xsd:union memberTypes="dms:Text">
          <xsd:simpleType>
            <xsd:restriction base="dms:Choice">
              <xsd:enumeration value="Face to Face"/>
              <xsd:enumeration value="Virtual"/>
              <xsd:enumeration value="Hybrid"/>
            </xsd:restriction>
          </xsd:simpleType>
        </xsd:union>
      </xsd:simpleType>
    </xsd:element>
    <xsd:element name="Doc_x0020_Type" ma:index="9" ma:displayName="Doc Type" ma:format="RadioButtons" ma:internalName="Doc_x0020_Type">
      <xsd:simpleType>
        <xsd:union memberTypes="dms:Text">
          <xsd:simpleType>
            <xsd:restriction base="dms:Choice">
              <xsd:enumeration value="Email"/>
              <xsd:enumeration value="Newsletter"/>
              <xsd:enumeration value="Update"/>
              <xsd:enumeration value="Flyer"/>
              <xsd:enumeration value="Agenda"/>
              <xsd:enumeration value="Notes"/>
              <xsd:enumeration value="Slide deck"/>
              <xsd:enumeration value="Video"/>
              <xsd:enumeration value="PD Resource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A81F46-C90F-401C-9B1F-2A21644754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B4BA1A-5717-4DB2-A4BC-C7918C861DDD}">
  <ds:schemaRefs>
    <ds:schemaRef ds:uri="http://schemas.openxmlformats.org/package/2006/metadata/core-properties"/>
    <ds:schemaRef ds:uri="http://schemas.microsoft.com/office/2006/documentManagement/types"/>
    <ds:schemaRef ds:uri="8ce87a8a-97b0-481e-8725-5e484475a58e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985B53A-1400-4BAB-A0C4-2A2410D914D1}">
  <ds:schemaRefs>
    <ds:schemaRef ds:uri="8ce87a8a-97b0-481e-8725-5e484475a5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1114</Words>
  <Application>Microsoft Office PowerPoint</Application>
  <PresentationFormat>Widescreen</PresentationFormat>
  <Paragraphs>179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等线</vt:lpstr>
      <vt:lpstr>Segoe</vt:lpstr>
      <vt:lpstr>Segoe SemiBold</vt:lpstr>
      <vt:lpstr>Arial</vt:lpstr>
      <vt:lpstr>Calibri</vt:lpstr>
      <vt:lpstr>Courier New</vt:lpstr>
      <vt:lpstr>Segoe UI</vt:lpstr>
      <vt:lpstr>Segoe UI Semibold</vt:lpstr>
      <vt:lpstr>Wingdings</vt:lpstr>
      <vt:lpstr>ESE​​</vt:lpstr>
      <vt:lpstr> Targeted Assistance Grant (TAG) FY25 Overview July 10, 2024  </vt:lpstr>
      <vt:lpstr>Agenda</vt:lpstr>
      <vt:lpstr>Which Districts are Eligible for TAG Funding? </vt:lpstr>
      <vt:lpstr>Districts Accepting TAG Funding Agree to:</vt:lpstr>
      <vt:lpstr>TAG Funding Sources</vt:lpstr>
      <vt:lpstr>What is the same as last year?</vt:lpstr>
      <vt:lpstr>What is different from last year?</vt:lpstr>
      <vt:lpstr>TAG Allocation Update</vt:lpstr>
      <vt:lpstr>TAG Fund Use Example</vt:lpstr>
      <vt:lpstr>TAG Fund Use Alignment</vt:lpstr>
      <vt:lpstr>When is the TAG Application Due?</vt:lpstr>
      <vt:lpstr>What Gets Submitted in GEM$: Contact Info</vt:lpstr>
      <vt:lpstr>What Gets Submitted in GEM$: Budget</vt:lpstr>
      <vt:lpstr>What Gets Submitted in GEM$: Narrative</vt:lpstr>
      <vt:lpstr>Grant Review </vt:lpstr>
      <vt:lpstr>Grant Review Process for TAG</vt:lpstr>
      <vt:lpstr>Frequently Asked Questions</vt:lpstr>
      <vt:lpstr>Frequently Asked Questions </vt:lpstr>
      <vt:lpstr>Frequently Asked Questions  </vt:lpstr>
      <vt:lpstr>Next Steps for Districts</vt:lpstr>
      <vt:lpstr>Questions about TAG?</vt:lpstr>
      <vt:lpstr>Link to RFP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7/10/2024 - Targeted Assistance Grant (TAG) Webinar</dc:title>
  <dc:creator>DESE</dc:creator>
  <cp:lastModifiedBy>Zou, Dong (EOE)</cp:lastModifiedBy>
  <cp:revision>4</cp:revision>
  <dcterms:created xsi:type="dcterms:W3CDTF">2020-08-26T21:07:47Z</dcterms:created>
  <dcterms:modified xsi:type="dcterms:W3CDTF">2024-07-12T13:42:40Z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Jul 12 2024 12:00AM</vt:lpwstr>
  </property>
</Properties>
</file>