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31"/>
  </p:notesMasterIdLst>
  <p:handoutMasterIdLst>
    <p:handoutMasterId r:id="rId32"/>
  </p:handoutMasterIdLst>
  <p:sldIdLst>
    <p:sldId id="432" r:id="rId6"/>
    <p:sldId id="419" r:id="rId7"/>
    <p:sldId id="420" r:id="rId8"/>
    <p:sldId id="421" r:id="rId9"/>
    <p:sldId id="437" r:id="rId10"/>
    <p:sldId id="424" r:id="rId11"/>
    <p:sldId id="436" r:id="rId12"/>
    <p:sldId id="438" r:id="rId13"/>
    <p:sldId id="434" r:id="rId14"/>
    <p:sldId id="400" r:id="rId15"/>
    <p:sldId id="439" r:id="rId16"/>
    <p:sldId id="440" r:id="rId17"/>
    <p:sldId id="429" r:id="rId18"/>
    <p:sldId id="441" r:id="rId19"/>
    <p:sldId id="442" r:id="rId20"/>
    <p:sldId id="443" r:id="rId21"/>
    <p:sldId id="398" r:id="rId22"/>
    <p:sldId id="401" r:id="rId23"/>
    <p:sldId id="402" r:id="rId24"/>
    <p:sldId id="403" r:id="rId25"/>
    <p:sldId id="404" r:id="rId26"/>
    <p:sldId id="405" r:id="rId27"/>
    <p:sldId id="407" r:id="rId28"/>
    <p:sldId id="408" r:id="rId29"/>
    <p:sldId id="406"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wv" initials="t"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E40"/>
    <a:srgbClr val="FFFF00"/>
    <a:srgbClr val="CCFF99"/>
    <a:srgbClr val="FF6600"/>
    <a:srgbClr val="33CC33"/>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52" autoAdjust="0"/>
    <p:restoredTop sz="83513" autoAdjust="0"/>
  </p:normalViewPr>
  <p:slideViewPr>
    <p:cSldViewPr>
      <p:cViewPr varScale="1">
        <p:scale>
          <a:sx n="95" d="100"/>
          <a:sy n="95" d="100"/>
        </p:scale>
        <p:origin x="846" y="84"/>
      </p:cViewPr>
      <p:guideLst>
        <p:guide orient="horz" pos="2160"/>
        <p:guide pos="2880"/>
      </p:guideLst>
    </p:cSldViewPr>
  </p:slideViewPr>
  <p:outlineViewPr>
    <p:cViewPr>
      <p:scale>
        <a:sx n="33" d="100"/>
        <a:sy n="33" d="100"/>
      </p:scale>
      <p:origin x="0" y="1063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379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668489-8469-4D8B-9B43-D7C86E73AD5C}" type="doc">
      <dgm:prSet loTypeId="urn:microsoft.com/office/officeart/2005/8/layout/hProcess9" loCatId="process" qsTypeId="urn:microsoft.com/office/officeart/2005/8/quickstyle/simple1" qsCatId="simple" csTypeId="urn:microsoft.com/office/officeart/2005/8/colors/accent2_1" csCatId="accent2" phldr="1"/>
      <dgm:spPr/>
      <dgm:t>
        <a:bodyPr/>
        <a:lstStyle/>
        <a:p>
          <a:endParaRPr lang="en-US"/>
        </a:p>
      </dgm:t>
    </dgm:pt>
    <dgm:pt modelId="{0B187DCE-60EC-4B32-94C9-30DD21A2DB59}">
      <dgm:prSet phldrT="[Text]"/>
      <dgm:spPr/>
      <dgm:t>
        <a:bodyPr/>
        <a:lstStyle/>
        <a:p>
          <a:pPr algn="ctr"/>
          <a:r>
            <a:rPr lang="en-US" dirty="0"/>
            <a:t>Create</a:t>
          </a:r>
        </a:p>
        <a:p>
          <a:pPr algn="ctr"/>
          <a:r>
            <a:rPr lang="en-US" dirty="0"/>
            <a:t>Aligned  </a:t>
          </a:r>
        </a:p>
        <a:p>
          <a:pPr algn="ctr"/>
          <a:r>
            <a:rPr lang="en-US" dirty="0"/>
            <a:t>Plan</a:t>
          </a:r>
        </a:p>
      </dgm:t>
    </dgm:pt>
    <dgm:pt modelId="{FA5E279C-D2BD-4CF4-9799-0C7F432BA1DF}" type="parTrans" cxnId="{4178891B-EEBF-45B7-81C0-A15CCE66B5FC}">
      <dgm:prSet/>
      <dgm:spPr/>
      <dgm:t>
        <a:bodyPr/>
        <a:lstStyle/>
        <a:p>
          <a:pPr algn="ctr"/>
          <a:endParaRPr lang="en-US"/>
        </a:p>
      </dgm:t>
    </dgm:pt>
    <dgm:pt modelId="{D26E1376-0177-4A50-A51B-5A9F775E6946}" type="sibTrans" cxnId="{4178891B-EEBF-45B7-81C0-A15CCE66B5FC}">
      <dgm:prSet/>
      <dgm:spPr/>
      <dgm:t>
        <a:bodyPr/>
        <a:lstStyle/>
        <a:p>
          <a:pPr algn="ctr"/>
          <a:endParaRPr lang="en-US"/>
        </a:p>
      </dgm:t>
    </dgm:pt>
    <dgm:pt modelId="{559A0F5C-40A9-4FB7-8B56-B8105026DB3B}">
      <dgm:prSet phldrT="[Text]"/>
      <dgm:spPr/>
      <dgm:t>
        <a:bodyPr/>
        <a:lstStyle/>
        <a:p>
          <a:pPr algn="ctr"/>
          <a:r>
            <a:rPr lang="en-US" dirty="0"/>
            <a:t>Blend </a:t>
          </a:r>
        </a:p>
        <a:p>
          <a:pPr algn="ctr"/>
          <a:r>
            <a:rPr lang="en-US" dirty="0"/>
            <a:t>Resources</a:t>
          </a:r>
        </a:p>
      </dgm:t>
    </dgm:pt>
    <dgm:pt modelId="{B74D8E1E-5EFB-4B92-AC0B-27E5C7F80785}" type="parTrans" cxnId="{8214ADCE-94F1-4521-8547-5A11659EE941}">
      <dgm:prSet/>
      <dgm:spPr/>
      <dgm:t>
        <a:bodyPr/>
        <a:lstStyle/>
        <a:p>
          <a:pPr algn="ctr"/>
          <a:endParaRPr lang="en-US"/>
        </a:p>
      </dgm:t>
    </dgm:pt>
    <dgm:pt modelId="{EF32C090-4CE1-4B69-8810-517BD2C8C37D}" type="sibTrans" cxnId="{8214ADCE-94F1-4521-8547-5A11659EE941}">
      <dgm:prSet/>
      <dgm:spPr/>
      <dgm:t>
        <a:bodyPr/>
        <a:lstStyle/>
        <a:p>
          <a:pPr algn="ctr"/>
          <a:endParaRPr lang="en-US"/>
        </a:p>
      </dgm:t>
    </dgm:pt>
    <dgm:pt modelId="{E6D31221-ACAC-4B6F-B1C2-DACEFEF3432F}">
      <dgm:prSet phldrT="[Text]"/>
      <dgm:spPr/>
      <dgm:t>
        <a:bodyPr/>
        <a:lstStyle/>
        <a:p>
          <a:pPr algn="ctr"/>
          <a:r>
            <a:rPr lang="en-US" dirty="0"/>
            <a:t>Implement</a:t>
          </a:r>
          <a:br>
            <a:rPr lang="en-US" dirty="0"/>
          </a:br>
          <a:r>
            <a:rPr lang="en-US" dirty="0"/>
            <a:t>Plan</a:t>
          </a:r>
        </a:p>
      </dgm:t>
    </dgm:pt>
    <dgm:pt modelId="{2003A02D-9308-4C9B-A7C9-0A91FBBA75E4}" type="parTrans" cxnId="{DDC5001C-4662-4CD8-A643-C54975BE50F3}">
      <dgm:prSet/>
      <dgm:spPr/>
      <dgm:t>
        <a:bodyPr/>
        <a:lstStyle/>
        <a:p>
          <a:pPr algn="ctr"/>
          <a:endParaRPr lang="en-US"/>
        </a:p>
      </dgm:t>
    </dgm:pt>
    <dgm:pt modelId="{5BD7226F-D466-4C87-B1C7-B3AE01F57A84}" type="sibTrans" cxnId="{DDC5001C-4662-4CD8-A643-C54975BE50F3}">
      <dgm:prSet/>
      <dgm:spPr/>
      <dgm:t>
        <a:bodyPr/>
        <a:lstStyle/>
        <a:p>
          <a:pPr algn="ctr"/>
          <a:endParaRPr lang="en-US"/>
        </a:p>
      </dgm:t>
    </dgm:pt>
    <dgm:pt modelId="{BF2CC514-B175-4229-8CD7-9CA66E20F158}">
      <dgm:prSet phldrT="[Text]"/>
      <dgm:spPr/>
      <dgm:t>
        <a:bodyPr/>
        <a:lstStyle/>
        <a:p>
          <a:pPr algn="ctr"/>
          <a:r>
            <a:rPr lang="en-US" dirty="0"/>
            <a:t>(Re) Assess </a:t>
          </a:r>
        </a:p>
        <a:p>
          <a:pPr algn="ctr"/>
          <a:r>
            <a:rPr lang="en-US" dirty="0"/>
            <a:t>Needs</a:t>
          </a:r>
        </a:p>
      </dgm:t>
    </dgm:pt>
    <dgm:pt modelId="{1BC2B295-4013-4EBB-9684-EC608F128333}" type="parTrans" cxnId="{B86EDC5F-08A7-4D0B-8A81-D2E447C13274}">
      <dgm:prSet/>
      <dgm:spPr/>
      <dgm:t>
        <a:bodyPr/>
        <a:lstStyle/>
        <a:p>
          <a:pPr algn="ctr"/>
          <a:endParaRPr lang="en-US"/>
        </a:p>
      </dgm:t>
    </dgm:pt>
    <dgm:pt modelId="{10290843-86C6-4E27-B016-F677F499BAD6}" type="sibTrans" cxnId="{B86EDC5F-08A7-4D0B-8A81-D2E447C13274}">
      <dgm:prSet/>
      <dgm:spPr/>
      <dgm:t>
        <a:bodyPr/>
        <a:lstStyle/>
        <a:p>
          <a:pPr algn="ctr"/>
          <a:endParaRPr lang="en-US"/>
        </a:p>
      </dgm:t>
    </dgm:pt>
    <dgm:pt modelId="{2D67D807-BAC1-4E68-AE98-CD0A648C6678}">
      <dgm:prSet phldrT="[Text]"/>
      <dgm:spPr/>
      <dgm:t>
        <a:bodyPr/>
        <a:lstStyle/>
        <a:p>
          <a:pPr algn="ctr"/>
          <a:r>
            <a:rPr lang="en-US" dirty="0"/>
            <a:t>Assess Results</a:t>
          </a:r>
        </a:p>
      </dgm:t>
    </dgm:pt>
    <dgm:pt modelId="{FCBDC11C-AD32-4852-8658-CD01156A4420}" type="parTrans" cxnId="{ACEDE995-8AD3-425F-9A94-98F1C5EAF9A4}">
      <dgm:prSet/>
      <dgm:spPr/>
      <dgm:t>
        <a:bodyPr/>
        <a:lstStyle/>
        <a:p>
          <a:pPr algn="ctr"/>
          <a:endParaRPr lang="en-US"/>
        </a:p>
      </dgm:t>
    </dgm:pt>
    <dgm:pt modelId="{337E90C1-5C2E-4B44-8FE5-D9D3E8F30842}" type="sibTrans" cxnId="{ACEDE995-8AD3-425F-9A94-98F1C5EAF9A4}">
      <dgm:prSet/>
      <dgm:spPr/>
      <dgm:t>
        <a:bodyPr/>
        <a:lstStyle/>
        <a:p>
          <a:pPr algn="ctr"/>
          <a:endParaRPr lang="en-US"/>
        </a:p>
      </dgm:t>
    </dgm:pt>
    <dgm:pt modelId="{752DC945-4F83-48AE-91C5-555590E8A7B8}">
      <dgm:prSet phldrT="[Text]"/>
      <dgm:spPr/>
      <dgm:t>
        <a:bodyPr/>
        <a:lstStyle/>
        <a:p>
          <a:pPr algn="ctr"/>
          <a:r>
            <a:rPr lang="en-US" dirty="0"/>
            <a:t>Monitor Progress</a:t>
          </a:r>
        </a:p>
      </dgm:t>
    </dgm:pt>
    <dgm:pt modelId="{39133618-56BE-4E11-81DB-BC0913C21E5A}" type="parTrans" cxnId="{F6E385FB-2ABA-4748-BE83-6B4FF4BF7C4C}">
      <dgm:prSet/>
      <dgm:spPr/>
      <dgm:t>
        <a:bodyPr/>
        <a:lstStyle/>
        <a:p>
          <a:pPr algn="ctr"/>
          <a:endParaRPr lang="en-US"/>
        </a:p>
      </dgm:t>
    </dgm:pt>
    <dgm:pt modelId="{ECC2A28F-9808-450F-85B2-0197F5A05FBD}" type="sibTrans" cxnId="{F6E385FB-2ABA-4748-BE83-6B4FF4BF7C4C}">
      <dgm:prSet/>
      <dgm:spPr/>
      <dgm:t>
        <a:bodyPr/>
        <a:lstStyle/>
        <a:p>
          <a:pPr algn="ctr"/>
          <a:endParaRPr lang="en-US"/>
        </a:p>
      </dgm:t>
    </dgm:pt>
    <dgm:pt modelId="{3C9FE392-7242-404F-89FF-E26B0D41FD70}" type="pres">
      <dgm:prSet presAssocID="{47668489-8469-4D8B-9B43-D7C86E73AD5C}" presName="CompostProcess" presStyleCnt="0">
        <dgm:presLayoutVars>
          <dgm:dir/>
          <dgm:resizeHandles val="exact"/>
        </dgm:presLayoutVars>
      </dgm:prSet>
      <dgm:spPr/>
    </dgm:pt>
    <dgm:pt modelId="{16CDCE2A-4751-4247-A97C-503277C3B194}" type="pres">
      <dgm:prSet presAssocID="{47668489-8469-4D8B-9B43-D7C86E73AD5C}" presName="arrow" presStyleLbl="bgShp" presStyleIdx="0" presStyleCnt="1" custScaleX="116233" custLinFactNeighborX="2336"/>
      <dgm:spPr/>
    </dgm:pt>
    <dgm:pt modelId="{FEEAD38E-24AC-46FB-BA74-70F739E0DB51}" type="pres">
      <dgm:prSet presAssocID="{47668489-8469-4D8B-9B43-D7C86E73AD5C}" presName="linearProcess" presStyleCnt="0"/>
      <dgm:spPr/>
    </dgm:pt>
    <dgm:pt modelId="{D4704EF2-E2F3-4E5D-A22D-07ECF55B9A72}" type="pres">
      <dgm:prSet presAssocID="{0B187DCE-60EC-4B32-94C9-30DD21A2DB59}" presName="textNode" presStyleLbl="node1" presStyleIdx="0" presStyleCnt="6" custScaleX="78179" custScaleY="43007" custLinFactX="86304" custLinFactNeighborX="100000" custLinFactNeighborY="368">
        <dgm:presLayoutVars>
          <dgm:bulletEnabled val="1"/>
        </dgm:presLayoutVars>
      </dgm:prSet>
      <dgm:spPr/>
    </dgm:pt>
    <dgm:pt modelId="{58568D26-AAB9-4DBF-A98A-242BCB46042D}" type="pres">
      <dgm:prSet presAssocID="{D26E1376-0177-4A50-A51B-5A9F775E6946}" presName="sibTrans" presStyleCnt="0"/>
      <dgm:spPr/>
    </dgm:pt>
    <dgm:pt modelId="{C98B1FF6-9562-4A25-A5E0-67612A590C14}" type="pres">
      <dgm:prSet presAssocID="{559A0F5C-40A9-4FB7-8B56-B8105026DB3B}" presName="textNode" presStyleLbl="node1" presStyleIdx="1" presStyleCnt="6" custScaleX="81128" custScaleY="42363" custLinFactX="82025" custLinFactNeighborX="100000" custLinFactNeighborY="368">
        <dgm:presLayoutVars>
          <dgm:bulletEnabled val="1"/>
        </dgm:presLayoutVars>
      </dgm:prSet>
      <dgm:spPr/>
    </dgm:pt>
    <dgm:pt modelId="{1AF99591-0529-446D-B120-107E0FA7F10C}" type="pres">
      <dgm:prSet presAssocID="{EF32C090-4CE1-4B69-8810-517BD2C8C37D}" presName="sibTrans" presStyleCnt="0"/>
      <dgm:spPr/>
    </dgm:pt>
    <dgm:pt modelId="{E63511E3-A1B0-46CE-A5D0-273ACC8C0455}" type="pres">
      <dgm:prSet presAssocID="{E6D31221-ACAC-4B6F-B1C2-DACEFEF3432F}" presName="textNode" presStyleLbl="node1" presStyleIdx="2" presStyleCnt="6" custScaleX="73542" custScaleY="40959" custLinFactX="78244" custLinFactNeighborX="100000" custLinFactNeighborY="-657">
        <dgm:presLayoutVars>
          <dgm:bulletEnabled val="1"/>
        </dgm:presLayoutVars>
      </dgm:prSet>
      <dgm:spPr/>
    </dgm:pt>
    <dgm:pt modelId="{9BCCC4AB-8635-40C3-A82E-8AE4744330B6}" type="pres">
      <dgm:prSet presAssocID="{5BD7226F-D466-4C87-B1C7-B3AE01F57A84}" presName="sibTrans" presStyleCnt="0"/>
      <dgm:spPr/>
    </dgm:pt>
    <dgm:pt modelId="{38E842A7-7595-4177-A939-5A25E5D6EB88}" type="pres">
      <dgm:prSet presAssocID="{BF2CC514-B175-4229-8CD7-9CA66E20F158}" presName="textNode" presStyleLbl="node1" presStyleIdx="3" presStyleCnt="6" custScaleX="84853" custScaleY="43133" custLinFactX="-226272" custLinFactNeighborX="-300000" custLinFactNeighborY="430">
        <dgm:presLayoutVars>
          <dgm:bulletEnabled val="1"/>
        </dgm:presLayoutVars>
      </dgm:prSet>
      <dgm:spPr/>
    </dgm:pt>
    <dgm:pt modelId="{2225C716-C8E4-4507-99AD-BEFC5DF81583}" type="pres">
      <dgm:prSet presAssocID="{10290843-86C6-4E27-B016-F677F499BAD6}" presName="sibTrans" presStyleCnt="0"/>
      <dgm:spPr/>
    </dgm:pt>
    <dgm:pt modelId="{23632C56-ED28-4F7F-A72F-651170DC298F}" type="pres">
      <dgm:prSet presAssocID="{2D67D807-BAC1-4E68-AE98-CD0A648C6678}" presName="textNode" presStyleLbl="node1" presStyleIdx="4" presStyleCnt="6" custScaleX="73768" custScaleY="40958" custLinFactX="55883" custLinFactNeighborX="100000" custLinFactNeighborY="-657">
        <dgm:presLayoutVars>
          <dgm:bulletEnabled val="1"/>
        </dgm:presLayoutVars>
      </dgm:prSet>
      <dgm:spPr/>
    </dgm:pt>
    <dgm:pt modelId="{00FCB2AC-D48C-479F-A5DF-D98E1B994006}" type="pres">
      <dgm:prSet presAssocID="{337E90C1-5C2E-4B44-8FE5-D9D3E8F30842}" presName="sibTrans" presStyleCnt="0"/>
      <dgm:spPr/>
    </dgm:pt>
    <dgm:pt modelId="{A372E9E5-40C3-41DF-8244-40AB7864673F}" type="pres">
      <dgm:prSet presAssocID="{752DC945-4F83-48AE-91C5-555590E8A7B8}" presName="textNode" presStyleLbl="node1" presStyleIdx="5" presStyleCnt="6" custScaleX="73711" custScaleY="41521" custLinFactX="-85632" custLinFactNeighborX="-100000" custLinFactNeighborY="431">
        <dgm:presLayoutVars>
          <dgm:bulletEnabled val="1"/>
        </dgm:presLayoutVars>
      </dgm:prSet>
      <dgm:spPr/>
    </dgm:pt>
  </dgm:ptLst>
  <dgm:cxnLst>
    <dgm:cxn modelId="{9BB52F03-7A2B-4EFC-B8EB-9F89E9C02AD2}" type="presOf" srcId="{E6D31221-ACAC-4B6F-B1C2-DACEFEF3432F}" destId="{E63511E3-A1B0-46CE-A5D0-273ACC8C0455}" srcOrd="0" destOrd="0" presId="urn:microsoft.com/office/officeart/2005/8/layout/hProcess9"/>
    <dgm:cxn modelId="{4178891B-EEBF-45B7-81C0-A15CCE66B5FC}" srcId="{47668489-8469-4D8B-9B43-D7C86E73AD5C}" destId="{0B187DCE-60EC-4B32-94C9-30DD21A2DB59}" srcOrd="0" destOrd="0" parTransId="{FA5E279C-D2BD-4CF4-9799-0C7F432BA1DF}" sibTransId="{D26E1376-0177-4A50-A51B-5A9F775E6946}"/>
    <dgm:cxn modelId="{DDC5001C-4662-4CD8-A643-C54975BE50F3}" srcId="{47668489-8469-4D8B-9B43-D7C86E73AD5C}" destId="{E6D31221-ACAC-4B6F-B1C2-DACEFEF3432F}" srcOrd="2" destOrd="0" parTransId="{2003A02D-9308-4C9B-A7C9-0A91FBBA75E4}" sibTransId="{5BD7226F-D466-4C87-B1C7-B3AE01F57A84}"/>
    <dgm:cxn modelId="{D556845B-648A-4C50-971F-AE1FF746CAB4}" type="presOf" srcId="{559A0F5C-40A9-4FB7-8B56-B8105026DB3B}" destId="{C98B1FF6-9562-4A25-A5E0-67612A590C14}" srcOrd="0" destOrd="0" presId="urn:microsoft.com/office/officeart/2005/8/layout/hProcess9"/>
    <dgm:cxn modelId="{B86EDC5F-08A7-4D0B-8A81-D2E447C13274}" srcId="{47668489-8469-4D8B-9B43-D7C86E73AD5C}" destId="{BF2CC514-B175-4229-8CD7-9CA66E20F158}" srcOrd="3" destOrd="0" parTransId="{1BC2B295-4013-4EBB-9684-EC608F128333}" sibTransId="{10290843-86C6-4E27-B016-F677F499BAD6}"/>
    <dgm:cxn modelId="{A5398142-1FA3-45A0-A2F7-B7DA4CDEF4AD}" type="presOf" srcId="{0B187DCE-60EC-4B32-94C9-30DD21A2DB59}" destId="{D4704EF2-E2F3-4E5D-A22D-07ECF55B9A72}" srcOrd="0" destOrd="0" presId="urn:microsoft.com/office/officeart/2005/8/layout/hProcess9"/>
    <dgm:cxn modelId="{2E203E5A-9167-41F5-853E-7B02EAE2EF74}" type="presOf" srcId="{752DC945-4F83-48AE-91C5-555590E8A7B8}" destId="{A372E9E5-40C3-41DF-8244-40AB7864673F}" srcOrd="0" destOrd="0" presId="urn:microsoft.com/office/officeart/2005/8/layout/hProcess9"/>
    <dgm:cxn modelId="{ACEDE995-8AD3-425F-9A94-98F1C5EAF9A4}" srcId="{47668489-8469-4D8B-9B43-D7C86E73AD5C}" destId="{2D67D807-BAC1-4E68-AE98-CD0A648C6678}" srcOrd="4" destOrd="0" parTransId="{FCBDC11C-AD32-4852-8658-CD01156A4420}" sibTransId="{337E90C1-5C2E-4B44-8FE5-D9D3E8F30842}"/>
    <dgm:cxn modelId="{C32967B9-3B86-49FE-9B00-6B1B6731F820}" type="presOf" srcId="{2D67D807-BAC1-4E68-AE98-CD0A648C6678}" destId="{23632C56-ED28-4F7F-A72F-651170DC298F}" srcOrd="0" destOrd="0" presId="urn:microsoft.com/office/officeart/2005/8/layout/hProcess9"/>
    <dgm:cxn modelId="{420581B9-806D-43E6-86FE-88DD623A6EB8}" type="presOf" srcId="{BF2CC514-B175-4229-8CD7-9CA66E20F158}" destId="{38E842A7-7595-4177-A939-5A25E5D6EB88}" srcOrd="0" destOrd="0" presId="urn:microsoft.com/office/officeart/2005/8/layout/hProcess9"/>
    <dgm:cxn modelId="{8214ADCE-94F1-4521-8547-5A11659EE941}" srcId="{47668489-8469-4D8B-9B43-D7C86E73AD5C}" destId="{559A0F5C-40A9-4FB7-8B56-B8105026DB3B}" srcOrd="1" destOrd="0" parTransId="{B74D8E1E-5EFB-4B92-AC0B-27E5C7F80785}" sibTransId="{EF32C090-4CE1-4B69-8810-517BD2C8C37D}"/>
    <dgm:cxn modelId="{CDABE5F8-DD42-4012-AF55-7F7FE234399C}" type="presOf" srcId="{47668489-8469-4D8B-9B43-D7C86E73AD5C}" destId="{3C9FE392-7242-404F-89FF-E26B0D41FD70}" srcOrd="0" destOrd="0" presId="urn:microsoft.com/office/officeart/2005/8/layout/hProcess9"/>
    <dgm:cxn modelId="{F6E385FB-2ABA-4748-BE83-6B4FF4BF7C4C}" srcId="{47668489-8469-4D8B-9B43-D7C86E73AD5C}" destId="{752DC945-4F83-48AE-91C5-555590E8A7B8}" srcOrd="5" destOrd="0" parTransId="{39133618-56BE-4E11-81DB-BC0913C21E5A}" sibTransId="{ECC2A28F-9808-450F-85B2-0197F5A05FBD}"/>
    <dgm:cxn modelId="{E0DF199C-C405-4D03-B087-C7FD9F60799D}" type="presParOf" srcId="{3C9FE392-7242-404F-89FF-E26B0D41FD70}" destId="{16CDCE2A-4751-4247-A97C-503277C3B194}" srcOrd="0" destOrd="0" presId="urn:microsoft.com/office/officeart/2005/8/layout/hProcess9"/>
    <dgm:cxn modelId="{41E4569D-5ACB-4D67-9E7D-8B351D3A0797}" type="presParOf" srcId="{3C9FE392-7242-404F-89FF-E26B0D41FD70}" destId="{FEEAD38E-24AC-46FB-BA74-70F739E0DB51}" srcOrd="1" destOrd="0" presId="urn:microsoft.com/office/officeart/2005/8/layout/hProcess9"/>
    <dgm:cxn modelId="{E8089F55-88D8-4051-A327-D9AF37DE95AB}" type="presParOf" srcId="{FEEAD38E-24AC-46FB-BA74-70F739E0DB51}" destId="{D4704EF2-E2F3-4E5D-A22D-07ECF55B9A72}" srcOrd="0" destOrd="0" presId="urn:microsoft.com/office/officeart/2005/8/layout/hProcess9"/>
    <dgm:cxn modelId="{174F01B8-1BC4-4F98-B0B2-48AE8D9D8DE4}" type="presParOf" srcId="{FEEAD38E-24AC-46FB-BA74-70F739E0DB51}" destId="{58568D26-AAB9-4DBF-A98A-242BCB46042D}" srcOrd="1" destOrd="0" presId="urn:microsoft.com/office/officeart/2005/8/layout/hProcess9"/>
    <dgm:cxn modelId="{EE012981-E507-4A1C-8FAD-2D66828BF28F}" type="presParOf" srcId="{FEEAD38E-24AC-46FB-BA74-70F739E0DB51}" destId="{C98B1FF6-9562-4A25-A5E0-67612A590C14}" srcOrd="2" destOrd="0" presId="urn:microsoft.com/office/officeart/2005/8/layout/hProcess9"/>
    <dgm:cxn modelId="{78B0AA87-0A62-4BF0-84A7-7069365BEDF8}" type="presParOf" srcId="{FEEAD38E-24AC-46FB-BA74-70F739E0DB51}" destId="{1AF99591-0529-446D-B120-107E0FA7F10C}" srcOrd="3" destOrd="0" presId="urn:microsoft.com/office/officeart/2005/8/layout/hProcess9"/>
    <dgm:cxn modelId="{959AA466-C4AF-4686-B932-841920625127}" type="presParOf" srcId="{FEEAD38E-24AC-46FB-BA74-70F739E0DB51}" destId="{E63511E3-A1B0-46CE-A5D0-273ACC8C0455}" srcOrd="4" destOrd="0" presId="urn:microsoft.com/office/officeart/2005/8/layout/hProcess9"/>
    <dgm:cxn modelId="{E5152392-2CAE-40D2-89C6-513AA5929C91}" type="presParOf" srcId="{FEEAD38E-24AC-46FB-BA74-70F739E0DB51}" destId="{9BCCC4AB-8635-40C3-A82E-8AE4744330B6}" srcOrd="5" destOrd="0" presId="urn:microsoft.com/office/officeart/2005/8/layout/hProcess9"/>
    <dgm:cxn modelId="{B27A9A62-00E2-44CE-8914-DE4A128BE262}" type="presParOf" srcId="{FEEAD38E-24AC-46FB-BA74-70F739E0DB51}" destId="{38E842A7-7595-4177-A939-5A25E5D6EB88}" srcOrd="6" destOrd="0" presId="urn:microsoft.com/office/officeart/2005/8/layout/hProcess9"/>
    <dgm:cxn modelId="{527CDF98-8DB8-4499-BF46-467A65EDA767}" type="presParOf" srcId="{FEEAD38E-24AC-46FB-BA74-70F739E0DB51}" destId="{2225C716-C8E4-4507-99AD-BEFC5DF81583}" srcOrd="7" destOrd="0" presId="urn:microsoft.com/office/officeart/2005/8/layout/hProcess9"/>
    <dgm:cxn modelId="{7466BBEE-4A26-495E-8538-4A23F5CF293B}" type="presParOf" srcId="{FEEAD38E-24AC-46FB-BA74-70F739E0DB51}" destId="{23632C56-ED28-4F7F-A72F-651170DC298F}" srcOrd="8" destOrd="0" presId="urn:microsoft.com/office/officeart/2005/8/layout/hProcess9"/>
    <dgm:cxn modelId="{2E8FA49F-B10E-4407-89F5-9784E32E93AD}" type="presParOf" srcId="{FEEAD38E-24AC-46FB-BA74-70F739E0DB51}" destId="{00FCB2AC-D48C-479F-A5DF-D98E1B994006}" srcOrd="9" destOrd="0" presId="urn:microsoft.com/office/officeart/2005/8/layout/hProcess9"/>
    <dgm:cxn modelId="{692F5B10-A9E3-46AE-889A-921A2DC3B940}" type="presParOf" srcId="{FEEAD38E-24AC-46FB-BA74-70F739E0DB51}" destId="{A372E9E5-40C3-41DF-8244-40AB7864673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4CDB2E-BE7D-41E4-ABF7-E3F66E914E8F}"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en-US"/>
        </a:p>
      </dgm:t>
    </dgm:pt>
    <dgm:pt modelId="{8F7D99A8-6982-465F-AEBD-2F506449584B}">
      <dgm:prSet phldrT="[Text]"/>
      <dgm:spPr/>
      <dgm:t>
        <a:bodyPr/>
        <a:lstStyle/>
        <a:p>
          <a:r>
            <a:rPr lang="en-US" dirty="0"/>
            <a:t>Root cause analysis &amp; evidence-based practice examples</a:t>
          </a:r>
        </a:p>
      </dgm:t>
    </dgm:pt>
    <dgm:pt modelId="{5C065838-4EA6-4963-B687-AAB8311E60B4}" type="parTrans" cxnId="{28C4B76F-0725-4C9A-97D1-F55B417D4D06}">
      <dgm:prSet/>
      <dgm:spPr/>
      <dgm:t>
        <a:bodyPr/>
        <a:lstStyle/>
        <a:p>
          <a:endParaRPr lang="en-US"/>
        </a:p>
      </dgm:t>
    </dgm:pt>
    <dgm:pt modelId="{63C63525-274F-4E77-B52F-B6D7B1A9B559}" type="sibTrans" cxnId="{28C4B76F-0725-4C9A-97D1-F55B417D4D06}">
      <dgm:prSet/>
      <dgm:spPr/>
      <dgm:t>
        <a:bodyPr/>
        <a:lstStyle/>
        <a:p>
          <a:endParaRPr lang="en-US"/>
        </a:p>
      </dgm:t>
    </dgm:pt>
    <dgm:pt modelId="{08CF2DE3-C978-4C54-90B0-ACA21F79F7BE}">
      <dgm:prSet phldrT="[Text]"/>
      <dgm:spPr/>
      <dgm:t>
        <a:bodyPr/>
        <a:lstStyle/>
        <a:p>
          <a:r>
            <a:rPr lang="en-US" dirty="0"/>
            <a:t>Improve Disciplinary Practices and Reduce Removals</a:t>
          </a:r>
        </a:p>
      </dgm:t>
    </dgm:pt>
    <dgm:pt modelId="{9B5EA623-E8D0-49EB-AC5F-39E108815F17}" type="parTrans" cxnId="{1346D10C-A35F-4AD3-A4E9-726D02095008}">
      <dgm:prSet/>
      <dgm:spPr/>
      <dgm:t>
        <a:bodyPr/>
        <a:lstStyle/>
        <a:p>
          <a:endParaRPr lang="en-US"/>
        </a:p>
      </dgm:t>
    </dgm:pt>
    <dgm:pt modelId="{10780ACE-164E-444A-B87E-628CC237E3CE}" type="sibTrans" cxnId="{1346D10C-A35F-4AD3-A4E9-726D02095008}">
      <dgm:prSet/>
      <dgm:spPr/>
      <dgm:t>
        <a:bodyPr/>
        <a:lstStyle/>
        <a:p>
          <a:endParaRPr lang="en-US"/>
        </a:p>
      </dgm:t>
    </dgm:pt>
    <dgm:pt modelId="{50B4BCE7-4436-4685-BB5C-0727C364C1FC}">
      <dgm:prSet phldrT="[Text]"/>
      <dgm:spPr/>
      <dgm:t>
        <a:bodyPr/>
        <a:lstStyle/>
        <a:p>
          <a:r>
            <a:rPr lang="en-US" dirty="0"/>
            <a:t>Support Appropriate Identification and Eligibility</a:t>
          </a:r>
        </a:p>
      </dgm:t>
    </dgm:pt>
    <dgm:pt modelId="{B212B608-B5E9-4562-8EC8-C46603C2333B}" type="parTrans" cxnId="{605E12AA-19E0-4E75-B6A5-D09B384F8440}">
      <dgm:prSet/>
      <dgm:spPr/>
      <dgm:t>
        <a:bodyPr/>
        <a:lstStyle/>
        <a:p>
          <a:endParaRPr lang="en-US"/>
        </a:p>
      </dgm:t>
    </dgm:pt>
    <dgm:pt modelId="{035464F9-0DA3-4F83-BA9C-03BC070C9280}" type="sibTrans" cxnId="{605E12AA-19E0-4E75-B6A5-D09B384F8440}">
      <dgm:prSet/>
      <dgm:spPr/>
      <dgm:t>
        <a:bodyPr/>
        <a:lstStyle/>
        <a:p>
          <a:endParaRPr lang="en-US"/>
        </a:p>
      </dgm:t>
    </dgm:pt>
    <dgm:pt modelId="{97DD437A-57A7-42A7-9815-F3802FE680B4}">
      <dgm:prSet phldrT="[Text]"/>
      <dgm:spPr/>
      <dgm:t>
        <a:bodyPr/>
        <a:lstStyle/>
        <a:p>
          <a:r>
            <a:rPr lang="en-US" dirty="0"/>
            <a:t>Improve Performance on Statewide Assessments</a:t>
          </a:r>
        </a:p>
      </dgm:t>
    </dgm:pt>
    <dgm:pt modelId="{2B9C5843-0CE5-4926-A382-CD68677173EC}" type="parTrans" cxnId="{03191C08-00F3-4DC3-887A-E904BB7CC1FE}">
      <dgm:prSet/>
      <dgm:spPr/>
      <dgm:t>
        <a:bodyPr/>
        <a:lstStyle/>
        <a:p>
          <a:endParaRPr lang="en-US"/>
        </a:p>
      </dgm:t>
    </dgm:pt>
    <dgm:pt modelId="{E0E81580-7F6C-4181-B4CD-72A92B685562}" type="sibTrans" cxnId="{03191C08-00F3-4DC3-887A-E904BB7CC1FE}">
      <dgm:prSet/>
      <dgm:spPr/>
      <dgm:t>
        <a:bodyPr/>
        <a:lstStyle/>
        <a:p>
          <a:endParaRPr lang="en-US"/>
        </a:p>
      </dgm:t>
    </dgm:pt>
    <dgm:pt modelId="{F5A7EDEB-7884-4647-8BEF-63BF4F17FEB4}">
      <dgm:prSet phldrT="[Text]"/>
      <dgm:spPr/>
      <dgm:t>
        <a:bodyPr/>
        <a:lstStyle/>
        <a:p>
          <a:r>
            <a:rPr lang="en-US" dirty="0"/>
            <a:t>Improve Literacy Development</a:t>
          </a:r>
        </a:p>
      </dgm:t>
    </dgm:pt>
    <dgm:pt modelId="{A3F65833-B81D-44A4-A23C-28AD0F683CEE}" type="parTrans" cxnId="{65EDA80C-697D-4BF8-ACB6-A153446B801E}">
      <dgm:prSet/>
      <dgm:spPr/>
      <dgm:t>
        <a:bodyPr/>
        <a:lstStyle/>
        <a:p>
          <a:endParaRPr lang="en-US"/>
        </a:p>
      </dgm:t>
    </dgm:pt>
    <dgm:pt modelId="{471B7E13-7961-4227-AF1D-95C37D2DEB54}" type="sibTrans" cxnId="{65EDA80C-697D-4BF8-ACB6-A153446B801E}">
      <dgm:prSet/>
      <dgm:spPr/>
      <dgm:t>
        <a:bodyPr/>
        <a:lstStyle/>
        <a:p>
          <a:endParaRPr lang="en-US"/>
        </a:p>
      </dgm:t>
    </dgm:pt>
    <dgm:pt modelId="{5BA958CB-AC27-4894-BCEF-C9B8EF69FC04}">
      <dgm:prSet/>
      <dgm:spPr/>
      <dgm:t>
        <a:bodyPr/>
        <a:lstStyle/>
        <a:p>
          <a:r>
            <a:rPr lang="en-US" dirty="0"/>
            <a:t>Promote Inclusive Education</a:t>
          </a:r>
        </a:p>
      </dgm:t>
    </dgm:pt>
    <dgm:pt modelId="{940F5811-73D1-48C0-BC69-F3BF915E8E70}" type="parTrans" cxnId="{365ED2E2-5A64-4F46-AE12-C7AAC103F902}">
      <dgm:prSet/>
      <dgm:spPr/>
      <dgm:t>
        <a:bodyPr/>
        <a:lstStyle/>
        <a:p>
          <a:endParaRPr lang="en-US"/>
        </a:p>
      </dgm:t>
    </dgm:pt>
    <dgm:pt modelId="{5F1B0507-0006-4769-857A-6A53472AAB02}" type="sibTrans" cxnId="{365ED2E2-5A64-4F46-AE12-C7AAC103F902}">
      <dgm:prSet/>
      <dgm:spPr/>
      <dgm:t>
        <a:bodyPr/>
        <a:lstStyle/>
        <a:p>
          <a:endParaRPr lang="en-US"/>
        </a:p>
      </dgm:t>
    </dgm:pt>
    <dgm:pt modelId="{2A6FEFE6-3150-4710-9967-A9C7CC03BCCD}">
      <dgm:prSet/>
      <dgm:spPr/>
      <dgm:t>
        <a:bodyPr/>
        <a:lstStyle/>
        <a:p>
          <a:r>
            <a:rPr lang="en-US" dirty="0"/>
            <a:t>Improve Engagement in School</a:t>
          </a:r>
        </a:p>
      </dgm:t>
    </dgm:pt>
    <dgm:pt modelId="{8B5979CA-7AD5-48C8-B371-C1A72835FC46}" type="parTrans" cxnId="{B54A4E9D-B8C2-4656-9A7C-00B5537AA554}">
      <dgm:prSet/>
      <dgm:spPr/>
      <dgm:t>
        <a:bodyPr/>
        <a:lstStyle/>
        <a:p>
          <a:endParaRPr lang="en-US"/>
        </a:p>
      </dgm:t>
    </dgm:pt>
    <dgm:pt modelId="{5027A2D1-8AB4-471B-BA1B-246A26580C66}" type="sibTrans" cxnId="{B54A4E9D-B8C2-4656-9A7C-00B5537AA554}">
      <dgm:prSet/>
      <dgm:spPr/>
      <dgm:t>
        <a:bodyPr/>
        <a:lstStyle/>
        <a:p>
          <a:endParaRPr lang="en-US"/>
        </a:p>
      </dgm:t>
    </dgm:pt>
    <dgm:pt modelId="{8ACAA208-C62C-409B-82B0-4A003F751BED}">
      <dgm:prSet phldrT="[Text]"/>
      <dgm:spPr/>
      <dgm:t>
        <a:bodyPr/>
        <a:lstStyle/>
        <a:p>
          <a:r>
            <a:rPr lang="en-US" dirty="0"/>
            <a:t>Improve </a:t>
          </a:r>
        </a:p>
        <a:p>
          <a:r>
            <a:rPr lang="en-US" dirty="0"/>
            <a:t>K  Readiness</a:t>
          </a:r>
        </a:p>
      </dgm:t>
    </dgm:pt>
    <dgm:pt modelId="{E7DCB918-9945-4EA5-B71B-D8517C06F916}" type="parTrans" cxnId="{38DC3DC4-8F68-4F90-93BB-448BFB8B33F9}">
      <dgm:prSet/>
      <dgm:spPr/>
      <dgm:t>
        <a:bodyPr/>
        <a:lstStyle/>
        <a:p>
          <a:endParaRPr lang="en-US"/>
        </a:p>
      </dgm:t>
    </dgm:pt>
    <dgm:pt modelId="{F950C15D-D9F6-4614-9A1D-ECEBD241DCCF}" type="sibTrans" cxnId="{38DC3DC4-8F68-4F90-93BB-448BFB8B33F9}">
      <dgm:prSet/>
      <dgm:spPr/>
      <dgm:t>
        <a:bodyPr/>
        <a:lstStyle/>
        <a:p>
          <a:endParaRPr lang="en-US"/>
        </a:p>
      </dgm:t>
    </dgm:pt>
    <dgm:pt modelId="{858AEEB5-5C81-498D-B002-28B87CCD735B}" type="pres">
      <dgm:prSet presAssocID="{8E4CDB2E-BE7D-41E4-ABF7-E3F66E914E8F}" presName="Name0" presStyleCnt="0">
        <dgm:presLayoutVars>
          <dgm:chMax val="1"/>
          <dgm:dir/>
          <dgm:animLvl val="ctr"/>
          <dgm:resizeHandles val="exact"/>
        </dgm:presLayoutVars>
      </dgm:prSet>
      <dgm:spPr/>
    </dgm:pt>
    <dgm:pt modelId="{926908D0-5209-48F4-AADF-4E516F372C84}" type="pres">
      <dgm:prSet presAssocID="{8F7D99A8-6982-465F-AEBD-2F506449584B}" presName="centerShape" presStyleLbl="node0" presStyleIdx="0" presStyleCnt="1"/>
      <dgm:spPr/>
    </dgm:pt>
    <dgm:pt modelId="{13DEBC3F-0CFF-49F7-B770-B1EF879A2E71}" type="pres">
      <dgm:prSet presAssocID="{E7DCB918-9945-4EA5-B71B-D8517C06F916}" presName="parTrans" presStyleLbl="sibTrans2D1" presStyleIdx="0" presStyleCnt="7"/>
      <dgm:spPr/>
    </dgm:pt>
    <dgm:pt modelId="{6600AD48-1F4A-4078-B24B-34C2540A5F1D}" type="pres">
      <dgm:prSet presAssocID="{E7DCB918-9945-4EA5-B71B-D8517C06F916}" presName="connectorText" presStyleLbl="sibTrans2D1" presStyleIdx="0" presStyleCnt="7"/>
      <dgm:spPr/>
    </dgm:pt>
    <dgm:pt modelId="{040CA5AB-E35D-4962-9C56-5F0E1FF5AC9D}" type="pres">
      <dgm:prSet presAssocID="{8ACAA208-C62C-409B-82B0-4A003F751BED}" presName="node" presStyleLbl="node1" presStyleIdx="0" presStyleCnt="7">
        <dgm:presLayoutVars>
          <dgm:bulletEnabled val="1"/>
        </dgm:presLayoutVars>
      </dgm:prSet>
      <dgm:spPr/>
    </dgm:pt>
    <dgm:pt modelId="{AF180CCD-E0D8-46A8-A0B4-03697DDB0025}" type="pres">
      <dgm:prSet presAssocID="{9B5EA623-E8D0-49EB-AC5F-39E108815F17}" presName="parTrans" presStyleLbl="sibTrans2D1" presStyleIdx="1" presStyleCnt="7"/>
      <dgm:spPr/>
    </dgm:pt>
    <dgm:pt modelId="{CC8FA972-C68E-414F-B464-5D18B39C2890}" type="pres">
      <dgm:prSet presAssocID="{9B5EA623-E8D0-49EB-AC5F-39E108815F17}" presName="connectorText" presStyleLbl="sibTrans2D1" presStyleIdx="1" presStyleCnt="7"/>
      <dgm:spPr/>
    </dgm:pt>
    <dgm:pt modelId="{3772CDDC-09BF-429D-A6A6-85581F916BE3}" type="pres">
      <dgm:prSet presAssocID="{08CF2DE3-C978-4C54-90B0-ACA21F79F7BE}" presName="node" presStyleLbl="node1" presStyleIdx="1" presStyleCnt="7">
        <dgm:presLayoutVars>
          <dgm:bulletEnabled val="1"/>
        </dgm:presLayoutVars>
      </dgm:prSet>
      <dgm:spPr/>
    </dgm:pt>
    <dgm:pt modelId="{8EF47FD4-FFDD-4F82-87AC-7B0340F5FCFF}" type="pres">
      <dgm:prSet presAssocID="{B212B608-B5E9-4562-8EC8-C46603C2333B}" presName="parTrans" presStyleLbl="sibTrans2D1" presStyleIdx="2" presStyleCnt="7"/>
      <dgm:spPr/>
    </dgm:pt>
    <dgm:pt modelId="{1E82B36F-7609-4AD1-8484-C7206E0FAF7D}" type="pres">
      <dgm:prSet presAssocID="{B212B608-B5E9-4562-8EC8-C46603C2333B}" presName="connectorText" presStyleLbl="sibTrans2D1" presStyleIdx="2" presStyleCnt="7"/>
      <dgm:spPr/>
    </dgm:pt>
    <dgm:pt modelId="{6864F463-02E8-44DA-BC00-0D56530331ED}" type="pres">
      <dgm:prSet presAssocID="{50B4BCE7-4436-4685-BB5C-0727C364C1FC}" presName="node" presStyleLbl="node1" presStyleIdx="2" presStyleCnt="7">
        <dgm:presLayoutVars>
          <dgm:bulletEnabled val="1"/>
        </dgm:presLayoutVars>
      </dgm:prSet>
      <dgm:spPr/>
    </dgm:pt>
    <dgm:pt modelId="{AEA415C3-EA7E-41E2-A80D-C2398011CEE8}" type="pres">
      <dgm:prSet presAssocID="{8B5979CA-7AD5-48C8-B371-C1A72835FC46}" presName="parTrans" presStyleLbl="sibTrans2D1" presStyleIdx="3" presStyleCnt="7"/>
      <dgm:spPr/>
    </dgm:pt>
    <dgm:pt modelId="{FE46BD64-0483-478F-807B-B406032E30CA}" type="pres">
      <dgm:prSet presAssocID="{8B5979CA-7AD5-48C8-B371-C1A72835FC46}" presName="connectorText" presStyleLbl="sibTrans2D1" presStyleIdx="3" presStyleCnt="7"/>
      <dgm:spPr/>
    </dgm:pt>
    <dgm:pt modelId="{4C2AFD6B-14FA-4731-937A-F4600716D28A}" type="pres">
      <dgm:prSet presAssocID="{2A6FEFE6-3150-4710-9967-A9C7CC03BCCD}" presName="node" presStyleLbl="node1" presStyleIdx="3" presStyleCnt="7">
        <dgm:presLayoutVars>
          <dgm:bulletEnabled val="1"/>
        </dgm:presLayoutVars>
      </dgm:prSet>
      <dgm:spPr/>
    </dgm:pt>
    <dgm:pt modelId="{3E9E1D36-CCF2-4E19-9B22-17029B421CDF}" type="pres">
      <dgm:prSet presAssocID="{2B9C5843-0CE5-4926-A382-CD68677173EC}" presName="parTrans" presStyleLbl="sibTrans2D1" presStyleIdx="4" presStyleCnt="7"/>
      <dgm:spPr/>
    </dgm:pt>
    <dgm:pt modelId="{D3A33C85-469D-4694-A3BA-D12057DAE9CC}" type="pres">
      <dgm:prSet presAssocID="{2B9C5843-0CE5-4926-A382-CD68677173EC}" presName="connectorText" presStyleLbl="sibTrans2D1" presStyleIdx="4" presStyleCnt="7"/>
      <dgm:spPr/>
    </dgm:pt>
    <dgm:pt modelId="{7EB904F5-FE44-465B-8809-55C619A52797}" type="pres">
      <dgm:prSet presAssocID="{97DD437A-57A7-42A7-9815-F3802FE680B4}" presName="node" presStyleLbl="node1" presStyleIdx="4" presStyleCnt="7">
        <dgm:presLayoutVars>
          <dgm:bulletEnabled val="1"/>
        </dgm:presLayoutVars>
      </dgm:prSet>
      <dgm:spPr/>
    </dgm:pt>
    <dgm:pt modelId="{DFAABD11-F2CC-4083-A87F-788583C40D6E}" type="pres">
      <dgm:prSet presAssocID="{A3F65833-B81D-44A4-A23C-28AD0F683CEE}" presName="parTrans" presStyleLbl="sibTrans2D1" presStyleIdx="5" presStyleCnt="7"/>
      <dgm:spPr/>
    </dgm:pt>
    <dgm:pt modelId="{D6F9C75E-F503-4CF9-8513-0F2D7090F02A}" type="pres">
      <dgm:prSet presAssocID="{A3F65833-B81D-44A4-A23C-28AD0F683CEE}" presName="connectorText" presStyleLbl="sibTrans2D1" presStyleIdx="5" presStyleCnt="7"/>
      <dgm:spPr/>
    </dgm:pt>
    <dgm:pt modelId="{8AB3D764-CBDC-4C54-B296-6A718111D9E9}" type="pres">
      <dgm:prSet presAssocID="{F5A7EDEB-7884-4647-8BEF-63BF4F17FEB4}" presName="node" presStyleLbl="node1" presStyleIdx="5" presStyleCnt="7">
        <dgm:presLayoutVars>
          <dgm:bulletEnabled val="1"/>
        </dgm:presLayoutVars>
      </dgm:prSet>
      <dgm:spPr/>
    </dgm:pt>
    <dgm:pt modelId="{BFB45631-E45B-4D12-8A6E-A01AF623FDE0}" type="pres">
      <dgm:prSet presAssocID="{940F5811-73D1-48C0-BC69-F3BF915E8E70}" presName="parTrans" presStyleLbl="sibTrans2D1" presStyleIdx="6" presStyleCnt="7"/>
      <dgm:spPr/>
    </dgm:pt>
    <dgm:pt modelId="{8C3B4AD1-08A2-426A-B6D5-DCD7F0894CEE}" type="pres">
      <dgm:prSet presAssocID="{940F5811-73D1-48C0-BC69-F3BF915E8E70}" presName="connectorText" presStyleLbl="sibTrans2D1" presStyleIdx="6" presStyleCnt="7"/>
      <dgm:spPr/>
    </dgm:pt>
    <dgm:pt modelId="{82C2B87E-1F8E-4766-BB77-37CE0DC1000B}" type="pres">
      <dgm:prSet presAssocID="{5BA958CB-AC27-4894-BCEF-C9B8EF69FC04}" presName="node" presStyleLbl="node1" presStyleIdx="6" presStyleCnt="7">
        <dgm:presLayoutVars>
          <dgm:bulletEnabled val="1"/>
        </dgm:presLayoutVars>
      </dgm:prSet>
      <dgm:spPr/>
    </dgm:pt>
  </dgm:ptLst>
  <dgm:cxnLst>
    <dgm:cxn modelId="{95AD2B05-4CD9-4D42-B9B3-0E084F60021A}" type="presOf" srcId="{50B4BCE7-4436-4685-BB5C-0727C364C1FC}" destId="{6864F463-02E8-44DA-BC00-0D56530331ED}" srcOrd="0" destOrd="0" presId="urn:microsoft.com/office/officeart/2005/8/layout/radial5"/>
    <dgm:cxn modelId="{03191C08-00F3-4DC3-887A-E904BB7CC1FE}" srcId="{8F7D99A8-6982-465F-AEBD-2F506449584B}" destId="{97DD437A-57A7-42A7-9815-F3802FE680B4}" srcOrd="4" destOrd="0" parTransId="{2B9C5843-0CE5-4926-A382-CD68677173EC}" sibTransId="{E0E81580-7F6C-4181-B4CD-72A92B685562}"/>
    <dgm:cxn modelId="{65EDA80C-697D-4BF8-ACB6-A153446B801E}" srcId="{8F7D99A8-6982-465F-AEBD-2F506449584B}" destId="{F5A7EDEB-7884-4647-8BEF-63BF4F17FEB4}" srcOrd="5" destOrd="0" parTransId="{A3F65833-B81D-44A4-A23C-28AD0F683CEE}" sibTransId="{471B7E13-7961-4227-AF1D-95C37D2DEB54}"/>
    <dgm:cxn modelId="{1346D10C-A35F-4AD3-A4E9-726D02095008}" srcId="{8F7D99A8-6982-465F-AEBD-2F506449584B}" destId="{08CF2DE3-C978-4C54-90B0-ACA21F79F7BE}" srcOrd="1" destOrd="0" parTransId="{9B5EA623-E8D0-49EB-AC5F-39E108815F17}" sibTransId="{10780ACE-164E-444A-B87E-628CC237E3CE}"/>
    <dgm:cxn modelId="{C6A54033-EF24-4A57-9F33-F2F952BA88F9}" type="presOf" srcId="{8F7D99A8-6982-465F-AEBD-2F506449584B}" destId="{926908D0-5209-48F4-AADF-4E516F372C84}" srcOrd="0" destOrd="0" presId="urn:microsoft.com/office/officeart/2005/8/layout/radial5"/>
    <dgm:cxn modelId="{A5E80B37-F997-4702-B7C5-4D54AE4F85B6}" type="presOf" srcId="{97DD437A-57A7-42A7-9815-F3802FE680B4}" destId="{7EB904F5-FE44-465B-8809-55C619A52797}" srcOrd="0" destOrd="0" presId="urn:microsoft.com/office/officeart/2005/8/layout/radial5"/>
    <dgm:cxn modelId="{46AF4C42-77F9-46E8-9C62-21BCD27CA6A6}" type="presOf" srcId="{940F5811-73D1-48C0-BC69-F3BF915E8E70}" destId="{8C3B4AD1-08A2-426A-B6D5-DCD7F0894CEE}" srcOrd="1" destOrd="0" presId="urn:microsoft.com/office/officeart/2005/8/layout/radial5"/>
    <dgm:cxn modelId="{28C4B76F-0725-4C9A-97D1-F55B417D4D06}" srcId="{8E4CDB2E-BE7D-41E4-ABF7-E3F66E914E8F}" destId="{8F7D99A8-6982-465F-AEBD-2F506449584B}" srcOrd="0" destOrd="0" parTransId="{5C065838-4EA6-4963-B687-AAB8311E60B4}" sibTransId="{63C63525-274F-4E77-B52F-B6D7B1A9B559}"/>
    <dgm:cxn modelId="{E07BE66F-7B82-4BB7-B77D-4A5CEDB69F21}" type="presOf" srcId="{A3F65833-B81D-44A4-A23C-28AD0F683CEE}" destId="{D6F9C75E-F503-4CF9-8513-0F2D7090F02A}" srcOrd="1" destOrd="0" presId="urn:microsoft.com/office/officeart/2005/8/layout/radial5"/>
    <dgm:cxn modelId="{76A71675-EB0C-4A0E-B1AF-566FEA20DEB2}" type="presOf" srcId="{8B5979CA-7AD5-48C8-B371-C1A72835FC46}" destId="{AEA415C3-EA7E-41E2-A80D-C2398011CEE8}" srcOrd="0" destOrd="0" presId="urn:microsoft.com/office/officeart/2005/8/layout/radial5"/>
    <dgm:cxn modelId="{B22DE375-1F0A-4AE4-ACEE-A1D18C55FD3F}" type="presOf" srcId="{5BA958CB-AC27-4894-BCEF-C9B8EF69FC04}" destId="{82C2B87E-1F8E-4766-BB77-37CE0DC1000B}" srcOrd="0" destOrd="0" presId="urn:microsoft.com/office/officeart/2005/8/layout/radial5"/>
    <dgm:cxn modelId="{36636E76-DE36-4C5D-95C2-2FF6461AFC10}" type="presOf" srcId="{E7DCB918-9945-4EA5-B71B-D8517C06F916}" destId="{6600AD48-1F4A-4078-B24B-34C2540A5F1D}" srcOrd="1" destOrd="0" presId="urn:microsoft.com/office/officeart/2005/8/layout/radial5"/>
    <dgm:cxn modelId="{559D2297-0A4D-46A5-AC56-07A05EDD792C}" type="presOf" srcId="{B212B608-B5E9-4562-8EC8-C46603C2333B}" destId="{1E82B36F-7609-4AD1-8484-C7206E0FAF7D}" srcOrd="1" destOrd="0" presId="urn:microsoft.com/office/officeart/2005/8/layout/radial5"/>
    <dgm:cxn modelId="{B54A4E9D-B8C2-4656-9A7C-00B5537AA554}" srcId="{8F7D99A8-6982-465F-AEBD-2F506449584B}" destId="{2A6FEFE6-3150-4710-9967-A9C7CC03BCCD}" srcOrd="3" destOrd="0" parTransId="{8B5979CA-7AD5-48C8-B371-C1A72835FC46}" sibTransId="{5027A2D1-8AB4-471B-BA1B-246A26580C66}"/>
    <dgm:cxn modelId="{A21BBF9E-4714-45A2-8B25-EE2A3E20581F}" type="presOf" srcId="{B212B608-B5E9-4562-8EC8-C46603C2333B}" destId="{8EF47FD4-FFDD-4F82-87AC-7B0340F5FCFF}" srcOrd="0" destOrd="0" presId="urn:microsoft.com/office/officeart/2005/8/layout/radial5"/>
    <dgm:cxn modelId="{A38078A8-5512-48DB-9F1A-038C25253F9F}" type="presOf" srcId="{9B5EA623-E8D0-49EB-AC5F-39E108815F17}" destId="{AF180CCD-E0D8-46A8-A0B4-03697DDB0025}" srcOrd="0" destOrd="0" presId="urn:microsoft.com/office/officeart/2005/8/layout/radial5"/>
    <dgm:cxn modelId="{CE01ADA9-B5E2-46FB-91F8-0286A984915A}" type="presOf" srcId="{9B5EA623-E8D0-49EB-AC5F-39E108815F17}" destId="{CC8FA972-C68E-414F-B464-5D18B39C2890}" srcOrd="1" destOrd="0" presId="urn:microsoft.com/office/officeart/2005/8/layout/radial5"/>
    <dgm:cxn modelId="{605E12AA-19E0-4E75-B6A5-D09B384F8440}" srcId="{8F7D99A8-6982-465F-AEBD-2F506449584B}" destId="{50B4BCE7-4436-4685-BB5C-0727C364C1FC}" srcOrd="2" destOrd="0" parTransId="{B212B608-B5E9-4562-8EC8-C46603C2333B}" sibTransId="{035464F9-0DA3-4F83-BA9C-03BC070C9280}"/>
    <dgm:cxn modelId="{52019AB2-C246-4BA8-BFA1-4948397B0203}" type="presOf" srcId="{2B9C5843-0CE5-4926-A382-CD68677173EC}" destId="{D3A33C85-469D-4694-A3BA-D12057DAE9CC}" srcOrd="1" destOrd="0" presId="urn:microsoft.com/office/officeart/2005/8/layout/radial5"/>
    <dgm:cxn modelId="{0482B4B2-2CEB-48D7-9383-9447A0DB8F8B}" type="presOf" srcId="{2B9C5843-0CE5-4926-A382-CD68677173EC}" destId="{3E9E1D36-CCF2-4E19-9B22-17029B421CDF}" srcOrd="0" destOrd="0" presId="urn:microsoft.com/office/officeart/2005/8/layout/radial5"/>
    <dgm:cxn modelId="{D9F113BC-E042-443A-A378-BCC99145E3F8}" type="presOf" srcId="{E7DCB918-9945-4EA5-B71B-D8517C06F916}" destId="{13DEBC3F-0CFF-49F7-B770-B1EF879A2E71}" srcOrd="0" destOrd="0" presId="urn:microsoft.com/office/officeart/2005/8/layout/radial5"/>
    <dgm:cxn modelId="{38DC3DC4-8F68-4F90-93BB-448BFB8B33F9}" srcId="{8F7D99A8-6982-465F-AEBD-2F506449584B}" destId="{8ACAA208-C62C-409B-82B0-4A003F751BED}" srcOrd="0" destOrd="0" parTransId="{E7DCB918-9945-4EA5-B71B-D8517C06F916}" sibTransId="{F950C15D-D9F6-4614-9A1D-ECEBD241DCCF}"/>
    <dgm:cxn modelId="{74B584CB-806B-40DF-9865-07FBF887A1B6}" type="presOf" srcId="{F5A7EDEB-7884-4647-8BEF-63BF4F17FEB4}" destId="{8AB3D764-CBDC-4C54-B296-6A718111D9E9}" srcOrd="0" destOrd="0" presId="urn:microsoft.com/office/officeart/2005/8/layout/radial5"/>
    <dgm:cxn modelId="{064495CD-DE3F-4D91-9D1D-54252AC1F9AC}" type="presOf" srcId="{8E4CDB2E-BE7D-41E4-ABF7-E3F66E914E8F}" destId="{858AEEB5-5C81-498D-B002-28B87CCD735B}" srcOrd="0" destOrd="0" presId="urn:microsoft.com/office/officeart/2005/8/layout/radial5"/>
    <dgm:cxn modelId="{B2829CCD-72C7-4A2D-BAD9-D0C3B8983790}" type="presOf" srcId="{08CF2DE3-C978-4C54-90B0-ACA21F79F7BE}" destId="{3772CDDC-09BF-429D-A6A6-85581F916BE3}" srcOrd="0" destOrd="0" presId="urn:microsoft.com/office/officeart/2005/8/layout/radial5"/>
    <dgm:cxn modelId="{C6FF9BD4-E904-4764-BD7A-94BE9D180D6B}" type="presOf" srcId="{8B5979CA-7AD5-48C8-B371-C1A72835FC46}" destId="{FE46BD64-0483-478F-807B-B406032E30CA}" srcOrd="1" destOrd="0" presId="urn:microsoft.com/office/officeart/2005/8/layout/radial5"/>
    <dgm:cxn modelId="{E95EE6D5-6CF1-4CFE-9F54-1AA64E8564F4}" type="presOf" srcId="{2A6FEFE6-3150-4710-9967-A9C7CC03BCCD}" destId="{4C2AFD6B-14FA-4731-937A-F4600716D28A}" srcOrd="0" destOrd="0" presId="urn:microsoft.com/office/officeart/2005/8/layout/radial5"/>
    <dgm:cxn modelId="{5AEF9EDE-D56A-4B6F-B46B-C1543B3922E2}" type="presOf" srcId="{A3F65833-B81D-44A4-A23C-28AD0F683CEE}" destId="{DFAABD11-F2CC-4083-A87F-788583C40D6E}" srcOrd="0" destOrd="0" presId="urn:microsoft.com/office/officeart/2005/8/layout/radial5"/>
    <dgm:cxn modelId="{365ED2E2-5A64-4F46-AE12-C7AAC103F902}" srcId="{8F7D99A8-6982-465F-AEBD-2F506449584B}" destId="{5BA958CB-AC27-4894-BCEF-C9B8EF69FC04}" srcOrd="6" destOrd="0" parTransId="{940F5811-73D1-48C0-BC69-F3BF915E8E70}" sibTransId="{5F1B0507-0006-4769-857A-6A53472AAB02}"/>
    <dgm:cxn modelId="{E84A9BE6-3579-4F19-A4B2-2CC5B8C0568B}" type="presOf" srcId="{940F5811-73D1-48C0-BC69-F3BF915E8E70}" destId="{BFB45631-E45B-4D12-8A6E-A01AF623FDE0}" srcOrd="0" destOrd="0" presId="urn:microsoft.com/office/officeart/2005/8/layout/radial5"/>
    <dgm:cxn modelId="{425989F8-A8E4-4DD3-BF3D-D6A0106D2FFF}" type="presOf" srcId="{8ACAA208-C62C-409B-82B0-4A003F751BED}" destId="{040CA5AB-E35D-4962-9C56-5F0E1FF5AC9D}" srcOrd="0" destOrd="0" presId="urn:microsoft.com/office/officeart/2005/8/layout/radial5"/>
    <dgm:cxn modelId="{1EE197E8-D7F9-40EE-8C0F-B78F1DD3A53E}" type="presParOf" srcId="{858AEEB5-5C81-498D-B002-28B87CCD735B}" destId="{926908D0-5209-48F4-AADF-4E516F372C84}" srcOrd="0" destOrd="0" presId="urn:microsoft.com/office/officeart/2005/8/layout/radial5"/>
    <dgm:cxn modelId="{3777796D-A372-4556-9377-C13EA608D663}" type="presParOf" srcId="{858AEEB5-5C81-498D-B002-28B87CCD735B}" destId="{13DEBC3F-0CFF-49F7-B770-B1EF879A2E71}" srcOrd="1" destOrd="0" presId="urn:microsoft.com/office/officeart/2005/8/layout/radial5"/>
    <dgm:cxn modelId="{0E16B1F7-B05D-4281-AD27-6F00D2F34A4B}" type="presParOf" srcId="{13DEBC3F-0CFF-49F7-B770-B1EF879A2E71}" destId="{6600AD48-1F4A-4078-B24B-34C2540A5F1D}" srcOrd="0" destOrd="0" presId="urn:microsoft.com/office/officeart/2005/8/layout/radial5"/>
    <dgm:cxn modelId="{74F51641-A9FD-4F94-B270-71BA63C23251}" type="presParOf" srcId="{858AEEB5-5C81-498D-B002-28B87CCD735B}" destId="{040CA5AB-E35D-4962-9C56-5F0E1FF5AC9D}" srcOrd="2" destOrd="0" presId="urn:microsoft.com/office/officeart/2005/8/layout/radial5"/>
    <dgm:cxn modelId="{09D39F87-1C69-469B-91FD-9915D7C9DCE7}" type="presParOf" srcId="{858AEEB5-5C81-498D-B002-28B87CCD735B}" destId="{AF180CCD-E0D8-46A8-A0B4-03697DDB0025}" srcOrd="3" destOrd="0" presId="urn:microsoft.com/office/officeart/2005/8/layout/radial5"/>
    <dgm:cxn modelId="{E931591A-EF47-412E-A949-586C985EB7D2}" type="presParOf" srcId="{AF180CCD-E0D8-46A8-A0B4-03697DDB0025}" destId="{CC8FA972-C68E-414F-B464-5D18B39C2890}" srcOrd="0" destOrd="0" presId="urn:microsoft.com/office/officeart/2005/8/layout/radial5"/>
    <dgm:cxn modelId="{27A0075F-90C6-4266-A11B-C0F9637BDAF6}" type="presParOf" srcId="{858AEEB5-5C81-498D-B002-28B87CCD735B}" destId="{3772CDDC-09BF-429D-A6A6-85581F916BE3}" srcOrd="4" destOrd="0" presId="urn:microsoft.com/office/officeart/2005/8/layout/radial5"/>
    <dgm:cxn modelId="{764BD44D-3745-415B-B03C-856A3825FA53}" type="presParOf" srcId="{858AEEB5-5C81-498D-B002-28B87CCD735B}" destId="{8EF47FD4-FFDD-4F82-87AC-7B0340F5FCFF}" srcOrd="5" destOrd="0" presId="urn:microsoft.com/office/officeart/2005/8/layout/radial5"/>
    <dgm:cxn modelId="{5641FA40-17F5-4E0C-B261-AFC8AEBEBE5E}" type="presParOf" srcId="{8EF47FD4-FFDD-4F82-87AC-7B0340F5FCFF}" destId="{1E82B36F-7609-4AD1-8484-C7206E0FAF7D}" srcOrd="0" destOrd="0" presId="urn:microsoft.com/office/officeart/2005/8/layout/radial5"/>
    <dgm:cxn modelId="{8F578D5F-342B-46F8-AB94-F8492017A1E6}" type="presParOf" srcId="{858AEEB5-5C81-498D-B002-28B87CCD735B}" destId="{6864F463-02E8-44DA-BC00-0D56530331ED}" srcOrd="6" destOrd="0" presId="urn:microsoft.com/office/officeart/2005/8/layout/radial5"/>
    <dgm:cxn modelId="{E65C495D-D14B-40F6-96F0-AB32A93AD1EF}" type="presParOf" srcId="{858AEEB5-5C81-498D-B002-28B87CCD735B}" destId="{AEA415C3-EA7E-41E2-A80D-C2398011CEE8}" srcOrd="7" destOrd="0" presId="urn:microsoft.com/office/officeart/2005/8/layout/radial5"/>
    <dgm:cxn modelId="{3EDCDA46-BA51-44A5-91E9-9F8E2D791387}" type="presParOf" srcId="{AEA415C3-EA7E-41E2-A80D-C2398011CEE8}" destId="{FE46BD64-0483-478F-807B-B406032E30CA}" srcOrd="0" destOrd="0" presId="urn:microsoft.com/office/officeart/2005/8/layout/radial5"/>
    <dgm:cxn modelId="{30DFB7DF-D4B7-4476-A2FB-1B728A11740B}" type="presParOf" srcId="{858AEEB5-5C81-498D-B002-28B87CCD735B}" destId="{4C2AFD6B-14FA-4731-937A-F4600716D28A}" srcOrd="8" destOrd="0" presId="urn:microsoft.com/office/officeart/2005/8/layout/radial5"/>
    <dgm:cxn modelId="{CCA0C7F7-8075-48F7-8E7E-FAAD916E0A2B}" type="presParOf" srcId="{858AEEB5-5C81-498D-B002-28B87CCD735B}" destId="{3E9E1D36-CCF2-4E19-9B22-17029B421CDF}" srcOrd="9" destOrd="0" presId="urn:microsoft.com/office/officeart/2005/8/layout/radial5"/>
    <dgm:cxn modelId="{C84F8559-BEEE-4DE4-98F1-3767CAAB1010}" type="presParOf" srcId="{3E9E1D36-CCF2-4E19-9B22-17029B421CDF}" destId="{D3A33C85-469D-4694-A3BA-D12057DAE9CC}" srcOrd="0" destOrd="0" presId="urn:microsoft.com/office/officeart/2005/8/layout/radial5"/>
    <dgm:cxn modelId="{F56391B0-C6A2-43DC-920C-F209A11848EB}" type="presParOf" srcId="{858AEEB5-5C81-498D-B002-28B87CCD735B}" destId="{7EB904F5-FE44-465B-8809-55C619A52797}" srcOrd="10" destOrd="0" presId="urn:microsoft.com/office/officeart/2005/8/layout/radial5"/>
    <dgm:cxn modelId="{BFC4F6A0-0091-411D-B5CB-662668F8D0FA}" type="presParOf" srcId="{858AEEB5-5C81-498D-B002-28B87CCD735B}" destId="{DFAABD11-F2CC-4083-A87F-788583C40D6E}" srcOrd="11" destOrd="0" presId="urn:microsoft.com/office/officeart/2005/8/layout/radial5"/>
    <dgm:cxn modelId="{4021226F-3EB8-4CB1-B90F-DB9A694148BA}" type="presParOf" srcId="{DFAABD11-F2CC-4083-A87F-788583C40D6E}" destId="{D6F9C75E-F503-4CF9-8513-0F2D7090F02A}" srcOrd="0" destOrd="0" presId="urn:microsoft.com/office/officeart/2005/8/layout/radial5"/>
    <dgm:cxn modelId="{106AA359-53F8-4630-97FF-8168523D7761}" type="presParOf" srcId="{858AEEB5-5C81-498D-B002-28B87CCD735B}" destId="{8AB3D764-CBDC-4C54-B296-6A718111D9E9}" srcOrd="12" destOrd="0" presId="urn:microsoft.com/office/officeart/2005/8/layout/radial5"/>
    <dgm:cxn modelId="{CFCAED39-A06E-4A67-B881-EFD5B5620589}" type="presParOf" srcId="{858AEEB5-5C81-498D-B002-28B87CCD735B}" destId="{BFB45631-E45B-4D12-8A6E-A01AF623FDE0}" srcOrd="13" destOrd="0" presId="urn:microsoft.com/office/officeart/2005/8/layout/radial5"/>
    <dgm:cxn modelId="{32866750-F9EC-4057-B90A-CBCA1338025B}" type="presParOf" srcId="{BFB45631-E45B-4D12-8A6E-A01AF623FDE0}" destId="{8C3B4AD1-08A2-426A-B6D5-DCD7F0894CEE}" srcOrd="0" destOrd="0" presId="urn:microsoft.com/office/officeart/2005/8/layout/radial5"/>
    <dgm:cxn modelId="{D63A1660-D37A-448E-8457-C6C3AD706E32}" type="presParOf" srcId="{858AEEB5-5C81-498D-B002-28B87CCD735B}" destId="{82C2B87E-1F8E-4766-BB77-37CE0DC1000B}" srcOrd="14"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F9FB17-395D-4EA9-8648-0082F475AF87}" type="doc">
      <dgm:prSet loTypeId="urn:microsoft.com/office/officeart/2005/8/layout/vList5" loCatId="list" qsTypeId="urn:microsoft.com/office/officeart/2005/8/quickstyle/simple1" qsCatId="simple" csTypeId="urn:microsoft.com/office/officeart/2005/8/colors/accent2_1" csCatId="accent2" phldr="1"/>
      <dgm:spPr/>
      <dgm:t>
        <a:bodyPr/>
        <a:lstStyle/>
        <a:p>
          <a:endParaRPr lang="en-US"/>
        </a:p>
      </dgm:t>
    </dgm:pt>
    <dgm:pt modelId="{54AD25DA-A2F1-4C39-9CCF-2A479C0E183D}">
      <dgm:prSet phldrT="[Text]"/>
      <dgm:spPr/>
      <dgm:t>
        <a:bodyPr/>
        <a:lstStyle/>
        <a:p>
          <a:r>
            <a:rPr lang="en-US" dirty="0"/>
            <a:t>Visioning</a:t>
          </a:r>
        </a:p>
      </dgm:t>
    </dgm:pt>
    <dgm:pt modelId="{6367AFCA-4CE5-4E1D-9B6A-1E30B1F93F24}" type="parTrans" cxnId="{57F702FC-017D-40C1-842B-47EC4D381E9C}">
      <dgm:prSet/>
      <dgm:spPr/>
      <dgm:t>
        <a:bodyPr/>
        <a:lstStyle/>
        <a:p>
          <a:endParaRPr lang="en-US"/>
        </a:p>
      </dgm:t>
    </dgm:pt>
    <dgm:pt modelId="{806E8E8F-1D22-43DC-B224-F28EEEBF1393}" type="sibTrans" cxnId="{57F702FC-017D-40C1-842B-47EC4D381E9C}">
      <dgm:prSet/>
      <dgm:spPr/>
      <dgm:t>
        <a:bodyPr/>
        <a:lstStyle/>
        <a:p>
          <a:endParaRPr lang="en-US"/>
        </a:p>
      </dgm:t>
    </dgm:pt>
    <dgm:pt modelId="{D2E1E35D-4C45-41DC-A993-3DC8FD9687B6}">
      <dgm:prSet phldrT="[Text]"/>
      <dgm:spPr/>
      <dgm:t>
        <a:bodyPr/>
        <a:lstStyle/>
        <a:p>
          <a:r>
            <a:rPr lang="en-US" dirty="0"/>
            <a:t>Back to the Future</a:t>
          </a:r>
        </a:p>
      </dgm:t>
    </dgm:pt>
    <dgm:pt modelId="{60A2F820-3CE8-4B3C-AE00-17EBBF3DAAE8}" type="parTrans" cxnId="{EC046694-1841-4D0C-B6C1-91C97F422579}">
      <dgm:prSet/>
      <dgm:spPr/>
      <dgm:t>
        <a:bodyPr/>
        <a:lstStyle/>
        <a:p>
          <a:endParaRPr lang="en-US"/>
        </a:p>
      </dgm:t>
    </dgm:pt>
    <dgm:pt modelId="{F6AE6C58-9A15-45AB-A651-B41C20CD4748}" type="sibTrans" cxnId="{EC046694-1841-4D0C-B6C1-91C97F422579}">
      <dgm:prSet/>
      <dgm:spPr/>
      <dgm:t>
        <a:bodyPr/>
        <a:lstStyle/>
        <a:p>
          <a:endParaRPr lang="en-US"/>
        </a:p>
      </dgm:t>
    </dgm:pt>
    <dgm:pt modelId="{82DF28DE-EF7F-4FAC-8E5C-95BE2BD682E3}">
      <dgm:prSet phldrT="[Text]"/>
      <dgm:spPr/>
      <dgm:t>
        <a:bodyPr/>
        <a:lstStyle/>
        <a:p>
          <a:r>
            <a:rPr lang="en-US" dirty="0"/>
            <a:t>Root causes</a:t>
          </a:r>
        </a:p>
      </dgm:t>
    </dgm:pt>
    <dgm:pt modelId="{479DE24E-3A90-4F9D-881E-B86F68FF0592}" type="parTrans" cxnId="{DFDE3BD0-0340-471E-989E-856EA43EA701}">
      <dgm:prSet/>
      <dgm:spPr/>
      <dgm:t>
        <a:bodyPr/>
        <a:lstStyle/>
        <a:p>
          <a:endParaRPr lang="en-US"/>
        </a:p>
      </dgm:t>
    </dgm:pt>
    <dgm:pt modelId="{415C035E-02E1-4A41-8944-61DC0DCF22A6}" type="sibTrans" cxnId="{DFDE3BD0-0340-471E-989E-856EA43EA701}">
      <dgm:prSet/>
      <dgm:spPr/>
      <dgm:t>
        <a:bodyPr/>
        <a:lstStyle/>
        <a:p>
          <a:endParaRPr lang="en-US"/>
        </a:p>
      </dgm:t>
    </dgm:pt>
    <dgm:pt modelId="{3A16D1FF-7374-4854-92EB-30C5C2F4BD74}">
      <dgm:prSet phldrT="[Text]"/>
      <dgm:spPr/>
      <dgm:t>
        <a:bodyPr/>
        <a:lstStyle/>
        <a:p>
          <a:r>
            <a:rPr lang="en-US" dirty="0"/>
            <a:t>5 Whys</a:t>
          </a:r>
        </a:p>
      </dgm:t>
    </dgm:pt>
    <dgm:pt modelId="{BF0A096C-AB09-4508-BE44-D97EA126CE77}" type="parTrans" cxnId="{7E51D0F2-C4B4-48D6-8DF3-A97386045051}">
      <dgm:prSet/>
      <dgm:spPr/>
      <dgm:t>
        <a:bodyPr/>
        <a:lstStyle/>
        <a:p>
          <a:endParaRPr lang="en-US"/>
        </a:p>
      </dgm:t>
    </dgm:pt>
    <dgm:pt modelId="{1D0DBB59-664F-431E-A26E-479A6C23E5EC}" type="sibTrans" cxnId="{7E51D0F2-C4B4-48D6-8DF3-A97386045051}">
      <dgm:prSet/>
      <dgm:spPr/>
      <dgm:t>
        <a:bodyPr/>
        <a:lstStyle/>
        <a:p>
          <a:endParaRPr lang="en-US"/>
        </a:p>
      </dgm:t>
    </dgm:pt>
    <dgm:pt modelId="{DE3BDCCC-C73C-4919-8246-65E494285F09}">
      <dgm:prSet phldrT="[Text]"/>
      <dgm:spPr/>
      <dgm:t>
        <a:bodyPr/>
        <a:lstStyle/>
        <a:p>
          <a:r>
            <a:rPr lang="en-US" dirty="0"/>
            <a:t>Planning practices</a:t>
          </a:r>
        </a:p>
      </dgm:t>
    </dgm:pt>
    <dgm:pt modelId="{B5D8E080-EC01-4092-9EF6-71F429FF9D98}" type="parTrans" cxnId="{2C48C0E1-D6B9-48FC-AEEC-EA0FB0AFA08C}">
      <dgm:prSet/>
      <dgm:spPr/>
      <dgm:t>
        <a:bodyPr/>
        <a:lstStyle/>
        <a:p>
          <a:endParaRPr lang="en-US"/>
        </a:p>
      </dgm:t>
    </dgm:pt>
    <dgm:pt modelId="{B5EF10B5-B291-4886-B5A7-D506177536EA}" type="sibTrans" cxnId="{2C48C0E1-D6B9-48FC-AEEC-EA0FB0AFA08C}">
      <dgm:prSet/>
      <dgm:spPr/>
      <dgm:t>
        <a:bodyPr/>
        <a:lstStyle/>
        <a:p>
          <a:endParaRPr lang="en-US"/>
        </a:p>
      </dgm:t>
    </dgm:pt>
    <dgm:pt modelId="{97582E3B-BDDC-4800-A4BB-008FBD13B028}">
      <dgm:prSet phldrT="[Text]"/>
      <dgm:spPr/>
      <dgm:t>
        <a:bodyPr/>
        <a:lstStyle/>
        <a:p>
          <a:r>
            <a:rPr lang="en-US" dirty="0"/>
            <a:t>SWOT Analysis</a:t>
          </a:r>
        </a:p>
      </dgm:t>
    </dgm:pt>
    <dgm:pt modelId="{D5F713F4-4A6E-47F8-878C-9EEB27422C35}" type="parTrans" cxnId="{7B3F47D1-63B0-4915-8CD6-DBAB80CDF993}">
      <dgm:prSet/>
      <dgm:spPr/>
      <dgm:t>
        <a:bodyPr/>
        <a:lstStyle/>
        <a:p>
          <a:endParaRPr lang="en-US"/>
        </a:p>
      </dgm:t>
    </dgm:pt>
    <dgm:pt modelId="{755B975A-7D57-4772-B76A-64D0DB010EDB}" type="sibTrans" cxnId="{7B3F47D1-63B0-4915-8CD6-DBAB80CDF993}">
      <dgm:prSet/>
      <dgm:spPr/>
      <dgm:t>
        <a:bodyPr/>
        <a:lstStyle/>
        <a:p>
          <a:endParaRPr lang="en-US"/>
        </a:p>
      </dgm:t>
    </dgm:pt>
    <dgm:pt modelId="{317A8A01-D680-4757-AA1C-1ECB5CDE1312}">
      <dgm:prSet phldrT="[Text]"/>
      <dgm:spPr/>
      <dgm:t>
        <a:bodyPr/>
        <a:lstStyle/>
        <a:p>
          <a:r>
            <a:rPr lang="en-US" dirty="0"/>
            <a:t>Action planning</a:t>
          </a:r>
        </a:p>
      </dgm:t>
    </dgm:pt>
    <dgm:pt modelId="{4A25E07D-2930-405B-8974-FCF03632A270}" type="parTrans" cxnId="{539F077C-1099-4F7A-A14B-75AA637BDDA8}">
      <dgm:prSet/>
      <dgm:spPr/>
      <dgm:t>
        <a:bodyPr/>
        <a:lstStyle/>
        <a:p>
          <a:endParaRPr lang="en-US"/>
        </a:p>
      </dgm:t>
    </dgm:pt>
    <dgm:pt modelId="{A73D0548-723B-4611-8C62-0A6170D31D57}" type="sibTrans" cxnId="{539F077C-1099-4F7A-A14B-75AA637BDDA8}">
      <dgm:prSet/>
      <dgm:spPr/>
      <dgm:t>
        <a:bodyPr/>
        <a:lstStyle/>
        <a:p>
          <a:endParaRPr lang="en-US"/>
        </a:p>
      </dgm:t>
    </dgm:pt>
    <dgm:pt modelId="{D0E8735A-9E12-43AD-B703-56205E75890B}">
      <dgm:prSet phldrT="[Text]"/>
      <dgm:spPr/>
      <dgm:t>
        <a:bodyPr/>
        <a:lstStyle/>
        <a:p>
          <a:r>
            <a:rPr lang="en-US" dirty="0"/>
            <a:t>Implementation benchmarks</a:t>
          </a:r>
        </a:p>
      </dgm:t>
    </dgm:pt>
    <dgm:pt modelId="{7F9D7F55-E6D1-44CF-AFCF-5838A8ED1B2A}" type="parTrans" cxnId="{946309B3-3A47-4140-B177-FCBDD0868BD0}">
      <dgm:prSet/>
      <dgm:spPr/>
      <dgm:t>
        <a:bodyPr/>
        <a:lstStyle/>
        <a:p>
          <a:endParaRPr lang="en-US"/>
        </a:p>
      </dgm:t>
    </dgm:pt>
    <dgm:pt modelId="{55BD9866-014F-4F0C-8BED-3C2A8A0E417D}" type="sibTrans" cxnId="{946309B3-3A47-4140-B177-FCBDD0868BD0}">
      <dgm:prSet/>
      <dgm:spPr/>
      <dgm:t>
        <a:bodyPr/>
        <a:lstStyle/>
        <a:p>
          <a:endParaRPr lang="en-US"/>
        </a:p>
      </dgm:t>
    </dgm:pt>
    <dgm:pt modelId="{DF11F04B-EF14-40B4-8136-7B41740A0317}">
      <dgm:prSet phldrT="[Text]"/>
      <dgm:spPr/>
      <dgm:t>
        <a:bodyPr/>
        <a:lstStyle/>
        <a:p>
          <a:r>
            <a:rPr lang="en-US" dirty="0"/>
            <a:t>Resources needed (who/what/when)</a:t>
          </a:r>
        </a:p>
      </dgm:t>
    </dgm:pt>
    <dgm:pt modelId="{29CFF1F3-8171-4B68-A4CA-F330ACF83BB0}" type="parTrans" cxnId="{D174D791-CDBD-4BF7-BCBD-6A5A9256175F}">
      <dgm:prSet/>
      <dgm:spPr/>
      <dgm:t>
        <a:bodyPr/>
        <a:lstStyle/>
        <a:p>
          <a:endParaRPr lang="en-US"/>
        </a:p>
      </dgm:t>
    </dgm:pt>
    <dgm:pt modelId="{51A99F9E-7963-400F-BE6A-110483041A6A}" type="sibTrans" cxnId="{D174D791-CDBD-4BF7-BCBD-6A5A9256175F}">
      <dgm:prSet/>
      <dgm:spPr/>
      <dgm:t>
        <a:bodyPr/>
        <a:lstStyle/>
        <a:p>
          <a:endParaRPr lang="en-US"/>
        </a:p>
      </dgm:t>
    </dgm:pt>
    <dgm:pt modelId="{77BF3F56-712A-42B3-90FC-4B478E4F8C6B}" type="pres">
      <dgm:prSet presAssocID="{57F9FB17-395D-4EA9-8648-0082F475AF87}" presName="Name0" presStyleCnt="0">
        <dgm:presLayoutVars>
          <dgm:dir/>
          <dgm:animLvl val="lvl"/>
          <dgm:resizeHandles val="exact"/>
        </dgm:presLayoutVars>
      </dgm:prSet>
      <dgm:spPr/>
    </dgm:pt>
    <dgm:pt modelId="{BC0D245C-2F34-4688-BAD9-49232794BB98}" type="pres">
      <dgm:prSet presAssocID="{54AD25DA-A2F1-4C39-9CCF-2A479C0E183D}" presName="linNode" presStyleCnt="0"/>
      <dgm:spPr/>
    </dgm:pt>
    <dgm:pt modelId="{8EB97634-0611-45E7-A337-AB03B2973066}" type="pres">
      <dgm:prSet presAssocID="{54AD25DA-A2F1-4C39-9CCF-2A479C0E183D}" presName="parentText" presStyleLbl="node1" presStyleIdx="0" presStyleCnt="4">
        <dgm:presLayoutVars>
          <dgm:chMax val="1"/>
          <dgm:bulletEnabled val="1"/>
        </dgm:presLayoutVars>
      </dgm:prSet>
      <dgm:spPr/>
    </dgm:pt>
    <dgm:pt modelId="{7682E772-2F98-4E88-AEBB-D1315583D0CA}" type="pres">
      <dgm:prSet presAssocID="{54AD25DA-A2F1-4C39-9CCF-2A479C0E183D}" presName="descendantText" presStyleLbl="alignAccFollowNode1" presStyleIdx="0" presStyleCnt="4">
        <dgm:presLayoutVars>
          <dgm:bulletEnabled val="1"/>
        </dgm:presLayoutVars>
      </dgm:prSet>
      <dgm:spPr/>
    </dgm:pt>
    <dgm:pt modelId="{065139E1-A996-40A2-B066-0D5E2F2EB264}" type="pres">
      <dgm:prSet presAssocID="{806E8E8F-1D22-43DC-B224-F28EEEBF1393}" presName="sp" presStyleCnt="0"/>
      <dgm:spPr/>
    </dgm:pt>
    <dgm:pt modelId="{7201A9F2-C47A-4E0A-8296-4E735A6A9B67}" type="pres">
      <dgm:prSet presAssocID="{82DF28DE-EF7F-4FAC-8E5C-95BE2BD682E3}" presName="linNode" presStyleCnt="0"/>
      <dgm:spPr/>
    </dgm:pt>
    <dgm:pt modelId="{AA55D7F0-CE21-4AA8-852B-D7B5D490C8E5}" type="pres">
      <dgm:prSet presAssocID="{82DF28DE-EF7F-4FAC-8E5C-95BE2BD682E3}" presName="parentText" presStyleLbl="node1" presStyleIdx="1" presStyleCnt="4">
        <dgm:presLayoutVars>
          <dgm:chMax val="1"/>
          <dgm:bulletEnabled val="1"/>
        </dgm:presLayoutVars>
      </dgm:prSet>
      <dgm:spPr/>
    </dgm:pt>
    <dgm:pt modelId="{A25408DB-4499-4149-A512-38A6C72F965B}" type="pres">
      <dgm:prSet presAssocID="{82DF28DE-EF7F-4FAC-8E5C-95BE2BD682E3}" presName="descendantText" presStyleLbl="alignAccFollowNode1" presStyleIdx="1" presStyleCnt="4">
        <dgm:presLayoutVars>
          <dgm:bulletEnabled val="1"/>
        </dgm:presLayoutVars>
      </dgm:prSet>
      <dgm:spPr/>
    </dgm:pt>
    <dgm:pt modelId="{A765C986-27CB-4D79-BE4B-D2CAF6B04369}" type="pres">
      <dgm:prSet presAssocID="{415C035E-02E1-4A41-8944-61DC0DCF22A6}" presName="sp" presStyleCnt="0"/>
      <dgm:spPr/>
    </dgm:pt>
    <dgm:pt modelId="{A77755E4-315F-4468-B03D-E1089E7B6F69}" type="pres">
      <dgm:prSet presAssocID="{DE3BDCCC-C73C-4919-8246-65E494285F09}" presName="linNode" presStyleCnt="0"/>
      <dgm:spPr/>
    </dgm:pt>
    <dgm:pt modelId="{8C3FFE12-AF87-481E-9BC5-734A834EFBD4}" type="pres">
      <dgm:prSet presAssocID="{DE3BDCCC-C73C-4919-8246-65E494285F09}" presName="parentText" presStyleLbl="node1" presStyleIdx="2" presStyleCnt="4">
        <dgm:presLayoutVars>
          <dgm:chMax val="1"/>
          <dgm:bulletEnabled val="1"/>
        </dgm:presLayoutVars>
      </dgm:prSet>
      <dgm:spPr/>
    </dgm:pt>
    <dgm:pt modelId="{EC604D0C-3527-4382-B794-D6270A7DEF7F}" type="pres">
      <dgm:prSet presAssocID="{DE3BDCCC-C73C-4919-8246-65E494285F09}" presName="descendantText" presStyleLbl="alignAccFollowNode1" presStyleIdx="2" presStyleCnt="4">
        <dgm:presLayoutVars>
          <dgm:bulletEnabled val="1"/>
        </dgm:presLayoutVars>
      </dgm:prSet>
      <dgm:spPr/>
    </dgm:pt>
    <dgm:pt modelId="{D122D4C9-5009-4DCB-B022-DBD8E313691D}" type="pres">
      <dgm:prSet presAssocID="{B5EF10B5-B291-4886-B5A7-D506177536EA}" presName="sp" presStyleCnt="0"/>
      <dgm:spPr/>
    </dgm:pt>
    <dgm:pt modelId="{9D1B44CE-92FE-420D-BFBF-F25D6E7FEE41}" type="pres">
      <dgm:prSet presAssocID="{317A8A01-D680-4757-AA1C-1ECB5CDE1312}" presName="linNode" presStyleCnt="0"/>
      <dgm:spPr/>
    </dgm:pt>
    <dgm:pt modelId="{C71176D5-E2F1-4B3A-8458-FD38A1190397}" type="pres">
      <dgm:prSet presAssocID="{317A8A01-D680-4757-AA1C-1ECB5CDE1312}" presName="parentText" presStyleLbl="node1" presStyleIdx="3" presStyleCnt="4">
        <dgm:presLayoutVars>
          <dgm:chMax val="1"/>
          <dgm:bulletEnabled val="1"/>
        </dgm:presLayoutVars>
      </dgm:prSet>
      <dgm:spPr/>
    </dgm:pt>
    <dgm:pt modelId="{A90F7AD2-1AC2-4EFE-B240-BFD563095DD0}" type="pres">
      <dgm:prSet presAssocID="{317A8A01-D680-4757-AA1C-1ECB5CDE1312}" presName="descendantText" presStyleLbl="alignAccFollowNode1" presStyleIdx="3" presStyleCnt="4">
        <dgm:presLayoutVars>
          <dgm:bulletEnabled val="1"/>
        </dgm:presLayoutVars>
      </dgm:prSet>
      <dgm:spPr/>
    </dgm:pt>
  </dgm:ptLst>
  <dgm:cxnLst>
    <dgm:cxn modelId="{8037F706-2D39-439A-BC1B-6B52CF068861}" type="presOf" srcId="{DE3BDCCC-C73C-4919-8246-65E494285F09}" destId="{8C3FFE12-AF87-481E-9BC5-734A834EFBD4}" srcOrd="0" destOrd="0" presId="urn:microsoft.com/office/officeart/2005/8/layout/vList5"/>
    <dgm:cxn modelId="{A27E6611-4CDD-4CBB-AB37-19F938AA9AAA}" type="presOf" srcId="{D0E8735A-9E12-43AD-B703-56205E75890B}" destId="{A90F7AD2-1AC2-4EFE-B240-BFD563095DD0}" srcOrd="0" destOrd="0" presId="urn:microsoft.com/office/officeart/2005/8/layout/vList5"/>
    <dgm:cxn modelId="{32B5EB2B-C545-43AC-9EAD-9619DCF0FD07}" type="presOf" srcId="{DF11F04B-EF14-40B4-8136-7B41740A0317}" destId="{A90F7AD2-1AC2-4EFE-B240-BFD563095DD0}" srcOrd="0" destOrd="1" presId="urn:microsoft.com/office/officeart/2005/8/layout/vList5"/>
    <dgm:cxn modelId="{BAE66E43-50EB-4FBB-93A9-4C59F22B3193}" type="presOf" srcId="{317A8A01-D680-4757-AA1C-1ECB5CDE1312}" destId="{C71176D5-E2F1-4B3A-8458-FD38A1190397}" srcOrd="0" destOrd="0" presId="urn:microsoft.com/office/officeart/2005/8/layout/vList5"/>
    <dgm:cxn modelId="{8DBA8843-8CF0-4538-9AF6-8125854041FD}" type="presOf" srcId="{97582E3B-BDDC-4800-A4BB-008FBD13B028}" destId="{EC604D0C-3527-4382-B794-D6270A7DEF7F}" srcOrd="0" destOrd="0" presId="urn:microsoft.com/office/officeart/2005/8/layout/vList5"/>
    <dgm:cxn modelId="{DAA53F46-2AB7-4DE4-AD16-E203EDED5873}" type="presOf" srcId="{57F9FB17-395D-4EA9-8648-0082F475AF87}" destId="{77BF3F56-712A-42B3-90FC-4B478E4F8C6B}" srcOrd="0" destOrd="0" presId="urn:microsoft.com/office/officeart/2005/8/layout/vList5"/>
    <dgm:cxn modelId="{3B18BE4E-6F50-4DE0-BE45-827199BE6516}" type="presOf" srcId="{D2E1E35D-4C45-41DC-A993-3DC8FD9687B6}" destId="{7682E772-2F98-4E88-AEBB-D1315583D0CA}" srcOrd="0" destOrd="0" presId="urn:microsoft.com/office/officeart/2005/8/layout/vList5"/>
    <dgm:cxn modelId="{DB379976-7573-4836-85B4-86DF8BF0E3C7}" type="presOf" srcId="{82DF28DE-EF7F-4FAC-8E5C-95BE2BD682E3}" destId="{AA55D7F0-CE21-4AA8-852B-D7B5D490C8E5}" srcOrd="0" destOrd="0" presId="urn:microsoft.com/office/officeart/2005/8/layout/vList5"/>
    <dgm:cxn modelId="{F2A5BF58-07F4-4055-B6DD-71751DF80878}" type="presOf" srcId="{3A16D1FF-7374-4854-92EB-30C5C2F4BD74}" destId="{A25408DB-4499-4149-A512-38A6C72F965B}" srcOrd="0" destOrd="0" presId="urn:microsoft.com/office/officeart/2005/8/layout/vList5"/>
    <dgm:cxn modelId="{539F077C-1099-4F7A-A14B-75AA637BDDA8}" srcId="{57F9FB17-395D-4EA9-8648-0082F475AF87}" destId="{317A8A01-D680-4757-AA1C-1ECB5CDE1312}" srcOrd="3" destOrd="0" parTransId="{4A25E07D-2930-405B-8974-FCF03632A270}" sibTransId="{A73D0548-723B-4611-8C62-0A6170D31D57}"/>
    <dgm:cxn modelId="{D174D791-CDBD-4BF7-BCBD-6A5A9256175F}" srcId="{317A8A01-D680-4757-AA1C-1ECB5CDE1312}" destId="{DF11F04B-EF14-40B4-8136-7B41740A0317}" srcOrd="1" destOrd="0" parTransId="{29CFF1F3-8171-4B68-A4CA-F330ACF83BB0}" sibTransId="{51A99F9E-7963-400F-BE6A-110483041A6A}"/>
    <dgm:cxn modelId="{EC046694-1841-4D0C-B6C1-91C97F422579}" srcId="{54AD25DA-A2F1-4C39-9CCF-2A479C0E183D}" destId="{D2E1E35D-4C45-41DC-A993-3DC8FD9687B6}" srcOrd="0" destOrd="0" parTransId="{60A2F820-3CE8-4B3C-AE00-17EBBF3DAAE8}" sibTransId="{F6AE6C58-9A15-45AB-A651-B41C20CD4748}"/>
    <dgm:cxn modelId="{946309B3-3A47-4140-B177-FCBDD0868BD0}" srcId="{317A8A01-D680-4757-AA1C-1ECB5CDE1312}" destId="{D0E8735A-9E12-43AD-B703-56205E75890B}" srcOrd="0" destOrd="0" parTransId="{7F9D7F55-E6D1-44CF-AFCF-5838A8ED1B2A}" sibTransId="{55BD9866-014F-4F0C-8BED-3C2A8A0E417D}"/>
    <dgm:cxn modelId="{6FCF6EC6-AB06-46D3-9E84-3150D4AB4EE4}" type="presOf" srcId="{54AD25DA-A2F1-4C39-9CCF-2A479C0E183D}" destId="{8EB97634-0611-45E7-A337-AB03B2973066}" srcOrd="0" destOrd="0" presId="urn:microsoft.com/office/officeart/2005/8/layout/vList5"/>
    <dgm:cxn modelId="{DFDE3BD0-0340-471E-989E-856EA43EA701}" srcId="{57F9FB17-395D-4EA9-8648-0082F475AF87}" destId="{82DF28DE-EF7F-4FAC-8E5C-95BE2BD682E3}" srcOrd="1" destOrd="0" parTransId="{479DE24E-3A90-4F9D-881E-B86F68FF0592}" sibTransId="{415C035E-02E1-4A41-8944-61DC0DCF22A6}"/>
    <dgm:cxn modelId="{7B3F47D1-63B0-4915-8CD6-DBAB80CDF993}" srcId="{DE3BDCCC-C73C-4919-8246-65E494285F09}" destId="{97582E3B-BDDC-4800-A4BB-008FBD13B028}" srcOrd="0" destOrd="0" parTransId="{D5F713F4-4A6E-47F8-878C-9EEB27422C35}" sibTransId="{755B975A-7D57-4772-B76A-64D0DB010EDB}"/>
    <dgm:cxn modelId="{2C48C0E1-D6B9-48FC-AEEC-EA0FB0AFA08C}" srcId="{57F9FB17-395D-4EA9-8648-0082F475AF87}" destId="{DE3BDCCC-C73C-4919-8246-65E494285F09}" srcOrd="2" destOrd="0" parTransId="{B5D8E080-EC01-4092-9EF6-71F429FF9D98}" sibTransId="{B5EF10B5-B291-4886-B5A7-D506177536EA}"/>
    <dgm:cxn modelId="{7E51D0F2-C4B4-48D6-8DF3-A97386045051}" srcId="{82DF28DE-EF7F-4FAC-8E5C-95BE2BD682E3}" destId="{3A16D1FF-7374-4854-92EB-30C5C2F4BD74}" srcOrd="0" destOrd="0" parTransId="{BF0A096C-AB09-4508-BE44-D97EA126CE77}" sibTransId="{1D0DBB59-664F-431E-A26E-479A6C23E5EC}"/>
    <dgm:cxn modelId="{57F702FC-017D-40C1-842B-47EC4D381E9C}" srcId="{57F9FB17-395D-4EA9-8648-0082F475AF87}" destId="{54AD25DA-A2F1-4C39-9CCF-2A479C0E183D}" srcOrd="0" destOrd="0" parTransId="{6367AFCA-4CE5-4E1D-9B6A-1E30B1F93F24}" sibTransId="{806E8E8F-1D22-43DC-B224-F28EEEBF1393}"/>
    <dgm:cxn modelId="{B3567D07-CFA9-4B74-9DF9-D61DEE56BA5C}" type="presParOf" srcId="{77BF3F56-712A-42B3-90FC-4B478E4F8C6B}" destId="{BC0D245C-2F34-4688-BAD9-49232794BB98}" srcOrd="0" destOrd="0" presId="urn:microsoft.com/office/officeart/2005/8/layout/vList5"/>
    <dgm:cxn modelId="{42E180E3-3B53-41DD-9F83-6AE091A9ED56}" type="presParOf" srcId="{BC0D245C-2F34-4688-BAD9-49232794BB98}" destId="{8EB97634-0611-45E7-A337-AB03B2973066}" srcOrd="0" destOrd="0" presId="urn:microsoft.com/office/officeart/2005/8/layout/vList5"/>
    <dgm:cxn modelId="{B2172506-E2A2-40E7-954E-38B94DAA9B69}" type="presParOf" srcId="{BC0D245C-2F34-4688-BAD9-49232794BB98}" destId="{7682E772-2F98-4E88-AEBB-D1315583D0CA}" srcOrd="1" destOrd="0" presId="urn:microsoft.com/office/officeart/2005/8/layout/vList5"/>
    <dgm:cxn modelId="{8DE04AE2-4E9B-4242-A0B8-508F27765018}" type="presParOf" srcId="{77BF3F56-712A-42B3-90FC-4B478E4F8C6B}" destId="{065139E1-A996-40A2-B066-0D5E2F2EB264}" srcOrd="1" destOrd="0" presId="urn:microsoft.com/office/officeart/2005/8/layout/vList5"/>
    <dgm:cxn modelId="{C796CB88-6B3B-469D-992A-FB4480E5F0DC}" type="presParOf" srcId="{77BF3F56-712A-42B3-90FC-4B478E4F8C6B}" destId="{7201A9F2-C47A-4E0A-8296-4E735A6A9B67}" srcOrd="2" destOrd="0" presId="urn:microsoft.com/office/officeart/2005/8/layout/vList5"/>
    <dgm:cxn modelId="{B6837353-BF08-410B-8936-720898963008}" type="presParOf" srcId="{7201A9F2-C47A-4E0A-8296-4E735A6A9B67}" destId="{AA55D7F0-CE21-4AA8-852B-D7B5D490C8E5}" srcOrd="0" destOrd="0" presId="urn:microsoft.com/office/officeart/2005/8/layout/vList5"/>
    <dgm:cxn modelId="{0E823114-C493-476A-837B-DB4BA1159F87}" type="presParOf" srcId="{7201A9F2-C47A-4E0A-8296-4E735A6A9B67}" destId="{A25408DB-4499-4149-A512-38A6C72F965B}" srcOrd="1" destOrd="0" presId="urn:microsoft.com/office/officeart/2005/8/layout/vList5"/>
    <dgm:cxn modelId="{06F63774-1816-4D18-9468-A0A5060FFF56}" type="presParOf" srcId="{77BF3F56-712A-42B3-90FC-4B478E4F8C6B}" destId="{A765C986-27CB-4D79-BE4B-D2CAF6B04369}" srcOrd="3" destOrd="0" presId="urn:microsoft.com/office/officeart/2005/8/layout/vList5"/>
    <dgm:cxn modelId="{DCCE5E08-7E43-44C4-9445-6363320F3DCD}" type="presParOf" srcId="{77BF3F56-712A-42B3-90FC-4B478E4F8C6B}" destId="{A77755E4-315F-4468-B03D-E1089E7B6F69}" srcOrd="4" destOrd="0" presId="urn:microsoft.com/office/officeart/2005/8/layout/vList5"/>
    <dgm:cxn modelId="{421145E3-33A3-4C9F-8725-8FF776DEC22D}" type="presParOf" srcId="{A77755E4-315F-4468-B03D-E1089E7B6F69}" destId="{8C3FFE12-AF87-481E-9BC5-734A834EFBD4}" srcOrd="0" destOrd="0" presId="urn:microsoft.com/office/officeart/2005/8/layout/vList5"/>
    <dgm:cxn modelId="{C85E0248-C595-46DB-95C2-AAEB91F24A3C}" type="presParOf" srcId="{A77755E4-315F-4468-B03D-E1089E7B6F69}" destId="{EC604D0C-3527-4382-B794-D6270A7DEF7F}" srcOrd="1" destOrd="0" presId="urn:microsoft.com/office/officeart/2005/8/layout/vList5"/>
    <dgm:cxn modelId="{5DFCDF7B-7259-4CE9-960C-870E88C5B721}" type="presParOf" srcId="{77BF3F56-712A-42B3-90FC-4B478E4F8C6B}" destId="{D122D4C9-5009-4DCB-B022-DBD8E313691D}" srcOrd="5" destOrd="0" presId="urn:microsoft.com/office/officeart/2005/8/layout/vList5"/>
    <dgm:cxn modelId="{67CD4A74-5A34-46A2-8D63-28A3DF7B15AA}" type="presParOf" srcId="{77BF3F56-712A-42B3-90FC-4B478E4F8C6B}" destId="{9D1B44CE-92FE-420D-BFBF-F25D6E7FEE41}" srcOrd="6" destOrd="0" presId="urn:microsoft.com/office/officeart/2005/8/layout/vList5"/>
    <dgm:cxn modelId="{F42A666F-71A9-4D03-B723-0588405E2848}" type="presParOf" srcId="{9D1B44CE-92FE-420D-BFBF-F25D6E7FEE41}" destId="{C71176D5-E2F1-4B3A-8458-FD38A1190397}" srcOrd="0" destOrd="0" presId="urn:microsoft.com/office/officeart/2005/8/layout/vList5"/>
    <dgm:cxn modelId="{6F417A4B-0F2F-4D2E-AF6D-0740E97705AE}" type="presParOf" srcId="{9D1B44CE-92FE-420D-BFBF-F25D6E7FEE41}" destId="{A90F7AD2-1AC2-4EFE-B240-BFD563095DD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DCE2A-4751-4247-A97C-503277C3B194}">
      <dsp:nvSpPr>
        <dsp:cNvPr id="0" name=""/>
        <dsp:cNvSpPr/>
      </dsp:nvSpPr>
      <dsp:spPr>
        <a:xfrm>
          <a:off x="107502" y="0"/>
          <a:ext cx="8836471" cy="5135563"/>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704EF2-E2F3-4E5D-A22D-07ECF55B9A72}">
      <dsp:nvSpPr>
        <dsp:cNvPr id="0" name=""/>
        <dsp:cNvSpPr/>
      </dsp:nvSpPr>
      <dsp:spPr>
        <a:xfrm>
          <a:off x="1696484" y="2133610"/>
          <a:ext cx="1336752" cy="88346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Create</a:t>
          </a:r>
        </a:p>
        <a:p>
          <a:pPr marL="0" lvl="0" indent="0" algn="ctr" defTabSz="577850">
            <a:lnSpc>
              <a:spcPct val="90000"/>
            </a:lnSpc>
            <a:spcBef>
              <a:spcPct val="0"/>
            </a:spcBef>
            <a:spcAft>
              <a:spcPct val="35000"/>
            </a:spcAft>
            <a:buNone/>
          </a:pPr>
          <a:r>
            <a:rPr lang="en-US" sz="1300" kern="1200" dirty="0"/>
            <a:t>Aligned  </a:t>
          </a:r>
        </a:p>
        <a:p>
          <a:pPr marL="0" lvl="0" indent="0" algn="ctr" defTabSz="577850">
            <a:lnSpc>
              <a:spcPct val="90000"/>
            </a:lnSpc>
            <a:spcBef>
              <a:spcPct val="0"/>
            </a:spcBef>
            <a:spcAft>
              <a:spcPct val="35000"/>
            </a:spcAft>
            <a:buNone/>
          </a:pPr>
          <a:r>
            <a:rPr lang="en-US" sz="1300" kern="1200" dirty="0"/>
            <a:t>Plan</a:t>
          </a:r>
        </a:p>
      </dsp:txBody>
      <dsp:txXfrm>
        <a:off x="1739611" y="2176737"/>
        <a:ext cx="1250498" cy="797206"/>
      </dsp:txXfrm>
    </dsp:sp>
    <dsp:sp modelId="{C98B1FF6-9562-4A25-A5E0-67612A590C14}">
      <dsp:nvSpPr>
        <dsp:cNvPr id="0" name=""/>
        <dsp:cNvSpPr/>
      </dsp:nvSpPr>
      <dsp:spPr>
        <a:xfrm>
          <a:off x="3142876" y="2140225"/>
          <a:ext cx="1387176" cy="870231"/>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Blend </a:t>
          </a:r>
        </a:p>
        <a:p>
          <a:pPr marL="0" lvl="0" indent="0" algn="ctr" defTabSz="577850">
            <a:lnSpc>
              <a:spcPct val="90000"/>
            </a:lnSpc>
            <a:spcBef>
              <a:spcPct val="0"/>
            </a:spcBef>
            <a:spcAft>
              <a:spcPct val="35000"/>
            </a:spcAft>
            <a:buNone/>
          </a:pPr>
          <a:r>
            <a:rPr lang="en-US" sz="1300" kern="1200" dirty="0"/>
            <a:t>Resources</a:t>
          </a:r>
        </a:p>
      </dsp:txBody>
      <dsp:txXfrm>
        <a:off x="3185357" y="2182706"/>
        <a:ext cx="1302214" cy="785269"/>
      </dsp:txXfrm>
    </dsp:sp>
    <dsp:sp modelId="{E63511E3-A1B0-46CE-A5D0-273ACC8C0455}">
      <dsp:nvSpPr>
        <dsp:cNvPr id="0" name=""/>
        <dsp:cNvSpPr/>
      </dsp:nvSpPr>
      <dsp:spPr>
        <a:xfrm>
          <a:off x="4648206" y="2133590"/>
          <a:ext cx="1257466" cy="84139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Implement</a:t>
          </a:r>
          <a:br>
            <a:rPr lang="en-US" sz="1300" kern="1200" dirty="0"/>
          </a:br>
          <a:r>
            <a:rPr lang="en-US" sz="1300" kern="1200" dirty="0"/>
            <a:t>Plan</a:t>
          </a:r>
        </a:p>
      </dsp:txBody>
      <dsp:txXfrm>
        <a:off x="4689279" y="2174663"/>
        <a:ext cx="1175320" cy="759244"/>
      </dsp:txXfrm>
    </dsp:sp>
    <dsp:sp modelId="{38E842A7-7595-4177-A939-5A25E5D6EB88}">
      <dsp:nvSpPr>
        <dsp:cNvPr id="0" name=""/>
        <dsp:cNvSpPr/>
      </dsp:nvSpPr>
      <dsp:spPr>
        <a:xfrm>
          <a:off x="150459" y="2133590"/>
          <a:ext cx="1450868" cy="886048"/>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 Assess </a:t>
          </a:r>
        </a:p>
        <a:p>
          <a:pPr marL="0" lvl="0" indent="0" algn="ctr" defTabSz="577850">
            <a:lnSpc>
              <a:spcPct val="90000"/>
            </a:lnSpc>
            <a:spcBef>
              <a:spcPct val="0"/>
            </a:spcBef>
            <a:spcAft>
              <a:spcPct val="35000"/>
            </a:spcAft>
            <a:buNone/>
          </a:pPr>
          <a:r>
            <a:rPr lang="en-US" sz="1300" kern="1200" dirty="0"/>
            <a:t>Needs</a:t>
          </a:r>
        </a:p>
      </dsp:txBody>
      <dsp:txXfrm>
        <a:off x="193712" y="2176843"/>
        <a:ext cx="1364362" cy="799542"/>
      </dsp:txXfrm>
    </dsp:sp>
    <dsp:sp modelId="{23632C56-ED28-4F7F-A72F-651170DC298F}">
      <dsp:nvSpPr>
        <dsp:cNvPr id="0" name=""/>
        <dsp:cNvSpPr/>
      </dsp:nvSpPr>
      <dsp:spPr>
        <a:xfrm>
          <a:off x="7339807" y="2133600"/>
          <a:ext cx="1261330" cy="841369"/>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Assess Results</a:t>
          </a:r>
        </a:p>
      </dsp:txBody>
      <dsp:txXfrm>
        <a:off x="7380879" y="2174672"/>
        <a:ext cx="1179186" cy="759225"/>
      </dsp:txXfrm>
    </dsp:sp>
    <dsp:sp modelId="{A372E9E5-40C3-41DF-8244-40AB7864673F}">
      <dsp:nvSpPr>
        <dsp:cNvPr id="0" name=""/>
        <dsp:cNvSpPr/>
      </dsp:nvSpPr>
      <dsp:spPr>
        <a:xfrm>
          <a:off x="5998623" y="2150167"/>
          <a:ext cx="1260356" cy="85293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Monitor Progress</a:t>
          </a:r>
        </a:p>
      </dsp:txBody>
      <dsp:txXfrm>
        <a:off x="6040260" y="2191804"/>
        <a:ext cx="1177082" cy="769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6908D0-5209-48F4-AADF-4E516F372C84}">
      <dsp:nvSpPr>
        <dsp:cNvPr id="0" name=""/>
        <dsp:cNvSpPr/>
      </dsp:nvSpPr>
      <dsp:spPr>
        <a:xfrm>
          <a:off x="3486261" y="2429857"/>
          <a:ext cx="1866676" cy="186667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kern="1200" dirty="0"/>
            <a:t>Root cause analysis &amp; evidence-based practice examples</a:t>
          </a:r>
        </a:p>
      </dsp:txBody>
      <dsp:txXfrm>
        <a:off x="3759629" y="2703225"/>
        <a:ext cx="1319940" cy="1319940"/>
      </dsp:txXfrm>
    </dsp:sp>
    <dsp:sp modelId="{13DEBC3F-0CFF-49F7-B770-B1EF879A2E71}">
      <dsp:nvSpPr>
        <dsp:cNvPr id="0" name=""/>
        <dsp:cNvSpPr/>
      </dsp:nvSpPr>
      <dsp:spPr>
        <a:xfrm rot="16200000">
          <a:off x="4222180" y="1751207"/>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281406" y="1937367"/>
        <a:ext cx="276387" cy="380802"/>
      </dsp:txXfrm>
    </dsp:sp>
    <dsp:sp modelId="{040CA5AB-E35D-4962-9C56-5F0E1FF5AC9D}">
      <dsp:nvSpPr>
        <dsp:cNvPr id="0" name=""/>
        <dsp:cNvSpPr/>
      </dsp:nvSpPr>
      <dsp:spPr>
        <a:xfrm>
          <a:off x="3579595" y="4868"/>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Improve </a:t>
          </a:r>
        </a:p>
        <a:p>
          <a:pPr marL="0" lvl="0" indent="0" algn="ctr" defTabSz="711200">
            <a:lnSpc>
              <a:spcPct val="90000"/>
            </a:lnSpc>
            <a:spcBef>
              <a:spcPct val="0"/>
            </a:spcBef>
            <a:spcAft>
              <a:spcPct val="35000"/>
            </a:spcAft>
            <a:buNone/>
          </a:pPr>
          <a:r>
            <a:rPr lang="en-US" sz="1600" kern="1200" dirty="0"/>
            <a:t>K  Readiness</a:t>
          </a:r>
        </a:p>
      </dsp:txBody>
      <dsp:txXfrm>
        <a:off x="3825627" y="250900"/>
        <a:ext cx="1187945" cy="1187945"/>
      </dsp:txXfrm>
    </dsp:sp>
    <dsp:sp modelId="{AF180CCD-E0D8-46A8-A0B4-03697DDB0025}">
      <dsp:nvSpPr>
        <dsp:cNvPr id="0" name=""/>
        <dsp:cNvSpPr/>
      </dsp:nvSpPr>
      <dsp:spPr>
        <a:xfrm rot="19285714">
          <a:off x="5234381" y="2238657"/>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247302" y="2402518"/>
        <a:ext cx="276387" cy="380802"/>
      </dsp:txXfrm>
    </dsp:sp>
    <dsp:sp modelId="{3772CDDC-09BF-429D-A6A6-85581F916BE3}">
      <dsp:nvSpPr>
        <dsp:cNvPr id="0" name=""/>
        <dsp:cNvSpPr/>
      </dsp:nvSpPr>
      <dsp:spPr>
        <a:xfrm>
          <a:off x="5548499" y="953042"/>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Improve Disciplinary Practices and Reduce Removals</a:t>
          </a:r>
        </a:p>
      </dsp:txBody>
      <dsp:txXfrm>
        <a:off x="5794531" y="1199074"/>
        <a:ext cx="1187945" cy="1187945"/>
      </dsp:txXfrm>
    </dsp:sp>
    <dsp:sp modelId="{8EF47FD4-FFDD-4F82-87AC-7B0340F5FCFF}">
      <dsp:nvSpPr>
        <dsp:cNvPr id="0" name=""/>
        <dsp:cNvSpPr/>
      </dsp:nvSpPr>
      <dsp:spPr>
        <a:xfrm rot="771429">
          <a:off x="5484374" y="3333948"/>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485859" y="3447703"/>
        <a:ext cx="276387" cy="380802"/>
      </dsp:txXfrm>
    </dsp:sp>
    <dsp:sp modelId="{6864F463-02E8-44DA-BC00-0D56530331ED}">
      <dsp:nvSpPr>
        <dsp:cNvPr id="0" name=""/>
        <dsp:cNvSpPr/>
      </dsp:nvSpPr>
      <dsp:spPr>
        <a:xfrm>
          <a:off x="6034778" y="3083571"/>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Support Appropriate Identification and Eligibility</a:t>
          </a:r>
        </a:p>
      </dsp:txBody>
      <dsp:txXfrm>
        <a:off x="6280810" y="3329603"/>
        <a:ext cx="1187945" cy="1187945"/>
      </dsp:txXfrm>
    </dsp:sp>
    <dsp:sp modelId="{AEA415C3-EA7E-41E2-A80D-C2398011CEE8}">
      <dsp:nvSpPr>
        <dsp:cNvPr id="0" name=""/>
        <dsp:cNvSpPr/>
      </dsp:nvSpPr>
      <dsp:spPr>
        <a:xfrm rot="3857143">
          <a:off x="4783909" y="4212303"/>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817438" y="4285876"/>
        <a:ext cx="276387" cy="380802"/>
      </dsp:txXfrm>
    </dsp:sp>
    <dsp:sp modelId="{4C2AFD6B-14FA-4731-937A-F4600716D28A}">
      <dsp:nvSpPr>
        <dsp:cNvPr id="0" name=""/>
        <dsp:cNvSpPr/>
      </dsp:nvSpPr>
      <dsp:spPr>
        <a:xfrm>
          <a:off x="4672254" y="4792122"/>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Improve Engagement in School</a:t>
          </a:r>
        </a:p>
      </dsp:txBody>
      <dsp:txXfrm>
        <a:off x="4918286" y="5038154"/>
        <a:ext cx="1187945" cy="1187945"/>
      </dsp:txXfrm>
    </dsp:sp>
    <dsp:sp modelId="{3E9E1D36-CCF2-4E19-9B22-17029B421CDF}">
      <dsp:nvSpPr>
        <dsp:cNvPr id="0" name=""/>
        <dsp:cNvSpPr/>
      </dsp:nvSpPr>
      <dsp:spPr>
        <a:xfrm rot="6942857">
          <a:off x="3660451" y="4212303"/>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3745374" y="4285876"/>
        <a:ext cx="276387" cy="380802"/>
      </dsp:txXfrm>
    </dsp:sp>
    <dsp:sp modelId="{7EB904F5-FE44-465B-8809-55C619A52797}">
      <dsp:nvSpPr>
        <dsp:cNvPr id="0" name=""/>
        <dsp:cNvSpPr/>
      </dsp:nvSpPr>
      <dsp:spPr>
        <a:xfrm>
          <a:off x="2486936" y="4792122"/>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Improve Performance on Statewide Assessments</a:t>
          </a:r>
        </a:p>
      </dsp:txBody>
      <dsp:txXfrm>
        <a:off x="2732968" y="5038154"/>
        <a:ext cx="1187945" cy="1187945"/>
      </dsp:txXfrm>
    </dsp:sp>
    <dsp:sp modelId="{DFAABD11-F2CC-4083-A87F-788583C40D6E}">
      <dsp:nvSpPr>
        <dsp:cNvPr id="0" name=""/>
        <dsp:cNvSpPr/>
      </dsp:nvSpPr>
      <dsp:spPr>
        <a:xfrm rot="10028571">
          <a:off x="2959986" y="3333948"/>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3076953" y="3447703"/>
        <a:ext cx="276387" cy="380802"/>
      </dsp:txXfrm>
    </dsp:sp>
    <dsp:sp modelId="{8AB3D764-CBDC-4C54-B296-6A718111D9E9}">
      <dsp:nvSpPr>
        <dsp:cNvPr id="0" name=""/>
        <dsp:cNvSpPr/>
      </dsp:nvSpPr>
      <dsp:spPr>
        <a:xfrm>
          <a:off x="1124412" y="3083571"/>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Improve Literacy Development</a:t>
          </a:r>
        </a:p>
      </dsp:txBody>
      <dsp:txXfrm>
        <a:off x="1370444" y="3329603"/>
        <a:ext cx="1187945" cy="1187945"/>
      </dsp:txXfrm>
    </dsp:sp>
    <dsp:sp modelId="{BFB45631-E45B-4D12-8A6E-A01AF623FDE0}">
      <dsp:nvSpPr>
        <dsp:cNvPr id="0" name=""/>
        <dsp:cNvSpPr/>
      </dsp:nvSpPr>
      <dsp:spPr>
        <a:xfrm rot="13114286">
          <a:off x="3209979" y="2238657"/>
          <a:ext cx="394839" cy="63467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10800000">
        <a:off x="3315510" y="2402518"/>
        <a:ext cx="276387" cy="380802"/>
      </dsp:txXfrm>
    </dsp:sp>
    <dsp:sp modelId="{82C2B87E-1F8E-4766-BB77-37CE0DC1000B}">
      <dsp:nvSpPr>
        <dsp:cNvPr id="0" name=""/>
        <dsp:cNvSpPr/>
      </dsp:nvSpPr>
      <dsp:spPr>
        <a:xfrm>
          <a:off x="1610691" y="953042"/>
          <a:ext cx="1680009" cy="168000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t>Promote Inclusive Education</a:t>
          </a:r>
        </a:p>
      </dsp:txBody>
      <dsp:txXfrm>
        <a:off x="1856723" y="1199074"/>
        <a:ext cx="1187945" cy="11879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82E772-2F98-4E88-AEBB-D1315583D0CA}">
      <dsp:nvSpPr>
        <dsp:cNvPr id="0" name=""/>
        <dsp:cNvSpPr/>
      </dsp:nvSpPr>
      <dsp:spPr>
        <a:xfrm rot="5400000">
          <a:off x="4945726" y="-1979710"/>
          <a:ext cx="886275" cy="5071872"/>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Back to the Future</a:t>
          </a:r>
        </a:p>
      </dsp:txBody>
      <dsp:txXfrm rot="-5400000">
        <a:off x="2852928" y="156352"/>
        <a:ext cx="5028608" cy="799747"/>
      </dsp:txXfrm>
    </dsp:sp>
    <dsp:sp modelId="{8EB97634-0611-45E7-A337-AB03B2973066}">
      <dsp:nvSpPr>
        <dsp:cNvPr id="0" name=""/>
        <dsp:cNvSpPr/>
      </dsp:nvSpPr>
      <dsp:spPr>
        <a:xfrm>
          <a:off x="0" y="2303"/>
          <a:ext cx="2852928" cy="110784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Visioning</a:t>
          </a:r>
        </a:p>
      </dsp:txBody>
      <dsp:txXfrm>
        <a:off x="54080" y="56383"/>
        <a:ext cx="2744768" cy="999684"/>
      </dsp:txXfrm>
    </dsp:sp>
    <dsp:sp modelId="{A25408DB-4499-4149-A512-38A6C72F965B}">
      <dsp:nvSpPr>
        <dsp:cNvPr id="0" name=""/>
        <dsp:cNvSpPr/>
      </dsp:nvSpPr>
      <dsp:spPr>
        <a:xfrm rot="5400000">
          <a:off x="4945726" y="-816473"/>
          <a:ext cx="886275" cy="5071872"/>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5 Whys</a:t>
          </a:r>
        </a:p>
      </dsp:txBody>
      <dsp:txXfrm rot="-5400000">
        <a:off x="2852928" y="1319589"/>
        <a:ext cx="5028608" cy="799747"/>
      </dsp:txXfrm>
    </dsp:sp>
    <dsp:sp modelId="{AA55D7F0-CE21-4AA8-852B-D7B5D490C8E5}">
      <dsp:nvSpPr>
        <dsp:cNvPr id="0" name=""/>
        <dsp:cNvSpPr/>
      </dsp:nvSpPr>
      <dsp:spPr>
        <a:xfrm>
          <a:off x="0" y="1165540"/>
          <a:ext cx="2852928" cy="110784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Root causes</a:t>
          </a:r>
        </a:p>
      </dsp:txBody>
      <dsp:txXfrm>
        <a:off x="54080" y="1219620"/>
        <a:ext cx="2744768" cy="999684"/>
      </dsp:txXfrm>
    </dsp:sp>
    <dsp:sp modelId="{EC604D0C-3527-4382-B794-D6270A7DEF7F}">
      <dsp:nvSpPr>
        <dsp:cNvPr id="0" name=""/>
        <dsp:cNvSpPr/>
      </dsp:nvSpPr>
      <dsp:spPr>
        <a:xfrm rot="5400000">
          <a:off x="4945726" y="346764"/>
          <a:ext cx="886275" cy="5071872"/>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SWOT Analysis</a:t>
          </a:r>
        </a:p>
      </dsp:txBody>
      <dsp:txXfrm rot="-5400000">
        <a:off x="2852928" y="2482826"/>
        <a:ext cx="5028608" cy="799747"/>
      </dsp:txXfrm>
    </dsp:sp>
    <dsp:sp modelId="{8C3FFE12-AF87-481E-9BC5-734A834EFBD4}">
      <dsp:nvSpPr>
        <dsp:cNvPr id="0" name=""/>
        <dsp:cNvSpPr/>
      </dsp:nvSpPr>
      <dsp:spPr>
        <a:xfrm>
          <a:off x="0" y="2328777"/>
          <a:ext cx="2852928" cy="110784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Planning practices</a:t>
          </a:r>
        </a:p>
      </dsp:txBody>
      <dsp:txXfrm>
        <a:off x="54080" y="2382857"/>
        <a:ext cx="2744768" cy="999684"/>
      </dsp:txXfrm>
    </dsp:sp>
    <dsp:sp modelId="{A90F7AD2-1AC2-4EFE-B240-BFD563095DD0}">
      <dsp:nvSpPr>
        <dsp:cNvPr id="0" name=""/>
        <dsp:cNvSpPr/>
      </dsp:nvSpPr>
      <dsp:spPr>
        <a:xfrm rot="5400000">
          <a:off x="4945726" y="1510001"/>
          <a:ext cx="886275" cy="5071872"/>
        </a:xfrm>
        <a:prstGeom prst="round2SameRect">
          <a:avLst/>
        </a:prstGeom>
        <a:solidFill>
          <a:schemeClr val="lt1">
            <a:alpha val="90000"/>
            <a:tint val="40000"/>
            <a:hueOff val="0"/>
            <a:satOff val="0"/>
            <a:lumOff val="0"/>
            <a:alphaOff val="0"/>
          </a:schemeClr>
        </a:solidFill>
        <a:ln w="25400" cap="flat" cmpd="sng" algn="ctr">
          <a:solidFill>
            <a:schemeClr val="accent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a:lnSpc>
              <a:spcPct val="90000"/>
            </a:lnSpc>
            <a:spcBef>
              <a:spcPct val="0"/>
            </a:spcBef>
            <a:spcAft>
              <a:spcPct val="15000"/>
            </a:spcAft>
            <a:buChar char="•"/>
          </a:pPr>
          <a:r>
            <a:rPr lang="en-US" sz="2300" kern="1200" dirty="0"/>
            <a:t>Implementation benchmarks</a:t>
          </a:r>
        </a:p>
        <a:p>
          <a:pPr marL="228600" lvl="1" indent="-228600" algn="l" defTabSz="1022350">
            <a:lnSpc>
              <a:spcPct val="90000"/>
            </a:lnSpc>
            <a:spcBef>
              <a:spcPct val="0"/>
            </a:spcBef>
            <a:spcAft>
              <a:spcPct val="15000"/>
            </a:spcAft>
            <a:buChar char="•"/>
          </a:pPr>
          <a:r>
            <a:rPr lang="en-US" sz="2300" kern="1200" dirty="0"/>
            <a:t>Resources needed (who/what/when)</a:t>
          </a:r>
        </a:p>
      </dsp:txBody>
      <dsp:txXfrm rot="-5400000">
        <a:off x="2852928" y="3646063"/>
        <a:ext cx="5028608" cy="799747"/>
      </dsp:txXfrm>
    </dsp:sp>
    <dsp:sp modelId="{C71176D5-E2F1-4B3A-8458-FD38A1190397}">
      <dsp:nvSpPr>
        <dsp:cNvPr id="0" name=""/>
        <dsp:cNvSpPr/>
      </dsp:nvSpPr>
      <dsp:spPr>
        <a:xfrm>
          <a:off x="0" y="3492014"/>
          <a:ext cx="2852928" cy="1107844"/>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marL="0" lvl="0" indent="0" algn="ctr" defTabSz="1377950">
            <a:lnSpc>
              <a:spcPct val="90000"/>
            </a:lnSpc>
            <a:spcBef>
              <a:spcPct val="0"/>
            </a:spcBef>
            <a:spcAft>
              <a:spcPct val="35000"/>
            </a:spcAft>
            <a:buNone/>
          </a:pPr>
          <a:r>
            <a:rPr lang="en-US" sz="3100" kern="1200" dirty="0"/>
            <a:t>Action planning</a:t>
          </a:r>
        </a:p>
      </dsp:txBody>
      <dsp:txXfrm>
        <a:off x="54080" y="3546094"/>
        <a:ext cx="2744768" cy="99968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C4DD3A1-BA5C-44D6-9ECF-64078843CC0D}" type="datetimeFigureOut">
              <a:rPr lang="en-US" smtClean="0"/>
              <a:pPr/>
              <a:t>8/1/2019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E9042DB-7025-4982-9D81-BC52D15E227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A8F53F3-BAE9-4608-A066-F8430CA23CF4}" type="datetimeFigureOut">
              <a:rPr lang="en-US" smtClean="0"/>
              <a:pPr/>
              <a:t>8/1/2019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EAB912-3613-421E-A2C9-DC0106B3A0F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If you haven’t already, connect to your district’s current improvement work.</a:t>
            </a:r>
          </a:p>
          <a:p>
            <a:pPr>
              <a:buFont typeface="Arial" pitchFamily="34" charset="0"/>
              <a:buChar char="•"/>
            </a:pPr>
            <a:r>
              <a:rPr lang="en-US" dirty="0"/>
              <a:t>Include DESE </a:t>
            </a:r>
            <a:r>
              <a:rPr lang="en-US" dirty="0" err="1"/>
              <a:t>SSoS</a:t>
            </a:r>
            <a:r>
              <a:rPr lang="en-US" dirty="0"/>
              <a:t> liaisons. They can:</a:t>
            </a:r>
          </a:p>
          <a:p>
            <a:pPr lvl="1">
              <a:buFont typeface="Arial" pitchFamily="34" charset="0"/>
              <a:buChar char="•"/>
            </a:pPr>
            <a:r>
              <a:rPr lang="en-US" dirty="0"/>
              <a:t>help you take advantage of DESE valuable resources, tools and support, and</a:t>
            </a:r>
          </a:p>
          <a:p>
            <a:pPr lvl="1">
              <a:buFont typeface="Arial" pitchFamily="34" charset="0"/>
              <a:buChar char="•"/>
            </a:pPr>
            <a:r>
              <a:rPr lang="en-US" dirty="0"/>
              <a:t>foster connections within and among other district initiatives.</a:t>
            </a: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652010"/>
          </a:xfrm>
        </p:spPr>
        <p:txBody>
          <a:bodyPr>
            <a:normAutofit/>
          </a:bodyPr>
          <a:lstStyle/>
          <a:p>
            <a:pPr>
              <a:buFont typeface="Arial" pitchFamily="34" charset="0"/>
              <a:buChar char="•"/>
            </a:pPr>
            <a:r>
              <a:rPr lang="en-US" dirty="0"/>
              <a:t>M</a:t>
            </a:r>
            <a:r>
              <a:rPr lang="en-US" baseline="30000" dirty="0"/>
              <a:t>3</a:t>
            </a:r>
            <a:r>
              <a:rPr lang="en-US" dirty="0"/>
              <a:t> improvement planning does not need to be limited to academics.</a:t>
            </a:r>
          </a:p>
          <a:p>
            <a:pPr>
              <a:buFont typeface="Arial" pitchFamily="34" charset="0"/>
              <a:buChar char="•"/>
            </a:pPr>
            <a:r>
              <a:rPr lang="en-US" dirty="0"/>
              <a:t>Your district may choose to target academic outcomes, non-academic outcomes, or a blend of both.</a:t>
            </a:r>
          </a:p>
          <a:p>
            <a:endParaRPr lang="en-US" dirty="0"/>
          </a:p>
          <a:p>
            <a:r>
              <a:rPr lang="en-US" dirty="0"/>
              <a:t>Dig into the district data. For example:</a:t>
            </a:r>
          </a:p>
          <a:p>
            <a:pPr>
              <a:buFont typeface="Arial" pitchFamily="34" charset="0"/>
              <a:buChar char="•"/>
            </a:pPr>
            <a:r>
              <a:rPr lang="en-US" dirty="0"/>
              <a:t>What patterns are in the data?</a:t>
            </a:r>
          </a:p>
          <a:p>
            <a:pPr>
              <a:buFont typeface="Arial" pitchFamily="34" charset="0"/>
              <a:buChar char="•"/>
            </a:pPr>
            <a:r>
              <a:rPr lang="en-US" dirty="0"/>
              <a:t>Why do those patterns exist?</a:t>
            </a:r>
          </a:p>
          <a:p>
            <a:pPr>
              <a:buFont typeface="Arial" pitchFamily="34" charset="0"/>
              <a:buChar char="•"/>
            </a:pPr>
            <a:r>
              <a:rPr lang="en-US" dirty="0"/>
              <a:t>Are there contributing factors?  </a:t>
            </a:r>
          </a:p>
          <a:p>
            <a:pPr lvl="1">
              <a:buFont typeface="Arial" pitchFamily="34" charset="0"/>
              <a:buChar char="•"/>
            </a:pPr>
            <a:r>
              <a:rPr lang="en-US" dirty="0"/>
              <a:t>For instance, is the way personnel is currently deployed a barrier?</a:t>
            </a:r>
          </a:p>
          <a:p>
            <a:pPr lvl="0">
              <a:buFont typeface="Arial" pitchFamily="34" charset="0"/>
              <a:buChar char="•"/>
            </a:pPr>
            <a:r>
              <a:rPr lang="en-US" dirty="0"/>
              <a:t>Which evidence-based practice options will accelerate improvement in these areas?</a:t>
            </a:r>
          </a:p>
          <a:p>
            <a:endParaRPr lang="en-US" dirty="0"/>
          </a:p>
          <a:p>
            <a:r>
              <a:rPr lang="en-US" dirty="0"/>
              <a:t>Reviewing SPP/APR data can be a great way to start. For example:</a:t>
            </a:r>
          </a:p>
          <a:p>
            <a:pPr>
              <a:buFont typeface="Arial" pitchFamily="34" charset="0"/>
              <a:buChar char="•"/>
            </a:pPr>
            <a:r>
              <a:rPr lang="en-US" dirty="0"/>
              <a:t>Indicator 1: Graduation Rate -  Is there a gap between the 4-year graduation rate for SWD and all students?</a:t>
            </a:r>
          </a:p>
          <a:p>
            <a:pPr>
              <a:buFont typeface="Arial" pitchFamily="34" charset="0"/>
              <a:buChar char="•"/>
            </a:pPr>
            <a:r>
              <a:rPr lang="en-US" dirty="0"/>
              <a:t>Indicator 2: Dropout Rate – Is there a high rate of dropout for </a:t>
            </a:r>
            <a:r>
              <a:rPr lang="en-US" dirty="0" err="1"/>
              <a:t>SwD</a:t>
            </a:r>
            <a:r>
              <a:rPr lang="en-US" dirty="0"/>
              <a:t> compared to similar districts? </a:t>
            </a:r>
          </a:p>
          <a:p>
            <a:pPr>
              <a:buFont typeface="Arial" pitchFamily="34" charset="0"/>
              <a:buChar char="•"/>
            </a:pPr>
            <a:r>
              <a:rPr lang="en-US" dirty="0"/>
              <a:t>Indicator 4: Suspension/Expulsion – Is there a discrepancy by race, ethnicity, or disability type?</a:t>
            </a:r>
          </a:p>
          <a:p>
            <a:pPr>
              <a:buFont typeface="Arial" pitchFamily="34" charset="0"/>
              <a:buChar char="•"/>
            </a:pPr>
            <a:r>
              <a:rPr lang="en-US" dirty="0"/>
              <a:t>Indicator 5: LRE – Is there a high rate of students in out of district placement?</a:t>
            </a:r>
          </a:p>
          <a:p>
            <a:pPr>
              <a:buFont typeface="Arial" pitchFamily="34" charset="0"/>
              <a:buChar char="•"/>
            </a:pPr>
            <a:r>
              <a:rPr lang="en-US" dirty="0"/>
              <a:t>Indicator 9 &amp; 10: </a:t>
            </a:r>
            <a:r>
              <a:rPr lang="en-US" dirty="0" err="1"/>
              <a:t>Disproportionality</a:t>
            </a:r>
            <a:r>
              <a:rPr lang="en-US" dirty="0"/>
              <a:t> – Is there a disproportionate number of students being identified as </a:t>
            </a:r>
            <a:r>
              <a:rPr lang="en-US" dirty="0" err="1"/>
              <a:t>SwD</a:t>
            </a:r>
            <a:r>
              <a:rPr lang="en-US" dirty="0"/>
              <a:t> or for a particular disability type?</a:t>
            </a:r>
          </a:p>
          <a:p>
            <a:endParaRPr lang="en-US" dirty="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These are examples of possible target areas.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Reflection is key. For example:</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a:t>What evidence</a:t>
            </a:r>
            <a:r>
              <a:rPr lang="en-US" baseline="0" dirty="0"/>
              <a:t>-based practices are you implementing now? </a:t>
            </a:r>
          </a:p>
          <a:p>
            <a:pPr lvl="1">
              <a:buFont typeface="Arial" pitchFamily="34" charset="0"/>
              <a:buChar char="•"/>
              <a:defRPr/>
            </a:pPr>
            <a:r>
              <a:rPr lang="en-US" dirty="0"/>
              <a:t>Are the current practices  improving student outcomes?</a:t>
            </a:r>
          </a:p>
          <a:p>
            <a:pPr>
              <a:buFont typeface="Arial" pitchFamily="34" charset="0"/>
              <a:buChar char="•"/>
              <a:defRPr/>
            </a:pPr>
            <a:r>
              <a:rPr lang="en-US" baseline="0" dirty="0"/>
              <a:t>Do the goals for multiple initiatives overlap?</a:t>
            </a:r>
          </a:p>
          <a:p>
            <a:pPr lvl="1">
              <a:buFont typeface="Arial" pitchFamily="34" charset="0"/>
              <a:buChar char="•"/>
              <a:defRPr/>
            </a:pPr>
            <a:r>
              <a:rPr lang="en-US" dirty="0"/>
              <a:t>H</a:t>
            </a:r>
            <a:r>
              <a:rPr lang="en-US" baseline="0" dirty="0"/>
              <a:t>ow can improvement activities be grouped, monitored, and shared for best impact?</a:t>
            </a:r>
          </a:p>
          <a:p>
            <a:pPr lvl="0">
              <a:buFont typeface="Arial" pitchFamily="34" charset="0"/>
              <a:buChar char="•"/>
              <a:defRPr/>
            </a:pPr>
            <a:r>
              <a:rPr lang="en-US" baseline="0" dirty="0"/>
              <a:t>What other </a:t>
            </a:r>
            <a:r>
              <a:rPr lang="en-US" dirty="0"/>
              <a:t>practices, activities, and/or initiatives</a:t>
            </a:r>
            <a:r>
              <a:rPr lang="en-US" baseline="0" dirty="0"/>
              <a:t> can be added to, or blended with, this work to increase impact on academic and non-academic student outcomes?</a:t>
            </a:r>
            <a:endParaRPr lang="en-US" dirty="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These are some of the self-assessment resources located on the DESE website.</a:t>
            </a:r>
          </a:p>
          <a:p>
            <a:pPr lvl="1">
              <a:buFont typeface="Arial" pitchFamily="34" charset="0"/>
              <a:buChar char="•"/>
            </a:pPr>
            <a:r>
              <a:rPr lang="en-US" dirty="0"/>
              <a:t>This list should be treated as options.</a:t>
            </a:r>
          </a:p>
        </p:txBody>
      </p:sp>
      <p:sp>
        <p:nvSpPr>
          <p:cNvPr id="4" name="Slide Number Placeholder 3"/>
          <p:cNvSpPr>
            <a:spLocks noGrp="1"/>
          </p:cNvSpPr>
          <p:nvPr>
            <p:ph type="sldNum" sz="quarter" idx="10"/>
          </p:nvPr>
        </p:nvSpPr>
        <p:spPr/>
        <p:txBody>
          <a:bodyPr/>
          <a:lstStyle/>
          <a:p>
            <a:fld id="{46EAB912-3613-421E-A2C9-DC0106B3A0FC}"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Also consider staff supports and high quality professional development.</a:t>
            </a:r>
          </a:p>
        </p:txBody>
      </p:sp>
      <p:sp>
        <p:nvSpPr>
          <p:cNvPr id="4" name="Slide Number Placeholder 3"/>
          <p:cNvSpPr>
            <a:spLocks noGrp="1"/>
          </p:cNvSpPr>
          <p:nvPr>
            <p:ph type="sldNum" sz="quarter" idx="10"/>
          </p:nvPr>
        </p:nvSpPr>
        <p:spPr/>
        <p:txBody>
          <a:bodyPr/>
          <a:lstStyle/>
          <a:p>
            <a:fld id="{66D4BFE8-9C20-4A9C-8A63-D77A72029717}"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Fund use is also intended to be flexible.</a:t>
            </a:r>
          </a:p>
          <a:p>
            <a:pPr lvl="1">
              <a:buFont typeface="Arial" pitchFamily="34" charset="0"/>
              <a:buChar char="•"/>
            </a:pPr>
            <a:r>
              <a:rPr lang="en-US" dirty="0"/>
              <a:t>Please consider any options typically used to plan an improvement process.</a:t>
            </a:r>
          </a:p>
        </p:txBody>
      </p:sp>
      <p:sp>
        <p:nvSpPr>
          <p:cNvPr id="4" name="Slide Number Placeholder 3"/>
          <p:cNvSpPr>
            <a:spLocks noGrp="1"/>
          </p:cNvSpPr>
          <p:nvPr>
            <p:ph type="sldNum" sz="quarter" idx="10"/>
          </p:nvPr>
        </p:nvSpPr>
        <p:spPr/>
        <p:txBody>
          <a:bodyPr/>
          <a:lstStyle/>
          <a:p>
            <a:fld id="{46EAB912-3613-421E-A2C9-DC0106B3A0FC}"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6EAB912-3613-421E-A2C9-DC0106B3A0FC}" type="slidenum">
              <a:rPr lang="en-US" smtClean="0"/>
              <a:pPr/>
              <a:t>25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Char char="•"/>
            </a:pPr>
            <a:r>
              <a:rPr lang="en-US" sz="1200" kern="1200" dirty="0">
                <a:solidFill>
                  <a:schemeClr val="tx1"/>
                </a:solidFill>
                <a:latin typeface="+mn-lt"/>
                <a:ea typeface="+mn-ea"/>
                <a:cs typeface="+mn-cs"/>
              </a:rPr>
              <a:t>In spring 2014, the U.S. Department of Education’s Office of Special Education Programs (OSEP) announced that it was beginning to implement a new accountability framework for special education. </a:t>
            </a:r>
          </a:p>
          <a:p>
            <a:pPr lvl="0">
              <a:buFont typeface="Arial" pitchFamily="34" charset="0"/>
              <a:buChar char="•"/>
            </a:pPr>
            <a:r>
              <a:rPr lang="en-US" sz="1200" kern="1200" dirty="0">
                <a:solidFill>
                  <a:schemeClr val="tx1"/>
                </a:solidFill>
                <a:latin typeface="+mn-lt"/>
                <a:ea typeface="+mn-ea"/>
                <a:cs typeface="+mn-cs"/>
              </a:rPr>
              <a:t>This framework, known as Results Driven Accountability (RDA), is intended to balance better our focus on improving educational results and functional outcomes for students with disabilities with Individuals with Disabilities Education Act (IDEA) compliance.</a:t>
            </a:r>
          </a:p>
          <a:p>
            <a:pPr lvl="0">
              <a:buFont typeface="Arial" pitchFamily="34" charset="0"/>
              <a:buChar char="•"/>
            </a:pPr>
            <a:endParaRPr lang="en-US" sz="1200" kern="1200" dirty="0">
              <a:solidFill>
                <a:schemeClr val="tx1"/>
              </a:solidFill>
              <a:latin typeface="+mn-lt"/>
              <a:ea typeface="+mn-ea"/>
              <a:cs typeface="+mn-cs"/>
            </a:endParaRPr>
          </a:p>
          <a:p>
            <a:r>
              <a:rPr lang="en-US" dirty="0"/>
              <a:t>RDA's Three Components: </a:t>
            </a:r>
          </a:p>
          <a:p>
            <a:pPr marL="228600" lvl="0" indent="-228600">
              <a:buFont typeface="+mj-lt"/>
              <a:buAutoNum type="arabicPeriod"/>
            </a:pPr>
            <a:r>
              <a:rPr lang="en-US" dirty="0"/>
              <a:t>State Performance Plan/Annual Performance Reports (SPP/APR), which measures results and compliance. </a:t>
            </a:r>
          </a:p>
          <a:p>
            <a:pPr marL="228600" lvl="0" indent="-228600">
              <a:buFont typeface="+mj-lt"/>
              <a:buAutoNum type="arabicPeriod"/>
            </a:pPr>
            <a:r>
              <a:rPr lang="en-US" dirty="0"/>
              <a:t>Determinations, which reflect state performance on results, as well as compliance. </a:t>
            </a:r>
          </a:p>
          <a:p>
            <a:pPr marL="228600" lvl="0" indent="-228600">
              <a:buFont typeface="+mj-lt"/>
              <a:buAutoNum type="arabicPeriod"/>
            </a:pPr>
            <a:r>
              <a:rPr lang="en-US" dirty="0"/>
              <a:t>Differentiated monitoring and support for all states, but especially low performing states. </a:t>
            </a:r>
          </a:p>
          <a:p>
            <a:endParaRPr lang="en-US" sz="1200" b="1"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a:t>OSEP now assigns State level determinations based on compliance and student performance. In</a:t>
            </a:r>
            <a:r>
              <a:rPr lang="en-US" sz="1200" baseline="0" dirty="0"/>
              <a:t> turn, s</a:t>
            </a:r>
            <a:r>
              <a:rPr lang="en-US" sz="1200" dirty="0"/>
              <a:t>tates must assign district special education determination levels based on compliance and student performance.</a:t>
            </a:r>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9700" y="696913"/>
            <a:ext cx="3924300" cy="2943225"/>
          </a:xfrm>
        </p:spPr>
      </p:sp>
      <p:sp>
        <p:nvSpPr>
          <p:cNvPr id="3" name="Notes Placeholder 2"/>
          <p:cNvSpPr>
            <a:spLocks noGrp="1"/>
          </p:cNvSpPr>
          <p:nvPr>
            <p:ph type="body" idx="1"/>
          </p:nvPr>
        </p:nvSpPr>
        <p:spPr>
          <a:xfrm>
            <a:off x="304800" y="3810000"/>
            <a:ext cx="6477000" cy="5105400"/>
          </a:xfr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Footer Placeholder 3"/>
          <p:cNvSpPr>
            <a:spLocks noGrp="1"/>
          </p:cNvSpPr>
          <p:nvPr>
            <p:ph type="ftr" sz="quarter" idx="10"/>
          </p:nvPr>
        </p:nvSpPr>
        <p:spPr/>
        <p:txBody>
          <a:bodyPr/>
          <a:lstStyle/>
          <a:p>
            <a:r>
              <a:rPr lang="en-US"/>
              <a:t>Massachusetts Department of Elementary and Secondary Education</a:t>
            </a:r>
          </a:p>
        </p:txBody>
      </p:sp>
      <p:sp>
        <p:nvSpPr>
          <p:cNvPr id="5" name="Slide Number Placeholder 4"/>
          <p:cNvSpPr>
            <a:spLocks noGrp="1"/>
          </p:cNvSpPr>
          <p:nvPr>
            <p:ph type="sldNum" sz="quarter" idx="11"/>
          </p:nvPr>
        </p:nvSpPr>
        <p:spPr/>
        <p:txBody>
          <a:bodyPr/>
          <a:lstStyle/>
          <a:p>
            <a:fld id="{145724FF-A098-4B60-9000-6891DF0985A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a:t>The M</a:t>
            </a:r>
            <a:r>
              <a:rPr lang="en-US" baseline="30000" dirty="0"/>
              <a:t>3  </a:t>
            </a:r>
            <a:r>
              <a:rPr lang="en-US" dirty="0"/>
              <a:t>framework is intended to be flexible. The framework keeps “requirements” at a minimum.</a:t>
            </a:r>
          </a:p>
          <a:p>
            <a:pPr lvl="1">
              <a:buFont typeface="Arial" pitchFamily="34" charset="0"/>
              <a:buChar char="•"/>
              <a:defRPr/>
            </a:pPr>
            <a:r>
              <a:rPr lang="en-US" dirty="0"/>
              <a:t>The priority is for districts to “walk” a systematic improvement process.</a:t>
            </a:r>
          </a:p>
          <a:p>
            <a:pPr>
              <a:buFont typeface="Arial" pitchFamily="34" charset="0"/>
              <a:buChar char="•"/>
            </a:pPr>
            <a:r>
              <a:rPr lang="en-US" dirty="0"/>
              <a:t>Districts and schools should plan improvements that will make the biggest impact within the specific district context.</a:t>
            </a:r>
          </a:p>
          <a:p>
            <a:pPr lvl="1">
              <a:buFont typeface="Arial" pitchFamily="34" charset="0"/>
              <a:buChar char="•"/>
            </a:pPr>
            <a:r>
              <a:rPr lang="en-US" dirty="0"/>
              <a:t>M</a:t>
            </a:r>
            <a:r>
              <a:rPr lang="en-US" baseline="30000" dirty="0"/>
              <a:t>3</a:t>
            </a:r>
            <a:r>
              <a:rPr lang="en-US" dirty="0"/>
              <a:t> provides the opportunity to focus and enrich your own current good thinking and supports for </a:t>
            </a:r>
            <a:r>
              <a:rPr lang="en-US" dirty="0" err="1"/>
              <a:t>SwDs</a:t>
            </a:r>
            <a:r>
              <a:rPr lang="en-US" dirty="0"/>
              <a:t>.</a:t>
            </a:r>
          </a:p>
          <a:p>
            <a:endParaRPr lang="en-US" dirty="0"/>
          </a:p>
          <a:p>
            <a:pPr>
              <a:buFont typeface="Arial" pitchFamily="34" charset="0"/>
              <a:buChar char="•"/>
            </a:pPr>
            <a:r>
              <a:rPr lang="en-US" dirty="0"/>
              <a:t>Districts</a:t>
            </a:r>
            <a:r>
              <a:rPr lang="en-US" baseline="0" dirty="0"/>
              <a:t> may choose which planning process to use.</a:t>
            </a:r>
          </a:p>
          <a:p>
            <a:pPr lvl="1">
              <a:buFont typeface="Arial" pitchFamily="34" charset="0"/>
              <a:buChar char="•"/>
            </a:pPr>
            <a:r>
              <a:rPr lang="en-US" baseline="0" dirty="0"/>
              <a:t>We encourage you to utilize the new Planning for Success tools. We wil</a:t>
            </a:r>
            <a:r>
              <a:rPr lang="en-US" dirty="0"/>
              <a:t>l talk more about this later.</a:t>
            </a:r>
            <a:endParaRPr lang="en-US" baseline="0" dirty="0"/>
          </a:p>
          <a:p>
            <a:endParaRPr lang="en-US" dirty="0"/>
          </a:p>
          <a:p>
            <a:endParaRPr lang="en-US" dirty="0"/>
          </a:p>
        </p:txBody>
      </p:sp>
      <p:sp>
        <p:nvSpPr>
          <p:cNvPr id="4" name="Slide Number Placeholder 3"/>
          <p:cNvSpPr>
            <a:spLocks noGrp="1"/>
          </p:cNvSpPr>
          <p:nvPr>
            <p:ph type="sldNum" sz="quarter" idx="10"/>
          </p:nvPr>
        </p:nvSpPr>
        <p:spPr/>
        <p:txBody>
          <a:bodyPr/>
          <a:lstStyle/>
          <a:p>
            <a:fld id="{46EAB912-3613-421E-A2C9-DC0106B3A0FC}"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email">
            <a:lum bright="20000"/>
          </a:blip>
          <a:srcRect/>
          <a:stretch>
            <a:fillRect/>
          </a:stretch>
        </p:blipFill>
        <p:spPr bwMode="auto">
          <a:xfrm>
            <a:off x="5867400" y="-381000"/>
            <a:ext cx="3505200" cy="7745413"/>
          </a:xfrm>
          <a:prstGeom prst="rect">
            <a:avLst/>
          </a:prstGeom>
          <a:noFill/>
          <a:ln w="9525">
            <a:noFill/>
            <a:miter lim="800000"/>
            <a:headEnd/>
            <a:tailEnd/>
          </a:ln>
        </p:spPr>
      </p:pic>
      <p:sp>
        <p:nvSpPr>
          <p:cNvPr id="9" name="Title 1"/>
          <p:cNvSpPr>
            <a:spLocks noGrp="1"/>
          </p:cNvSpPr>
          <p:nvPr>
            <p:ph type="ctrTitle"/>
          </p:nvPr>
        </p:nvSpPr>
        <p:spPr>
          <a:xfrm>
            <a:off x="533400" y="990601"/>
            <a:ext cx="7772400" cy="1905000"/>
          </a:xfrm>
        </p:spPr>
        <p:txBody>
          <a:bodyPr anchor="b"/>
          <a:lstStyle>
            <a:lvl1pPr algn="l">
              <a:defRPr/>
            </a:lvl1pPr>
          </a:lstStyle>
          <a:p>
            <a:r>
              <a:rPr lang="en-US"/>
              <a:t>Click to edit Master title style</a:t>
            </a:r>
            <a:endParaRPr lang="en-US" dirty="0"/>
          </a:p>
        </p:txBody>
      </p:sp>
      <p:sp>
        <p:nvSpPr>
          <p:cNvPr id="10" name="Subtitle 2"/>
          <p:cNvSpPr>
            <a:spLocks noGrp="1"/>
          </p:cNvSpPr>
          <p:nvPr>
            <p:ph type="subTitle" idx="1"/>
          </p:nvPr>
        </p:nvSpPr>
        <p:spPr>
          <a:xfrm>
            <a:off x="533400" y="2895600"/>
            <a:ext cx="6400800" cy="10668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026" name="Picture 2" descr="ESE Star Logo"/>
          <p:cNvPicPr>
            <a:picLocks noChangeAspect="1" noChangeArrowheads="1"/>
          </p:cNvPicPr>
          <p:nvPr userDrawn="1"/>
        </p:nvPicPr>
        <p:blipFill>
          <a:blip r:embed="rId3" cstate="email"/>
          <a:srcRect/>
          <a:stretch>
            <a:fillRect/>
          </a:stretch>
        </p:blipFill>
        <p:spPr bwMode="auto">
          <a:xfrm>
            <a:off x="457200" y="5410200"/>
            <a:ext cx="2166938" cy="10538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on Left Half">
    <p:spTree>
      <p:nvGrpSpPr>
        <p:cNvPr id="1" name=""/>
        <p:cNvGrpSpPr/>
        <p:nvPr/>
      </p:nvGrpSpPr>
      <p:grpSpPr>
        <a:xfrm>
          <a:off x="0" y="0"/>
          <a:ext cx="0" cy="0"/>
          <a:chOff x="0" y="0"/>
          <a:chExt cx="0" cy="0"/>
        </a:xfrm>
      </p:grpSpPr>
      <p:sp>
        <p:nvSpPr>
          <p:cNvPr id="2" name="Title 1"/>
          <p:cNvSpPr>
            <a:spLocks noGrp="1"/>
          </p:cNvSpPr>
          <p:nvPr>
            <p:ph type="title"/>
          </p:nvPr>
        </p:nvSpPr>
        <p:spPr>
          <a:xfrm>
            <a:off x="4648200" y="285750"/>
            <a:ext cx="4191000" cy="1162050"/>
          </a:xfrm>
        </p:spPr>
        <p:txBody>
          <a:bodyPr anchor="b">
            <a:noAutofit/>
          </a:bodyPr>
          <a:lstStyle>
            <a:lvl1pPr algn="l">
              <a:defRPr sz="4400" b="1"/>
            </a:lvl1pPr>
          </a:lstStyle>
          <a:p>
            <a:r>
              <a:rPr lang="en-US"/>
              <a:t>Click to edit Master title style</a:t>
            </a:r>
            <a:endParaRPr lang="en-US" dirty="0"/>
          </a:p>
        </p:txBody>
      </p:sp>
      <p:sp>
        <p:nvSpPr>
          <p:cNvPr id="3" name="Content Placeholder 2"/>
          <p:cNvSpPr>
            <a:spLocks noGrp="1"/>
          </p:cNvSpPr>
          <p:nvPr>
            <p:ph idx="1"/>
          </p:nvPr>
        </p:nvSpPr>
        <p:spPr>
          <a:xfrm>
            <a:off x="0" y="0"/>
            <a:ext cx="4572000" cy="6858000"/>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3"/>
          </p:nvPr>
        </p:nvSpPr>
        <p:spPr>
          <a:xfrm>
            <a:off x="4648200" y="1524000"/>
            <a:ext cx="38862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8"/>
          <p:cNvSpPr>
            <a:spLocks noGrp="1"/>
          </p:cNvSpPr>
          <p:nvPr>
            <p:ph type="sldNum" sz="quarter" idx="15"/>
          </p:nvPr>
        </p:nvSpPr>
        <p:spPr>
          <a:xfrm>
            <a:off x="8486775" y="6248400"/>
            <a:ext cx="533400" cy="457200"/>
          </a:xfrm>
        </p:spPr>
        <p:txBody>
          <a:bodyPr/>
          <a:lstStyle>
            <a:lvl1pPr algn="ctr">
              <a:defRPr/>
            </a:lvl1pPr>
          </a:lstStyle>
          <a:p>
            <a:fld id="{5769D82E-6987-4D55-BC92-780323C53D3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800600"/>
            <a:ext cx="76200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85800" y="612775"/>
            <a:ext cx="76200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685800" y="5367338"/>
            <a:ext cx="76200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Slide Number Placeholder 5"/>
          <p:cNvSpPr txBox="1">
            <a:spLocks/>
          </p:cNvSpPr>
          <p:nvPr userDrawn="1"/>
        </p:nvSpPr>
        <p:spPr>
          <a:xfrm>
            <a:off x="8449905" y="62484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486775" y="62484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66800" y="274638"/>
            <a:ext cx="5410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486775" y="62484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rtlCol="0">
            <a:normAutofit/>
          </a:bodyPr>
          <a:lstStyle/>
          <a:p>
            <a:pPr lvl="0"/>
            <a:r>
              <a:rPr lang="en-US" noProof="0" dirty="0"/>
              <a:t>Click icon to add clip art</a:t>
            </a:r>
          </a:p>
        </p:txBody>
      </p:sp>
      <p:sp>
        <p:nvSpPr>
          <p:cNvPr id="7" name="Slide Number Placeholder 5"/>
          <p:cNvSpPr>
            <a:spLocks noGrp="1"/>
          </p:cNvSpPr>
          <p:nvPr>
            <p:ph type="sldNum" sz="quarter" idx="12"/>
          </p:nvPr>
        </p:nvSpPr>
        <p:spPr>
          <a:xfrm>
            <a:off x="8486775" y="62484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ubtitle,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Text Placeholder 2"/>
          <p:cNvSpPr>
            <a:spLocks noGrp="1"/>
          </p:cNvSpPr>
          <p:nvPr>
            <p:ph type="body" idx="1"/>
          </p:nvPr>
        </p:nvSpPr>
        <p:spPr>
          <a:xfrm>
            <a:off x="609600" y="1535113"/>
            <a:ext cx="79248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Content Placeholder 3"/>
          <p:cNvSpPr>
            <a:spLocks noGrp="1"/>
          </p:cNvSpPr>
          <p:nvPr>
            <p:ph sz="half" idx="2"/>
          </p:nvPr>
        </p:nvSpPr>
        <p:spPr>
          <a:xfrm>
            <a:off x="609600" y="2174875"/>
            <a:ext cx="79248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dirty="0"/>
          </a:p>
        </p:txBody>
      </p:sp>
      <p:sp>
        <p:nvSpPr>
          <p:cNvPr id="13" name="Slide Number Placeholder 5"/>
          <p:cNvSpPr txBox="1">
            <a:spLocks/>
          </p:cNvSpPr>
          <p:nvPr userDrawn="1"/>
        </p:nvSpPr>
        <p:spPr>
          <a:xfrm>
            <a:off x="8449905" y="5257800"/>
            <a:ext cx="533400" cy="457200"/>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5769D82E-6987-4D55-BC92-780323C53D3E}" type="slidenum">
              <a:rPr kumimoji="0" lang="en-US" sz="14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4" name="Picture 9" descr="ESE Logo"/>
          <p:cNvPicPr>
            <a:picLocks noChangeAspect="1"/>
          </p:cNvPicPr>
          <p:nvPr/>
        </p:nvPicPr>
        <p:blipFill>
          <a:blip r:embed="rId2" cstate="email">
            <a:lum bright="20000"/>
          </a:blip>
          <a:srcRect t="-1226"/>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p:nvPr>
        </p:nvSpPr>
        <p:spPr>
          <a:xfrm>
            <a:off x="685800" y="2209800"/>
            <a:ext cx="6781800" cy="2895600"/>
          </a:xfrm>
        </p:spPr>
        <p:txBody>
          <a:bodyPr anchor="b">
            <a:noAutofit/>
          </a:bodyPr>
          <a:lstStyle>
            <a:lvl1pPr algn="l">
              <a:defRPr lang="en-US" sz="4400" kern="1200">
                <a:solidFill>
                  <a:schemeClr val="tx1"/>
                </a:solidFill>
                <a:latin typeface="+mj-lt"/>
                <a:ea typeface="+mj-ea"/>
                <a:cs typeface="+mj-cs"/>
              </a:defRPr>
            </a:lvl1pPr>
          </a:lstStyle>
          <a:p>
            <a:r>
              <a:rPr lang="en-US"/>
              <a:t>Click to edit Master title style</a:t>
            </a:r>
            <a:endParaRPr lang="en-US" dirty="0"/>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with Picture">
    <p:spTree>
      <p:nvGrpSpPr>
        <p:cNvPr id="1" name=""/>
        <p:cNvGrpSpPr/>
        <p:nvPr/>
      </p:nvGrpSpPr>
      <p:grpSpPr>
        <a:xfrm>
          <a:off x="0" y="0"/>
          <a:ext cx="0" cy="0"/>
          <a:chOff x="0" y="0"/>
          <a:chExt cx="0" cy="0"/>
        </a:xfrm>
      </p:grpSpPr>
      <p:pic>
        <p:nvPicPr>
          <p:cNvPr id="5" name="Picture 9" descr="ESE Logo"/>
          <p:cNvPicPr>
            <a:picLocks noChangeAspect="1"/>
          </p:cNvPicPr>
          <p:nvPr/>
        </p:nvPicPr>
        <p:blipFill>
          <a:blip r:embed="rId2" cstate="email">
            <a:lum bright="20000"/>
          </a:blip>
          <a:srcRect t="-1226"/>
          <a:stretch>
            <a:fillRect/>
          </a:stretch>
        </p:blipFill>
        <p:spPr bwMode="auto">
          <a:xfrm>
            <a:off x="6894513" y="1828800"/>
            <a:ext cx="2249487" cy="5029200"/>
          </a:xfrm>
          <a:prstGeom prst="rect">
            <a:avLst/>
          </a:prstGeom>
          <a:noFill/>
          <a:ln w="9525">
            <a:noFill/>
            <a:miter lim="800000"/>
            <a:headEnd/>
            <a:tailEnd/>
          </a:ln>
        </p:spPr>
      </p:pic>
      <p:sp>
        <p:nvSpPr>
          <p:cNvPr id="10" name="Title 1"/>
          <p:cNvSpPr>
            <a:spLocks noGrp="1"/>
          </p:cNvSpPr>
          <p:nvPr>
            <p:ph type="title" hasCustomPrompt="1"/>
          </p:nvPr>
        </p:nvSpPr>
        <p:spPr>
          <a:xfrm>
            <a:off x="685800" y="2209800"/>
            <a:ext cx="6781800" cy="2895600"/>
          </a:xfrm>
        </p:spPr>
        <p:txBody>
          <a:bodyPr anchor="b">
            <a:noAutofit/>
          </a:bodyPr>
          <a:lstStyle>
            <a:lvl1pPr algn="l">
              <a:defRPr lang="en-US" sz="4400" kern="1200" baseline="0">
                <a:solidFill>
                  <a:schemeClr val="tx1"/>
                </a:solidFill>
                <a:latin typeface="+mj-lt"/>
                <a:ea typeface="+mj-ea"/>
                <a:cs typeface="+mj-cs"/>
              </a:defRPr>
            </a:lvl1pPr>
          </a:lstStyle>
          <a:p>
            <a:r>
              <a:rPr lang="en-US" dirty="0"/>
              <a:t>Massachusetts State Performance Plan/Annual  Performance Report           FFY 2005 - 2012</a:t>
            </a:r>
          </a:p>
        </p:txBody>
      </p:sp>
      <p:sp>
        <p:nvSpPr>
          <p:cNvPr id="11" name="Text Placeholder 2"/>
          <p:cNvSpPr>
            <a:spLocks noGrp="1"/>
          </p:cNvSpPr>
          <p:nvPr>
            <p:ph type="body" idx="1"/>
          </p:nvPr>
        </p:nvSpPr>
        <p:spPr>
          <a:xfrm>
            <a:off x="685800" y="5105401"/>
            <a:ext cx="6781800" cy="685800"/>
          </a:xfrm>
        </p:spPr>
        <p:txBody>
          <a:bodyPr/>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3" name="Content Placeholder 12"/>
          <p:cNvSpPr>
            <a:spLocks noGrp="1"/>
          </p:cNvSpPr>
          <p:nvPr>
            <p:ph sz="quarter" idx="10"/>
          </p:nvPr>
        </p:nvSpPr>
        <p:spPr>
          <a:xfrm>
            <a:off x="685800" y="381000"/>
            <a:ext cx="6781800" cy="2286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24400" y="1524000"/>
            <a:ext cx="38100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486775" y="63246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3810000"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3810000"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2904" y="1535113"/>
            <a:ext cx="3811496" cy="63976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2904" y="2174875"/>
            <a:ext cx="3811496" cy="3951288"/>
          </a:xfrm>
        </p:spPr>
        <p:txBody>
          <a:bodyPr/>
          <a:lstStyle>
            <a:lvl1pPr>
              <a:defRPr sz="2800"/>
            </a:lvl1pPr>
            <a:lvl2pPr>
              <a:defRPr sz="24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5"/>
          <p:cNvSpPr>
            <a:spLocks noGrp="1"/>
          </p:cNvSpPr>
          <p:nvPr>
            <p:ph type="sldNum" sz="quarter" idx="12"/>
          </p:nvPr>
        </p:nvSpPr>
        <p:spPr>
          <a:xfrm>
            <a:off x="8486775" y="62484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2"/>
          </p:nvPr>
        </p:nvSpPr>
        <p:spPr>
          <a:xfrm>
            <a:off x="8486775" y="6248400"/>
            <a:ext cx="533400" cy="457200"/>
          </a:xfrm>
        </p:spPr>
        <p:txBody>
          <a:bodyPr/>
          <a:lstStyle>
            <a:lvl1pPr>
              <a:defRPr/>
            </a:lvl1pPr>
          </a:lstStyle>
          <a:p>
            <a:fld id="{5769D82E-6987-4D55-BC92-780323C53D3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fld id="{5769D82E-6987-4D55-BC92-780323C53D3E}" type="slidenum">
              <a:rPr lang="en-US" smtClean="0"/>
              <a:pPr/>
              <a:t>‹#›</a:t>
            </a:fld>
            <a:endParaRPr lang="en-US" dirty="0"/>
          </a:p>
        </p:txBody>
      </p:sp>
      <p:sp>
        <p:nvSpPr>
          <p:cNvPr id="2" name="Title 1">
            <a:extLst>
              <a:ext uri="{FF2B5EF4-FFF2-40B4-BE49-F238E27FC236}">
                <a16:creationId xmlns:a16="http://schemas.microsoft.com/office/drawing/2014/main" id="{06AE4B7C-B090-4E21-85F0-87CE6FED28B1}"/>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3" name="Title Placeholder 1"/>
          <p:cNvSpPr>
            <a:spLocks noGrp="1"/>
          </p:cNvSpPr>
          <p:nvPr>
            <p:ph type="title"/>
          </p:nvPr>
        </p:nvSpPr>
        <p:spPr bwMode="auto">
          <a:xfrm>
            <a:off x="609600" y="274638"/>
            <a:ext cx="7924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4" name="Text Placeholder 2"/>
          <p:cNvSpPr>
            <a:spLocks noGrp="1"/>
          </p:cNvSpPr>
          <p:nvPr>
            <p:ph type="body" idx="1"/>
          </p:nvPr>
        </p:nvSpPr>
        <p:spPr bwMode="auto">
          <a:xfrm>
            <a:off x="609600" y="1524000"/>
            <a:ext cx="7924800" cy="4602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8486775" y="6248400"/>
            <a:ext cx="533400" cy="457200"/>
          </a:xfrm>
          <a:prstGeom prst="rect">
            <a:avLst/>
          </a:prstGeom>
        </p:spPr>
        <p:txBody>
          <a:bodyPr vert="horz" lIns="91440" tIns="45720" rIns="91440" bIns="45720" rtlCol="0" anchor="ctr"/>
          <a:lstStyle>
            <a:lvl1pPr algn="ctr">
              <a:defRPr sz="1600">
                <a:solidFill>
                  <a:schemeClr val="tx1">
                    <a:tint val="75000"/>
                  </a:schemeClr>
                </a:solidFill>
                <a:latin typeface="+mn-lt"/>
              </a:defRPr>
            </a:lvl1pPr>
          </a:lstStyle>
          <a:p>
            <a:fld id="{5769D82E-6987-4D55-BC92-780323C53D3E}" type="slidenum">
              <a:rPr lang="en-US" smtClean="0"/>
              <a:pPr/>
              <a:t>‹#›</a:t>
            </a:fld>
            <a:endParaRPr lang="en-US" dirty="0"/>
          </a:p>
        </p:txBody>
      </p:sp>
      <p:grpSp>
        <p:nvGrpSpPr>
          <p:cNvPr id="8" name="Group 7" descr="horizontal line"/>
          <p:cNvGrpSpPr/>
          <p:nvPr userDrawn="1"/>
        </p:nvGrpSpPr>
        <p:grpSpPr>
          <a:xfrm>
            <a:off x="685800" y="6477000"/>
            <a:ext cx="7772400" cy="76200"/>
            <a:chOff x="685800" y="6477000"/>
            <a:chExt cx="7772400" cy="76200"/>
          </a:xfrm>
        </p:grpSpPr>
        <p:sp>
          <p:nvSpPr>
            <p:cNvPr id="10" name="Rectangle 9"/>
            <p:cNvSpPr/>
            <p:nvPr/>
          </p:nvSpPr>
          <p:spPr>
            <a:xfrm>
              <a:off x="5638800" y="6477000"/>
              <a:ext cx="28194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85800" y="6477000"/>
              <a:ext cx="4953000" cy="76200"/>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Box 11"/>
          <p:cNvSpPr txBox="1"/>
          <p:nvPr/>
        </p:nvSpPr>
        <p:spPr>
          <a:xfrm>
            <a:off x="5557686" y="6567535"/>
            <a:ext cx="2971800" cy="215444"/>
          </a:xfrm>
          <a:prstGeom prst="rect">
            <a:avLst/>
          </a:prstGeom>
          <a:noFill/>
        </p:spPr>
        <p:txBody>
          <a:bodyPr wrap="square" rtlCol="0">
            <a:spAutoFit/>
          </a:bodyPr>
          <a:lstStyle/>
          <a:p>
            <a:r>
              <a:rPr lang="en-US" sz="800" dirty="0">
                <a:solidFill>
                  <a:schemeClr val="bg1">
                    <a:lumMod val="65000"/>
                  </a:schemeClr>
                </a:solidFill>
              </a:rPr>
              <a:t>Massachusetts Department of Elementary &amp; Secondary  Education </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Lst>
  <p:hf hdr="0" ftr="0" dt="0"/>
  <p:txStyles>
    <p:titleStyle>
      <a:lvl1pPr algn="l" rtl="0" eaLnBrk="1" fontAlgn="base" hangingPunct="1">
        <a:spcBef>
          <a:spcPct val="0"/>
        </a:spcBef>
        <a:spcAft>
          <a:spcPct val="0"/>
        </a:spcAft>
        <a:defRPr sz="4400" kern="12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Georgia" pitchFamily="18" charset="0"/>
        </a:defRPr>
      </a:lvl2pPr>
      <a:lvl3pPr algn="l" rtl="0" eaLnBrk="1" fontAlgn="base" hangingPunct="1">
        <a:spcBef>
          <a:spcPct val="0"/>
        </a:spcBef>
        <a:spcAft>
          <a:spcPct val="0"/>
        </a:spcAft>
        <a:defRPr sz="4400">
          <a:solidFill>
            <a:schemeClr val="tx1"/>
          </a:solidFill>
          <a:latin typeface="Georgia" pitchFamily="18" charset="0"/>
        </a:defRPr>
      </a:lvl3pPr>
      <a:lvl4pPr algn="l" rtl="0" eaLnBrk="1" fontAlgn="base" hangingPunct="1">
        <a:spcBef>
          <a:spcPct val="0"/>
        </a:spcBef>
        <a:spcAft>
          <a:spcPct val="0"/>
        </a:spcAft>
        <a:defRPr sz="4400">
          <a:solidFill>
            <a:schemeClr val="tx1"/>
          </a:solidFill>
          <a:latin typeface="Georgia" pitchFamily="18" charset="0"/>
        </a:defRPr>
      </a:lvl4pPr>
      <a:lvl5pPr algn="l" rtl="0" eaLnBrk="1" fontAlgn="base" hangingPunct="1">
        <a:spcBef>
          <a:spcPct val="0"/>
        </a:spcBef>
        <a:spcAft>
          <a:spcPct val="0"/>
        </a:spcAft>
        <a:defRPr sz="4400">
          <a:solidFill>
            <a:schemeClr val="tx1"/>
          </a:solidFill>
          <a:latin typeface="Georgia" pitchFamily="18" charset="0"/>
        </a:defRPr>
      </a:lvl5pPr>
      <a:lvl6pPr marL="457200" algn="l" rtl="0" eaLnBrk="1" fontAlgn="base" hangingPunct="1">
        <a:spcBef>
          <a:spcPct val="0"/>
        </a:spcBef>
        <a:spcAft>
          <a:spcPct val="0"/>
        </a:spcAft>
        <a:defRPr sz="4400">
          <a:solidFill>
            <a:schemeClr val="tx1"/>
          </a:solidFill>
          <a:latin typeface="Georgia" pitchFamily="18" charset="0"/>
        </a:defRPr>
      </a:lvl6pPr>
      <a:lvl7pPr marL="914400" algn="l" rtl="0" eaLnBrk="1" fontAlgn="base" hangingPunct="1">
        <a:spcBef>
          <a:spcPct val="0"/>
        </a:spcBef>
        <a:spcAft>
          <a:spcPct val="0"/>
        </a:spcAft>
        <a:defRPr sz="4400">
          <a:solidFill>
            <a:schemeClr val="tx1"/>
          </a:solidFill>
          <a:latin typeface="Georgia" pitchFamily="18" charset="0"/>
        </a:defRPr>
      </a:lvl7pPr>
      <a:lvl8pPr marL="1371600" algn="l" rtl="0" eaLnBrk="1" fontAlgn="base" hangingPunct="1">
        <a:spcBef>
          <a:spcPct val="0"/>
        </a:spcBef>
        <a:spcAft>
          <a:spcPct val="0"/>
        </a:spcAft>
        <a:defRPr sz="4400">
          <a:solidFill>
            <a:schemeClr val="tx1"/>
          </a:solidFill>
          <a:latin typeface="Georgia" pitchFamily="18" charset="0"/>
        </a:defRPr>
      </a:lvl8pPr>
      <a:lvl9pPr marL="1828800" algn="l" rtl="0" eaLnBrk="1" fontAlgn="base" hangingPunct="1">
        <a:spcBef>
          <a:spcPct val="0"/>
        </a:spcBef>
        <a:spcAft>
          <a:spcPct val="0"/>
        </a:spcAft>
        <a:defRPr sz="4400">
          <a:solidFill>
            <a:schemeClr val="tx1"/>
          </a:solidFill>
          <a:latin typeface="Georgia" pitchFamily="18" charset="0"/>
        </a:defRPr>
      </a:lvl9pPr>
    </p:titleStyle>
    <p:bodyStyle>
      <a:lvl1pPr marL="342900" indent="-342900" algn="l" rtl="0" eaLnBrk="1" fontAlgn="base" hangingPunct="1">
        <a:spcBef>
          <a:spcPct val="20000"/>
        </a:spcBef>
        <a:spcAft>
          <a:spcPct val="0"/>
        </a:spcAft>
        <a:buClr>
          <a:schemeClr val="accent1"/>
        </a:buClr>
        <a:buFont typeface="Wingdings 2" pitchFamily="18" charset="2"/>
        <a:buChar char=""/>
        <a:defRPr sz="2800" kern="12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chemeClr val="accent1"/>
        </a:buClr>
        <a:buFont typeface="Wingdings 2" pitchFamily="18" charset="2"/>
        <a:buChar char="ê"/>
        <a:defRPr sz="2400" kern="1200">
          <a:solidFill>
            <a:schemeClr val="tx1"/>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chemeClr val="accent1"/>
        </a:buClr>
        <a:buFont typeface="Wingdings 2" pitchFamily="18" charset="2"/>
        <a:buChar char="ê"/>
        <a:defRPr sz="2000" kern="1200">
          <a:solidFill>
            <a:schemeClr val="tx1"/>
          </a:solidFill>
          <a:latin typeface="Tahoma" pitchFamily="34" charset="0"/>
          <a:ea typeface="Tahoma" pitchFamily="34" charset="0"/>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8.xml"/><Relationship Id="rId1" Type="http://schemas.openxmlformats.org/officeDocument/2006/relationships/themeOverride" Target="../theme/themeOverrid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219200"/>
            <a:ext cx="6629400" cy="3429000"/>
          </a:xfrm>
        </p:spPr>
        <p:txBody>
          <a:bodyPr/>
          <a:lstStyle/>
          <a:p>
            <a:pPr algn="ct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br>
              <a:rPr lang="en-US" b="1" dirty="0"/>
            </a:br>
            <a:r>
              <a:rPr lang="en-US" b="1" dirty="0"/>
              <a:t>Introduction to</a:t>
            </a:r>
            <a:br>
              <a:rPr lang="en-US" b="1" dirty="0"/>
            </a:br>
            <a:r>
              <a:rPr lang="en-US" b="1" dirty="0"/>
              <a:t>Making Money Matter</a:t>
            </a:r>
            <a:br>
              <a:rPr lang="en-US" b="1" dirty="0"/>
            </a:br>
            <a:r>
              <a:rPr lang="en-US" b="1" dirty="0"/>
              <a:t> (M</a:t>
            </a:r>
            <a:r>
              <a:rPr lang="en-US" b="1" baseline="30000" dirty="0"/>
              <a:t>3</a:t>
            </a:r>
            <a:r>
              <a:rPr lang="en-US" b="1" dirty="0"/>
              <a:t>)</a:t>
            </a:r>
            <a:br>
              <a:rPr lang="en-US" b="1" dirty="0"/>
            </a:br>
            <a:r>
              <a:rPr lang="en-US" b="1" dirty="0"/>
              <a:t>and Results Driven Accountability</a:t>
            </a:r>
            <a:endParaRPr lang="en-US" sz="1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788" y="76200"/>
            <a:ext cx="7924800" cy="1143000"/>
          </a:xfrm>
        </p:spPr>
        <p:txBody>
          <a:bodyPr/>
          <a:lstStyle/>
          <a:p>
            <a:pPr algn="ctr"/>
            <a:r>
              <a:rPr lang="en-US" sz="3200" b="1" dirty="0"/>
              <a:t>M³ Project Process (Repeating)</a:t>
            </a:r>
          </a:p>
        </p:txBody>
      </p:sp>
      <p:graphicFrame>
        <p:nvGraphicFramePr>
          <p:cNvPr id="6" name="Content Placeholder 5" descr="Smart Art Continuous Block Process – Shows a progression or sequential steps in a task, process, or workflow. &#10;&#10;Create plan, Align systems, Implement plan"/>
          <p:cNvGraphicFramePr>
            <a:graphicFrameLocks noGrp="1"/>
          </p:cNvGraphicFramePr>
          <p:nvPr>
            <p:ph idx="1"/>
            <p:extLst>
              <p:ext uri="{D42A27DB-BD31-4B8C-83A1-F6EECF244321}">
                <p14:modId xmlns:p14="http://schemas.microsoft.com/office/powerpoint/2010/main" val="1197929589"/>
              </p:ext>
            </p:extLst>
          </p:nvPr>
        </p:nvGraphicFramePr>
        <p:xfrm>
          <a:off x="76201" y="990600"/>
          <a:ext cx="8943974" cy="513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BD26C40E-487C-40A4-A841-8174FD7B714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sz="3200" b="1" dirty="0"/>
              <a:t>Starting</a:t>
            </a:r>
          </a:p>
        </p:txBody>
      </p:sp>
      <p:sp>
        <p:nvSpPr>
          <p:cNvPr id="3" name="Content Placeholder 2"/>
          <p:cNvSpPr>
            <a:spLocks noGrp="1"/>
          </p:cNvSpPr>
          <p:nvPr>
            <p:ph idx="1"/>
          </p:nvPr>
        </p:nvSpPr>
        <p:spPr/>
        <p:txBody>
          <a:bodyPr/>
          <a:lstStyle/>
          <a:p>
            <a:pPr>
              <a:buClr>
                <a:srgbClr val="E86B01"/>
              </a:buClr>
            </a:pPr>
            <a:r>
              <a:rPr lang="en-US" dirty="0">
                <a:solidFill>
                  <a:srgbClr val="0D1969"/>
                </a:solidFill>
              </a:rPr>
              <a:t>Connect with your district’s Improvement Leadership Team</a:t>
            </a:r>
          </a:p>
          <a:p>
            <a:pPr lvl="1"/>
            <a:r>
              <a:rPr lang="en-US" dirty="0"/>
              <a:t>Contact </a:t>
            </a:r>
            <a:r>
              <a:rPr lang="en-US" dirty="0" err="1"/>
              <a:t>SSoS</a:t>
            </a:r>
            <a:r>
              <a:rPr lang="en-US" dirty="0"/>
              <a:t> Liaison</a:t>
            </a:r>
          </a:p>
          <a:p>
            <a:pPr lvl="1"/>
            <a:r>
              <a:rPr lang="en-US" dirty="0"/>
              <a:t>Align with improvement planning for all students within your local context</a:t>
            </a:r>
          </a:p>
          <a:p>
            <a:pPr lvl="1"/>
            <a:r>
              <a:rPr lang="en-US" dirty="0"/>
              <a:t>Choose a complementary planning process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Self Assessment</a:t>
            </a:r>
          </a:p>
        </p:txBody>
      </p:sp>
      <p:sp>
        <p:nvSpPr>
          <p:cNvPr id="3" name="Content Placeholder 2"/>
          <p:cNvSpPr>
            <a:spLocks noGrp="1"/>
          </p:cNvSpPr>
          <p:nvPr>
            <p:ph idx="4294967295"/>
          </p:nvPr>
        </p:nvSpPr>
        <p:spPr>
          <a:xfrm>
            <a:off x="762000" y="1219200"/>
            <a:ext cx="7467600" cy="5334000"/>
          </a:xfrm>
        </p:spPr>
        <p:txBody>
          <a:bodyPr>
            <a:normAutofit fontScale="85000" lnSpcReduction="20000"/>
          </a:bodyPr>
          <a:lstStyle/>
          <a:p>
            <a:r>
              <a:rPr lang="en-US" sz="3300" dirty="0"/>
              <a:t>Identify areas that will make the biggest impact for students with IEPs</a:t>
            </a:r>
          </a:p>
          <a:p>
            <a:pPr marL="342900" lvl="1" indent="-342900">
              <a:buFont typeface="Wingdings 2" pitchFamily="18" charset="2"/>
              <a:buChar char=""/>
            </a:pPr>
            <a:r>
              <a:rPr lang="en-US" sz="3300" dirty="0"/>
              <a:t>Target areas data suggests is concerning</a:t>
            </a:r>
          </a:p>
          <a:p>
            <a:r>
              <a:rPr lang="en-US" sz="3300" dirty="0"/>
              <a:t>Data source examples</a:t>
            </a:r>
          </a:p>
          <a:p>
            <a:pPr lvl="1"/>
            <a:r>
              <a:rPr lang="en-US" sz="2800" dirty="0"/>
              <a:t>SPP/APR Indicators</a:t>
            </a:r>
          </a:p>
          <a:p>
            <a:pPr lvl="1"/>
            <a:r>
              <a:rPr lang="en-US" sz="2800" dirty="0"/>
              <a:t>DESE Profiles</a:t>
            </a:r>
          </a:p>
          <a:p>
            <a:pPr lvl="1"/>
            <a:r>
              <a:rPr lang="en-US" sz="2800" dirty="0"/>
              <a:t>Edwin</a:t>
            </a:r>
          </a:p>
          <a:p>
            <a:pPr lvl="1"/>
            <a:r>
              <a:rPr lang="en-US" sz="2800" dirty="0"/>
              <a:t>DART</a:t>
            </a:r>
          </a:p>
          <a:p>
            <a:pPr lvl="1"/>
            <a:r>
              <a:rPr lang="en-US" sz="2800" dirty="0"/>
              <a:t>RADAR</a:t>
            </a:r>
          </a:p>
          <a:p>
            <a:pPr lvl="1"/>
            <a:r>
              <a:rPr lang="en-US" sz="2800" dirty="0"/>
              <a:t>Local Student Information System</a:t>
            </a:r>
          </a:p>
          <a:p>
            <a:pPr lvl="1"/>
            <a:r>
              <a:rPr lang="en-US" sz="2800" dirty="0"/>
              <a:t>Stakeholder input</a:t>
            </a:r>
          </a:p>
          <a:p>
            <a:r>
              <a:rPr lang="en-US" sz="3300" dirty="0"/>
              <a:t>Examine root causes</a:t>
            </a:r>
          </a:p>
          <a:p>
            <a:pPr lvl="1"/>
            <a:r>
              <a:rPr lang="en-US" sz="2800" dirty="0"/>
              <a:t>Consider infrastructure analysis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a:extLst>
              <a:ext uri="{FF2B5EF4-FFF2-40B4-BE49-F238E27FC236}">
                <a16:creationId xmlns:a16="http://schemas.microsoft.com/office/drawing/2014/main" id="{006A1320-7214-4736-B5EB-096DA37EE313}"/>
              </a:ext>
            </a:extLst>
          </p:cNvPr>
          <p:cNvSpPr>
            <a:spLocks noGrp="1"/>
          </p:cNvSpPr>
          <p:nvPr>
            <p:ph type="title"/>
          </p:nvPr>
        </p:nvSpPr>
        <p:spPr>
          <a:xfrm>
            <a:off x="609600" y="274638"/>
            <a:ext cx="7924800" cy="2620962"/>
          </a:xfrm>
        </p:spPr>
        <p:txBody>
          <a:bodyPr/>
          <a:lstStyle/>
          <a:p>
            <a:r>
              <a:rPr lang="en-US" dirty="0"/>
              <a:t>Root cause analysis &amp; evidence-based practice examples</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13</a:t>
            </a:fld>
            <a:endParaRPr lang="en-US"/>
          </a:p>
        </p:txBody>
      </p:sp>
      <p:graphicFrame>
        <p:nvGraphicFramePr>
          <p:cNvPr id="6" name="Content Placeholder 5" descr="Smart Art Diverging Radial - Shows relationships to a central idea. The first Level 1 line of text corresponds to the central circular shape. Emphasizes the surrounding circles rather than the central idea.&#10;Central Idea: Root cause analysis &amp; evidence-based practice examples &#10;Examples: Improve K  Readiness, Improve Disciplinary Practices and Reduce Removals, Support Appropriate Identification and Eligibility, Improve Engagement in School, Improve Performance on Statewide Assessments, Improve Literacy Development; Promote Inclusive Education &#10;"/>
          <p:cNvGraphicFramePr>
            <a:graphicFrameLocks noGrp="1"/>
          </p:cNvGraphicFramePr>
          <p:nvPr>
            <p:ph idx="4294967295"/>
            <p:extLst>
              <p:ext uri="{D42A27DB-BD31-4B8C-83A1-F6EECF244321}">
                <p14:modId xmlns:p14="http://schemas.microsoft.com/office/powerpoint/2010/main" val="2555439829"/>
              </p:ext>
            </p:extLst>
          </p:nvPr>
        </p:nvGraphicFramePr>
        <p:xfrm>
          <a:off x="0" y="76200"/>
          <a:ext cx="8839200" cy="6477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0" y="1143000"/>
            <a:ext cx="4495800" cy="5715000"/>
          </a:xfrm>
          <a:prstGeom prst="rect">
            <a:avLst/>
          </a:prstGeom>
        </p:spPr>
        <p:txBody>
          <a:bodyPr vert="horz" lIns="91440" tIns="45720" rIns="91440" bIns="45720" rtlCol="0">
            <a:normAutofit/>
          </a:bodyPr>
          <a:lstStyle/>
          <a:p>
            <a:pPr marL="342900" lvl="0" indent="-342900" fontAlgn="base">
              <a:spcBef>
                <a:spcPct val="20000"/>
              </a:spcBef>
              <a:spcAft>
                <a:spcPct val="0"/>
              </a:spcAft>
              <a:buClr>
                <a:srgbClr val="E86B01"/>
              </a:buClr>
              <a:buFont typeface="Wingdings 2" pitchFamily="18" charset="2"/>
              <a:buChar char=""/>
            </a:pPr>
            <a:r>
              <a:rPr lang="en-US" sz="2000" dirty="0">
                <a:solidFill>
                  <a:srgbClr val="0D1969"/>
                </a:solidFill>
                <a:latin typeface="Tahoma" pitchFamily="34" charset="0"/>
                <a:ea typeface="Tahoma" pitchFamily="34" charset="0"/>
                <a:cs typeface="Tahoma" pitchFamily="34" charset="0"/>
              </a:rPr>
              <a:t>Equity, Inclusion, and Opportunity</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ILP Implementation</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Inclusive Practice Tool: Superintendent Self-Assessment</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Learning walks</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Professional Development Self- Assessment </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Promoting Student Self-Determination</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High Quality Kindergarten </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Technology Self-Assessment Tool</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MTSS Self-assessment tool</a:t>
            </a:r>
          </a:p>
          <a:p>
            <a:pPr marL="342900" marR="0" lvl="0" indent="-342900" fontAlgn="base">
              <a:spcBef>
                <a:spcPct val="20000"/>
              </a:spcBef>
              <a:spcAft>
                <a:spcPct val="0"/>
              </a:spcAft>
              <a:buClr>
                <a:schemeClr val="accent1"/>
              </a:buClr>
              <a:buSzTx/>
              <a:buFont typeface="Wingdings 2" pitchFamily="18" charset="2"/>
              <a:buChar char=""/>
              <a:tabLst/>
              <a:defRPr/>
            </a:pPr>
            <a:r>
              <a:rPr lang="en-US" sz="2000" dirty="0">
                <a:latin typeface="Tahoma" pitchFamily="34" charset="0"/>
                <a:ea typeface="Tahoma" pitchFamily="34" charset="0"/>
                <a:cs typeface="Tahoma" pitchFamily="34" charset="0"/>
              </a:rPr>
              <a:t>Turnaround Practices Organizational Assessment and Reflection Tool</a:t>
            </a:r>
          </a:p>
        </p:txBody>
      </p:sp>
      <p:sp>
        <p:nvSpPr>
          <p:cNvPr id="3" name="Content Placeholder 2"/>
          <p:cNvSpPr>
            <a:spLocks noGrp="1"/>
          </p:cNvSpPr>
          <p:nvPr>
            <p:ph idx="1"/>
          </p:nvPr>
        </p:nvSpPr>
        <p:spPr>
          <a:xfrm>
            <a:off x="228600" y="1143000"/>
            <a:ext cx="4419600" cy="4952999"/>
          </a:xfrm>
        </p:spPr>
        <p:txBody>
          <a:bodyPr>
            <a:noAutofit/>
          </a:bodyPr>
          <a:lstStyle/>
          <a:p>
            <a:pPr lvl="0"/>
            <a:r>
              <a:rPr lang="en-US" sz="2000" dirty="0"/>
              <a:t>Assessment Literacy Self-Assessment and Gap Analysis Tool</a:t>
            </a:r>
          </a:p>
          <a:p>
            <a:pPr lvl="0"/>
            <a:r>
              <a:rPr lang="en-US" sz="2000" dirty="0"/>
              <a:t>Behavioral Health in Public Schools</a:t>
            </a:r>
          </a:p>
          <a:p>
            <a:pPr lvl="0"/>
            <a:r>
              <a:rPr lang="en-US" sz="2000" dirty="0"/>
              <a:t>Conditions for School Effectiveness</a:t>
            </a:r>
          </a:p>
          <a:p>
            <a:pPr lvl="0"/>
            <a:r>
              <a:rPr lang="en-US" sz="2000" dirty="0"/>
              <a:t>Coordinated Program Review Criteria</a:t>
            </a:r>
          </a:p>
          <a:p>
            <a:pPr lvl="0"/>
            <a:r>
              <a:rPr lang="en-US" sz="2000" dirty="0"/>
              <a:t>District Data Tool Kit</a:t>
            </a:r>
          </a:p>
          <a:p>
            <a:pPr lvl="0"/>
            <a:r>
              <a:rPr lang="en-US" sz="2000" dirty="0"/>
              <a:t>Disciplinary Removals Inventory</a:t>
            </a:r>
          </a:p>
          <a:p>
            <a:pPr lvl="0"/>
            <a:r>
              <a:rPr lang="en-US" sz="2000" dirty="0"/>
              <a:t>District Curriculum Mapping</a:t>
            </a:r>
          </a:p>
          <a:p>
            <a:pPr lvl="0"/>
            <a:r>
              <a:rPr lang="en-US" sz="2000" dirty="0"/>
              <a:t>District self-assessment tool</a:t>
            </a:r>
          </a:p>
          <a:p>
            <a:pPr lvl="0"/>
            <a:r>
              <a:rPr lang="en-US" sz="2000" dirty="0"/>
              <a:t>ESE Educator Evaluation Self-Assessment Form</a:t>
            </a:r>
          </a:p>
          <a:p>
            <a:pPr lvl="0"/>
            <a:r>
              <a:rPr lang="en-US" sz="2000" dirty="0"/>
              <a:t>Expanded Learning Time</a:t>
            </a:r>
          </a:p>
        </p:txBody>
      </p:sp>
      <p:sp>
        <p:nvSpPr>
          <p:cNvPr id="2" name="Title 1"/>
          <p:cNvSpPr>
            <a:spLocks noGrp="1"/>
          </p:cNvSpPr>
          <p:nvPr>
            <p:ph type="title"/>
          </p:nvPr>
        </p:nvSpPr>
        <p:spPr>
          <a:xfrm>
            <a:off x="609600" y="0"/>
            <a:ext cx="7924800" cy="114300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sz="3200" b="1" dirty="0"/>
              <a:t>Self-Assessment Resources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sz="3200" b="1" dirty="0"/>
              <a:t>District Considerations</a:t>
            </a:r>
          </a:p>
        </p:txBody>
      </p:sp>
      <p:sp>
        <p:nvSpPr>
          <p:cNvPr id="3" name="Content Placeholder 2"/>
          <p:cNvSpPr>
            <a:spLocks noGrp="1"/>
          </p:cNvSpPr>
          <p:nvPr>
            <p:ph idx="1"/>
          </p:nvPr>
        </p:nvSpPr>
        <p:spPr>
          <a:xfrm>
            <a:off x="609600" y="1447800"/>
            <a:ext cx="7924800" cy="4678363"/>
          </a:xfrm>
        </p:spPr>
        <p:txBody>
          <a:bodyPr>
            <a:normAutofit/>
          </a:bodyPr>
          <a:lstStyle/>
          <a:p>
            <a:r>
              <a:rPr lang="en-US" dirty="0"/>
              <a:t>What evidence-based practices make the most sense within your district context?</a:t>
            </a:r>
          </a:p>
          <a:p>
            <a:r>
              <a:rPr lang="en-US" dirty="0"/>
              <a:t>What systems improvement are needed? </a:t>
            </a:r>
          </a:p>
          <a:p>
            <a:pPr lvl="1"/>
            <a:r>
              <a:rPr lang="en-US" dirty="0"/>
              <a:t>Create new special education systems and practices</a:t>
            </a:r>
          </a:p>
          <a:p>
            <a:pPr lvl="1"/>
            <a:r>
              <a:rPr lang="en-US" dirty="0"/>
              <a:t>Redesign for collaborative general and special education systems and supports </a:t>
            </a:r>
          </a:p>
          <a:p>
            <a:pPr lvl="1"/>
            <a:r>
              <a:rPr lang="en-US" dirty="0"/>
              <a:t>Enhance current systems and goals</a:t>
            </a:r>
          </a:p>
          <a:p>
            <a:r>
              <a:rPr lang="en-US" dirty="0"/>
              <a:t>How can this work complement improvement goals and current district priorities?</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924800" cy="1143000"/>
          </a:xfrm>
          <a:noFill/>
          <a:ln w="9525">
            <a:noFill/>
            <a:miter lim="800000"/>
            <a:headEnd/>
            <a:tailEnd/>
          </a:ln>
        </p:spPr>
        <p:txBody>
          <a:bodyPr vert="horz" wrap="square" lIns="91440" tIns="45720" rIns="91440" bIns="45720" numCol="1" anchor="ctr" anchorCtr="0" compatLnSpc="1">
            <a:prstTxWarp prst="textNoShape">
              <a:avLst/>
            </a:prstTxWarp>
            <a:normAutofit/>
          </a:bodyPr>
          <a:lstStyle/>
          <a:p>
            <a:pPr algn="ctr"/>
            <a:r>
              <a:rPr lang="en-US" sz="3200" b="1" dirty="0"/>
              <a:t>Fund Use Examples</a:t>
            </a:r>
          </a:p>
        </p:txBody>
      </p:sp>
      <p:sp>
        <p:nvSpPr>
          <p:cNvPr id="3" name="Content Placeholder 2"/>
          <p:cNvSpPr>
            <a:spLocks noGrp="1"/>
          </p:cNvSpPr>
          <p:nvPr>
            <p:ph idx="1"/>
          </p:nvPr>
        </p:nvSpPr>
        <p:spPr>
          <a:xfrm>
            <a:off x="609600" y="1143000"/>
            <a:ext cx="8534400" cy="5257800"/>
          </a:xfrm>
        </p:spPr>
        <p:txBody>
          <a:bodyPr>
            <a:normAutofit/>
          </a:bodyPr>
          <a:lstStyle/>
          <a:p>
            <a:r>
              <a:rPr lang="en-US" dirty="0"/>
              <a:t>Consultation</a:t>
            </a:r>
          </a:p>
          <a:p>
            <a:pPr lvl="1"/>
            <a:r>
              <a:rPr lang="en-US" dirty="0"/>
              <a:t>Facilitator to guide the strategic planning process</a:t>
            </a:r>
          </a:p>
          <a:p>
            <a:pPr lvl="1"/>
            <a:r>
              <a:rPr lang="en-US" dirty="0"/>
              <a:t>Student outcomes analysis</a:t>
            </a:r>
          </a:p>
          <a:p>
            <a:pPr lvl="1"/>
            <a:r>
              <a:rPr lang="en-US" dirty="0"/>
              <a:t>Program Review</a:t>
            </a:r>
          </a:p>
          <a:p>
            <a:pPr lvl="1"/>
            <a:r>
              <a:rPr lang="en-US" dirty="0"/>
              <a:t>Fiscal analysis – strategic use of funds</a:t>
            </a:r>
          </a:p>
          <a:p>
            <a:pPr lvl="1"/>
            <a:r>
              <a:rPr lang="en-US" dirty="0"/>
              <a:t>Climate and culture analysis</a:t>
            </a:r>
          </a:p>
          <a:p>
            <a:pPr lvl="1"/>
            <a:r>
              <a:rPr lang="en-US" dirty="0"/>
              <a:t>Targeted assistance</a:t>
            </a:r>
          </a:p>
          <a:p>
            <a:r>
              <a:rPr lang="en-US" dirty="0"/>
              <a:t>External/community partnerships</a:t>
            </a:r>
          </a:p>
          <a:p>
            <a:r>
              <a:rPr lang="en-US" dirty="0"/>
              <a:t>High Quality Professional Development (HQPD) and individual coursework</a:t>
            </a:r>
          </a:p>
          <a:p>
            <a:r>
              <a:rPr lang="en-US" dirty="0"/>
              <a:t>Stipends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6504"/>
            <a:ext cx="7924800" cy="1143000"/>
          </a:xfrm>
        </p:spPr>
        <p:txBody>
          <a:bodyPr/>
          <a:lstStyle/>
          <a:p>
            <a:pPr algn="ctr"/>
            <a:r>
              <a:rPr lang="en-US" sz="3200" b="1" dirty="0"/>
              <a:t>Planning</a:t>
            </a:r>
          </a:p>
        </p:txBody>
      </p:sp>
      <p:sp>
        <p:nvSpPr>
          <p:cNvPr id="5" name="Content Placeholder 4"/>
          <p:cNvSpPr>
            <a:spLocks noGrp="1"/>
          </p:cNvSpPr>
          <p:nvPr>
            <p:ph idx="1"/>
          </p:nvPr>
        </p:nvSpPr>
        <p:spPr>
          <a:xfrm>
            <a:off x="609600" y="1169504"/>
            <a:ext cx="7924800" cy="4926496"/>
          </a:xfrm>
        </p:spPr>
        <p:txBody>
          <a:bodyPr>
            <a:normAutofit fontScale="92500" lnSpcReduction="10000"/>
          </a:bodyPr>
          <a:lstStyle/>
          <a:p>
            <a:r>
              <a:rPr lang="en-US" sz="3000" dirty="0"/>
              <a:t>Create a </a:t>
            </a:r>
            <a:r>
              <a:rPr lang="en-US" sz="3000" u="sng" dirty="0"/>
              <a:t>Multi-year Improvement Plan </a:t>
            </a:r>
          </a:p>
          <a:p>
            <a:pPr marL="0" indent="0">
              <a:buNone/>
            </a:pPr>
            <a:endParaRPr lang="en-US" sz="1100" dirty="0"/>
          </a:p>
          <a:p>
            <a:pPr marL="0" indent="0">
              <a:buNone/>
            </a:pPr>
            <a:r>
              <a:rPr lang="en-US" dirty="0"/>
              <a:t>			</a:t>
            </a:r>
            <a:r>
              <a:rPr lang="en-US" sz="2600" dirty="0"/>
              <a:t>AND </a:t>
            </a:r>
          </a:p>
          <a:p>
            <a:pPr marL="0" indent="0">
              <a:buNone/>
            </a:pPr>
            <a:endParaRPr lang="en-US" sz="1100" dirty="0"/>
          </a:p>
          <a:p>
            <a:r>
              <a:rPr lang="en-US" sz="3000" dirty="0"/>
              <a:t>Create an </a:t>
            </a:r>
            <a:r>
              <a:rPr lang="en-US" sz="3000" u="sng" dirty="0"/>
              <a:t>Annual Action Plan </a:t>
            </a:r>
            <a:r>
              <a:rPr lang="en-US" sz="3000" dirty="0"/>
              <a:t>for the district and participating schools</a:t>
            </a:r>
          </a:p>
          <a:p>
            <a:pPr marL="0" indent="0">
              <a:buNone/>
            </a:pPr>
            <a:endParaRPr lang="en-US" dirty="0"/>
          </a:p>
          <a:p>
            <a:r>
              <a:rPr lang="en-US" sz="3000" dirty="0"/>
              <a:t>Plans should be:</a:t>
            </a:r>
          </a:p>
          <a:p>
            <a:pPr lvl="1"/>
            <a:r>
              <a:rPr lang="en-US" sz="2600" dirty="0"/>
              <a:t>Inclusive</a:t>
            </a:r>
          </a:p>
          <a:p>
            <a:pPr lvl="1"/>
            <a:r>
              <a:rPr lang="en-US" sz="2600" dirty="0"/>
              <a:t>Flexible</a:t>
            </a:r>
          </a:p>
          <a:p>
            <a:pPr lvl="1"/>
            <a:r>
              <a:rPr lang="en-US" sz="2600" dirty="0"/>
              <a:t>Simple</a:t>
            </a:r>
          </a:p>
          <a:p>
            <a:pPr lvl="1"/>
            <a:r>
              <a:rPr lang="en-US" sz="2600" dirty="0"/>
              <a:t>Accessible</a:t>
            </a:r>
          </a:p>
          <a:p>
            <a:pPr marL="0" indent="0">
              <a:buNone/>
            </a:pPr>
            <a:endParaRPr lang="en-US" dirty="0"/>
          </a:p>
          <a:p>
            <a:pPr lvl="1"/>
            <a:endParaRPr lang="en-US" dirty="0"/>
          </a:p>
        </p:txBody>
      </p:sp>
      <p:sp>
        <p:nvSpPr>
          <p:cNvPr id="6" name="Slide Number Placeholder 5"/>
          <p:cNvSpPr>
            <a:spLocks noGrp="1"/>
          </p:cNvSpPr>
          <p:nvPr>
            <p:ph type="sldNum" sz="quarter" idx="12"/>
          </p:nvPr>
        </p:nvSpPr>
        <p:spPr/>
        <p:txBody>
          <a:bodyPr/>
          <a:lstStyle/>
          <a:p>
            <a:fld id="{5769D82E-6987-4D55-BC92-780323C53D3E}" type="slidenum">
              <a:rPr lang="en-US" smtClean="0"/>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Steps in Creating the Plan</a:t>
            </a:r>
          </a:p>
        </p:txBody>
      </p:sp>
      <p:sp>
        <p:nvSpPr>
          <p:cNvPr id="3" name="Content Placeholder 2"/>
          <p:cNvSpPr>
            <a:spLocks noGrp="1"/>
          </p:cNvSpPr>
          <p:nvPr>
            <p:ph idx="1"/>
          </p:nvPr>
        </p:nvSpPr>
        <p:spPr/>
        <p:txBody>
          <a:bodyPr>
            <a:noAutofit/>
          </a:bodyPr>
          <a:lstStyle/>
          <a:p>
            <a:pPr lvl="0"/>
            <a:r>
              <a:rPr lang="en-US" dirty="0"/>
              <a:t>Envision the future</a:t>
            </a:r>
          </a:p>
          <a:p>
            <a:pPr marL="0" lvl="0" indent="0">
              <a:buNone/>
            </a:pPr>
            <a:endParaRPr lang="en-US" dirty="0"/>
          </a:p>
          <a:p>
            <a:pPr lvl="0"/>
            <a:r>
              <a:rPr lang="en-US" dirty="0"/>
              <a:t>Analyze district performance, educator evaluation, and community feedback data for trends and patterns</a:t>
            </a:r>
          </a:p>
          <a:p>
            <a:pPr marL="0" lvl="0" indent="0">
              <a:buNone/>
            </a:pPr>
            <a:endParaRPr lang="en-US" dirty="0"/>
          </a:p>
          <a:p>
            <a:pPr lvl="0"/>
            <a:r>
              <a:rPr lang="en-US" dirty="0"/>
              <a:t>Backward-design the improvement strategy from specific, desired student outcomes, researching effective practices</a:t>
            </a:r>
          </a:p>
          <a:p>
            <a:endParaRPr lang="en-US" sz="16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Resources for Creating the Plan</a:t>
            </a:r>
          </a:p>
        </p:txBody>
      </p:sp>
      <p:sp>
        <p:nvSpPr>
          <p:cNvPr id="3" name="Content Placeholder 2"/>
          <p:cNvSpPr>
            <a:spLocks noGrp="1"/>
          </p:cNvSpPr>
          <p:nvPr>
            <p:ph idx="1"/>
          </p:nvPr>
        </p:nvSpPr>
        <p:spPr/>
        <p:txBody>
          <a:bodyPr>
            <a:normAutofit lnSpcReduction="10000"/>
          </a:bodyPr>
          <a:lstStyle/>
          <a:p>
            <a:r>
              <a:rPr lang="en-US" dirty="0"/>
              <a:t>Planning team</a:t>
            </a:r>
          </a:p>
          <a:p>
            <a:r>
              <a:rPr lang="en-US" dirty="0"/>
              <a:t>Envisioning the future</a:t>
            </a:r>
          </a:p>
          <a:p>
            <a:r>
              <a:rPr lang="en-US" dirty="0"/>
              <a:t>Analyzing data for root causes</a:t>
            </a:r>
          </a:p>
          <a:p>
            <a:r>
              <a:rPr lang="en-US" dirty="0"/>
              <a:t>Analyzing district planning practices &amp; culture (SWOT analysis)</a:t>
            </a:r>
          </a:p>
          <a:p>
            <a:r>
              <a:rPr lang="en-US" dirty="0"/>
              <a:t>Identifying strategic objectives &amp; initiatives</a:t>
            </a:r>
          </a:p>
          <a:p>
            <a:r>
              <a:rPr lang="en-US" dirty="0"/>
              <a:t>Reviewing the district draft plan for quality</a:t>
            </a:r>
          </a:p>
          <a:p>
            <a:r>
              <a:rPr lang="en-US" dirty="0"/>
              <a:t>Using the DESE </a:t>
            </a:r>
            <a:r>
              <a:rPr lang="en-US" i="1" dirty="0"/>
              <a:t>Planning for Success </a:t>
            </a:r>
            <a:r>
              <a:rPr lang="en-US" dirty="0"/>
              <a:t>(</a:t>
            </a:r>
            <a:r>
              <a:rPr lang="en-US" dirty="0" err="1"/>
              <a:t>PfS</a:t>
            </a:r>
            <a:r>
              <a:rPr lang="en-US" dirty="0"/>
              <a:t>) template, rubric, &amp; model</a:t>
            </a:r>
          </a:p>
          <a:p>
            <a:r>
              <a:rPr lang="en-US" dirty="0"/>
              <a:t>Involving the </a:t>
            </a:r>
            <a:r>
              <a:rPr lang="en-US" dirty="0" err="1"/>
              <a:t>SSoS</a:t>
            </a:r>
            <a:r>
              <a:rPr lang="en-US" dirty="0"/>
              <a:t> Regional Liaison</a:t>
            </a:r>
          </a:p>
        </p:txBody>
      </p:sp>
      <p:sp>
        <p:nvSpPr>
          <p:cNvPr id="5" name="Slide Number Placeholder 4"/>
          <p:cNvSpPr>
            <a:spLocks noGrp="1"/>
          </p:cNvSpPr>
          <p:nvPr>
            <p:ph type="sldNum" sz="quarter" idx="12"/>
          </p:nvPr>
        </p:nvSpPr>
        <p:spPr/>
        <p:txBody>
          <a:bodyPr/>
          <a:lstStyle/>
          <a:p>
            <a:fld id="{BD26C40E-487C-40A4-A841-8174FD7B714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944562"/>
          </a:xfrm>
        </p:spPr>
        <p:txBody>
          <a:bodyPr/>
          <a:lstStyle/>
          <a:p>
            <a:pPr algn="ctr"/>
            <a:r>
              <a:rPr lang="en-US" sz="3200" b="1" dirty="0"/>
              <a:t>IDEA State Monitoring and </a:t>
            </a:r>
            <a:br>
              <a:rPr lang="en-US" sz="3200" b="1" dirty="0"/>
            </a:br>
            <a:r>
              <a:rPr lang="en-US" sz="3200" b="1" dirty="0"/>
              <a:t>General Supervision</a:t>
            </a:r>
          </a:p>
        </p:txBody>
      </p:sp>
      <p:sp>
        <p:nvSpPr>
          <p:cNvPr id="3" name="Content Placeholder 2"/>
          <p:cNvSpPr>
            <a:spLocks noGrp="1"/>
          </p:cNvSpPr>
          <p:nvPr>
            <p:ph idx="1"/>
          </p:nvPr>
        </p:nvSpPr>
        <p:spPr>
          <a:xfrm>
            <a:off x="609600" y="1524000"/>
            <a:ext cx="7924800" cy="4602163"/>
          </a:xfrm>
        </p:spPr>
        <p:txBody>
          <a:bodyPr/>
          <a:lstStyle/>
          <a:p>
            <a:r>
              <a:rPr lang="en-US" dirty="0"/>
              <a:t>Core Concepts</a:t>
            </a:r>
          </a:p>
          <a:p>
            <a:pPr lvl="1"/>
            <a:r>
              <a:rPr lang="en-US" dirty="0"/>
              <a:t>Improving educational results and functional outcomes for all students with disabilities</a:t>
            </a:r>
          </a:p>
          <a:p>
            <a:pPr lvl="1"/>
            <a:r>
              <a:rPr lang="en-US" dirty="0"/>
              <a:t>Ensuring that LEAs are meeting IDEA’s procedural requirements</a:t>
            </a:r>
          </a:p>
          <a:p>
            <a:pPr lvl="1"/>
            <a:endParaRPr lang="en-US" sz="1200" dirty="0"/>
          </a:p>
          <a:p>
            <a:pPr marL="0" lvl="2"/>
            <a:r>
              <a:rPr lang="en-US" sz="2800" dirty="0"/>
              <a:t>Monitoring LEAs </a:t>
            </a:r>
          </a:p>
          <a:p>
            <a:pPr marL="457200" lvl="3"/>
            <a:r>
              <a:rPr lang="en-US" sz="2400" dirty="0"/>
              <a:t>Quantifiable indicators in priority areas - compliance indicators and monitoring </a:t>
            </a:r>
          </a:p>
          <a:p>
            <a:pPr marL="457200" lvl="3"/>
            <a:r>
              <a:rPr lang="en-US" sz="2400" dirty="0"/>
              <a:t>Qualitative indicators to measure performance</a:t>
            </a:r>
          </a:p>
          <a:p>
            <a:pPr marL="457200" lvl="3"/>
            <a:endParaRPr lang="en-US" sz="2400" dirty="0"/>
          </a:p>
          <a:p>
            <a:pPr lvl="2"/>
            <a:endParaRPr lang="en-US" dirty="0"/>
          </a:p>
        </p:txBody>
      </p:sp>
      <p:sp>
        <p:nvSpPr>
          <p:cNvPr id="4" name="Slide Number Placeholder 3"/>
          <p:cNvSpPr>
            <a:spLocks noGrp="1"/>
          </p:cNvSpPr>
          <p:nvPr>
            <p:ph type="sldNum" sz="quarter" idx="12"/>
          </p:nvPr>
        </p:nvSpPr>
        <p:spPr/>
        <p:txBody>
          <a:bodyPr/>
          <a:lstStyle/>
          <a:p>
            <a:fld id="{5769D82E-6987-4D55-BC92-780323C53D3E}"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Steps for M³ Plan Alignment</a:t>
            </a:r>
          </a:p>
        </p:txBody>
      </p:sp>
      <p:sp>
        <p:nvSpPr>
          <p:cNvPr id="3" name="Content Placeholder 2"/>
          <p:cNvSpPr>
            <a:spLocks noGrp="1"/>
          </p:cNvSpPr>
          <p:nvPr>
            <p:ph idx="1"/>
          </p:nvPr>
        </p:nvSpPr>
        <p:spPr/>
        <p:txBody>
          <a:bodyPr>
            <a:noAutofit/>
          </a:bodyPr>
          <a:lstStyle/>
          <a:p>
            <a:pPr lvl="0"/>
            <a:r>
              <a:rPr lang="en-US" dirty="0"/>
              <a:t>Connect to </a:t>
            </a:r>
            <a:r>
              <a:rPr lang="en-US" u="sng" dirty="0"/>
              <a:t>district </a:t>
            </a:r>
            <a:r>
              <a:rPr lang="en-US" dirty="0"/>
              <a:t>improvement/turnaround/action strategies, plans, &amp; goals</a:t>
            </a:r>
          </a:p>
          <a:p>
            <a:pPr lvl="0"/>
            <a:r>
              <a:rPr lang="en-US" dirty="0"/>
              <a:t>Connect to </a:t>
            </a:r>
            <a:r>
              <a:rPr lang="en-US" u="sng" dirty="0"/>
              <a:t>school </a:t>
            </a:r>
            <a:r>
              <a:rPr lang="en-US" dirty="0"/>
              <a:t>improvement/turnaround strategies &amp; plans </a:t>
            </a:r>
          </a:p>
          <a:p>
            <a:pPr lvl="0"/>
            <a:r>
              <a:rPr lang="en-US" dirty="0"/>
              <a:t>Connect to educator development strategies &amp; goals </a:t>
            </a:r>
          </a:p>
          <a:p>
            <a:pPr lvl="0"/>
            <a:r>
              <a:rPr lang="en-US" dirty="0"/>
              <a:t>Leverage budget, grants, and resources in support of the plan </a:t>
            </a:r>
          </a:p>
          <a:p>
            <a:pPr lvl="0"/>
            <a:r>
              <a:rPr lang="en-US" dirty="0"/>
              <a:t>Build community commitment to the plan </a:t>
            </a:r>
          </a:p>
          <a:p>
            <a:endParaRPr lang="en-US" sz="16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6443"/>
            <a:ext cx="7924800" cy="1143000"/>
          </a:xfrm>
        </p:spPr>
        <p:txBody>
          <a:bodyPr/>
          <a:lstStyle/>
          <a:p>
            <a:pPr algn="ctr"/>
            <a:r>
              <a:rPr lang="en-US" sz="3200" b="1" dirty="0"/>
              <a:t>Resources for System Alignment</a:t>
            </a:r>
          </a:p>
        </p:txBody>
      </p:sp>
      <p:sp>
        <p:nvSpPr>
          <p:cNvPr id="3" name="Content Placeholder 2"/>
          <p:cNvSpPr>
            <a:spLocks noGrp="1"/>
          </p:cNvSpPr>
          <p:nvPr>
            <p:ph idx="1"/>
          </p:nvPr>
        </p:nvSpPr>
        <p:spPr>
          <a:xfrm>
            <a:off x="380999" y="914400"/>
            <a:ext cx="8639175" cy="5791200"/>
          </a:xfrm>
        </p:spPr>
        <p:txBody>
          <a:bodyPr>
            <a:normAutofit fontScale="92500"/>
          </a:bodyPr>
          <a:lstStyle/>
          <a:p>
            <a:r>
              <a:rPr lang="en-US" dirty="0"/>
              <a:t>M3 Project</a:t>
            </a:r>
          </a:p>
          <a:p>
            <a:r>
              <a:rPr lang="en-US" dirty="0"/>
              <a:t>District Improvement or Turnaround Plan</a:t>
            </a:r>
          </a:p>
          <a:p>
            <a:r>
              <a:rPr lang="en-US" dirty="0"/>
              <a:t>School Improvement Plan or Charter School Action Plan</a:t>
            </a:r>
          </a:p>
          <a:p>
            <a:r>
              <a:rPr lang="en-US" dirty="0"/>
              <a:t>Educator Development &amp; Evaluation Systems</a:t>
            </a:r>
          </a:p>
          <a:p>
            <a:r>
              <a:rPr lang="en-US" dirty="0"/>
              <a:t>School Day &amp; Year Scheduling Systems</a:t>
            </a:r>
          </a:p>
          <a:p>
            <a:r>
              <a:rPr lang="en-US" dirty="0"/>
              <a:t>District and School Budgets</a:t>
            </a:r>
          </a:p>
          <a:p>
            <a:r>
              <a:rPr lang="en-US" dirty="0"/>
              <a:t>District/School &amp; DESE Data Systems</a:t>
            </a:r>
          </a:p>
          <a:p>
            <a:r>
              <a:rPr lang="en-US" dirty="0"/>
              <a:t>General Education &amp; Special Education Systems</a:t>
            </a:r>
          </a:p>
          <a:p>
            <a:r>
              <a:rPr lang="en-US" dirty="0"/>
              <a:t>Instructional Support Team, Instructional Leadership Team, &amp; Parent Groups with M³ Planning Team</a:t>
            </a:r>
          </a:p>
          <a:p>
            <a:r>
              <a:rPr lang="en-US" dirty="0" err="1"/>
              <a:t>SSoS</a:t>
            </a:r>
            <a:r>
              <a:rPr lang="en-US" dirty="0"/>
              <a:t> Regional </a:t>
            </a:r>
            <a:r>
              <a:rPr lang="en-US" dirty="0" err="1"/>
              <a:t>Liasion</a:t>
            </a:r>
            <a:endParaRPr lang="en-US"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626"/>
            <a:ext cx="7924800" cy="1143000"/>
          </a:xfrm>
        </p:spPr>
        <p:txBody>
          <a:bodyPr/>
          <a:lstStyle/>
          <a:p>
            <a:pPr algn="ctr"/>
            <a:r>
              <a:rPr lang="en-US" sz="3200" b="1" dirty="0"/>
              <a:t>Steps to Multi-Year Plan Implementation</a:t>
            </a:r>
          </a:p>
        </p:txBody>
      </p:sp>
      <p:sp>
        <p:nvSpPr>
          <p:cNvPr id="3" name="Content Placeholder 2"/>
          <p:cNvSpPr>
            <a:spLocks noGrp="1"/>
          </p:cNvSpPr>
          <p:nvPr>
            <p:ph idx="1"/>
          </p:nvPr>
        </p:nvSpPr>
        <p:spPr>
          <a:xfrm>
            <a:off x="609600" y="1149626"/>
            <a:ext cx="7924800" cy="5327374"/>
          </a:xfrm>
        </p:spPr>
        <p:txBody>
          <a:bodyPr>
            <a:normAutofit/>
          </a:bodyPr>
          <a:lstStyle/>
          <a:p>
            <a:pPr lvl="0"/>
            <a:r>
              <a:rPr lang="en-US" dirty="0"/>
              <a:t>Create an annual action plan with progress &amp; impact benchmarks </a:t>
            </a:r>
          </a:p>
          <a:p>
            <a:pPr marL="0" lvl="0" indent="0">
              <a:buNone/>
            </a:pPr>
            <a:endParaRPr lang="en-US" dirty="0"/>
          </a:p>
          <a:p>
            <a:pPr lvl="0"/>
            <a:r>
              <a:rPr lang="en-US" dirty="0"/>
              <a:t>Create an internal communication plan</a:t>
            </a:r>
          </a:p>
          <a:p>
            <a:pPr marL="0" lvl="0" indent="0">
              <a:buNone/>
            </a:pPr>
            <a:endParaRPr lang="en-US" dirty="0"/>
          </a:p>
          <a:p>
            <a:pPr lvl="0"/>
            <a:r>
              <a:rPr lang="en-US" dirty="0"/>
              <a:t>Monitor &amp; report on progress</a:t>
            </a:r>
          </a:p>
          <a:p>
            <a:pPr marL="0" lvl="0" indent="0">
              <a:buNone/>
            </a:pPr>
            <a:endParaRPr lang="en-US" dirty="0"/>
          </a:p>
          <a:p>
            <a:pPr lvl="0"/>
            <a:r>
              <a:rPr lang="en-US" dirty="0"/>
              <a:t>Make mid-course changes as needed</a:t>
            </a:r>
          </a:p>
          <a:p>
            <a:pPr marL="0" lvl="0" indent="0">
              <a:buNone/>
            </a:pPr>
            <a:endParaRPr lang="en-US" dirty="0"/>
          </a:p>
          <a:p>
            <a:pPr lvl="0"/>
            <a:r>
              <a:rPr lang="en-US" dirty="0"/>
              <a:t>Re-assess &amp; re-design the plan as needed</a:t>
            </a:r>
          </a:p>
          <a:p>
            <a:endParaRPr lang="en-US" sz="16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a:t>Deeper Planning</a:t>
            </a:r>
          </a:p>
        </p:txBody>
      </p:sp>
      <p:sp>
        <p:nvSpPr>
          <p:cNvPr id="3" name="Content Placeholder 2"/>
          <p:cNvSpPr>
            <a:spLocks noGrp="1"/>
          </p:cNvSpPr>
          <p:nvPr>
            <p:ph idx="1"/>
          </p:nvPr>
        </p:nvSpPr>
        <p:spPr/>
        <p:txBody>
          <a:bodyPr/>
          <a:lstStyle/>
          <a:p>
            <a:r>
              <a:rPr lang="en-US" dirty="0"/>
              <a:t>Defining the task</a:t>
            </a:r>
          </a:p>
          <a:p>
            <a:r>
              <a:rPr lang="en-US" dirty="0"/>
              <a:t>Focusing on its importance</a:t>
            </a:r>
          </a:p>
          <a:p>
            <a:r>
              <a:rPr lang="en-US" dirty="0"/>
              <a:t>Laying out a timeline and responsibilities</a:t>
            </a:r>
          </a:p>
          <a:p>
            <a:r>
              <a:rPr lang="en-US" dirty="0"/>
              <a:t>Selecting protocols</a:t>
            </a:r>
          </a:p>
          <a:p>
            <a:r>
              <a:rPr lang="en-US" dirty="0"/>
              <a:t>Notes for facilitators</a:t>
            </a:r>
          </a:p>
          <a:p>
            <a:r>
              <a:rPr lang="en-US" dirty="0"/>
              <a:t>Developing agendas and slide content</a:t>
            </a:r>
          </a:p>
          <a:p>
            <a:r>
              <a:rPr lang="en-US" dirty="0"/>
              <a:t>Using results to keep moving forward</a:t>
            </a:r>
          </a:p>
          <a:p>
            <a:r>
              <a:rPr lang="en-US" dirty="0"/>
              <a:t>Communicating the plan to others</a:t>
            </a:r>
          </a:p>
        </p:txBody>
      </p:sp>
      <p:sp>
        <p:nvSpPr>
          <p:cNvPr id="5" name="Slide Number Placeholder 4"/>
          <p:cNvSpPr>
            <a:spLocks noGrp="1"/>
          </p:cNvSpPr>
          <p:nvPr>
            <p:ph type="sldNum" sz="quarter" idx="12"/>
          </p:nvPr>
        </p:nvSpPr>
        <p:spPr/>
        <p:txBody>
          <a:bodyPr/>
          <a:lstStyle/>
          <a:p>
            <a:fld id="{BD26C40E-487C-40A4-A841-8174FD7B714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Examples of Protocols</a:t>
            </a:r>
          </a:p>
        </p:txBody>
      </p:sp>
      <p:graphicFrame>
        <p:nvGraphicFramePr>
          <p:cNvPr id="6" name="Content Placeholder 5" descr="Vertical Block List –  Shows groups of information or steps in a task, process, or workflow. &#10;Visioning &#10;• Back to the Future &#10;Root causes &#10;• 5 Whys &#10;Planning practices &#10;• SWOT Analysis &#10;Action planning &#10;• Implementation benchmarks &#10;• Resources needed (who/what/when) &#10;"/>
          <p:cNvGraphicFramePr>
            <a:graphicFrameLocks noGrp="1"/>
          </p:cNvGraphicFramePr>
          <p:nvPr>
            <p:ph idx="1"/>
          </p:nvPr>
        </p:nvGraphicFramePr>
        <p:xfrm>
          <a:off x="609600" y="1524000"/>
          <a:ext cx="7924800" cy="4602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Slide Number Placeholder 4"/>
          <p:cNvSpPr>
            <a:spLocks noGrp="1"/>
          </p:cNvSpPr>
          <p:nvPr>
            <p:ph type="sldNum" sz="quarter" idx="12"/>
          </p:nvPr>
        </p:nvSpPr>
        <p:spPr/>
        <p:txBody>
          <a:bodyPr/>
          <a:lstStyle/>
          <a:p>
            <a:fld id="{BD26C40E-487C-40A4-A841-8174FD7B7142}"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Resources for Plan Implementation</a:t>
            </a:r>
          </a:p>
        </p:txBody>
      </p:sp>
      <p:sp>
        <p:nvSpPr>
          <p:cNvPr id="3" name="Content Placeholder 2"/>
          <p:cNvSpPr>
            <a:spLocks noGrp="1"/>
          </p:cNvSpPr>
          <p:nvPr>
            <p:ph idx="1"/>
          </p:nvPr>
        </p:nvSpPr>
        <p:spPr/>
        <p:txBody>
          <a:bodyPr>
            <a:normAutofit lnSpcReduction="10000"/>
          </a:bodyPr>
          <a:lstStyle/>
          <a:p>
            <a:r>
              <a:rPr lang="en-US" dirty="0"/>
              <a:t>Tools for creating action plans</a:t>
            </a:r>
          </a:p>
          <a:p>
            <a:pPr lvl="1"/>
            <a:r>
              <a:rPr lang="en-US" dirty="0"/>
              <a:t>Including implementation and early evidence of change benchmarks</a:t>
            </a:r>
          </a:p>
          <a:p>
            <a:r>
              <a:rPr lang="en-US" dirty="0"/>
              <a:t>Monitoring and reporting on action plan progress</a:t>
            </a:r>
          </a:p>
          <a:p>
            <a:r>
              <a:rPr lang="en-US" dirty="0"/>
              <a:t>Setting meaningful outcome measures</a:t>
            </a:r>
          </a:p>
          <a:p>
            <a:pPr lvl="1"/>
            <a:r>
              <a:rPr lang="en-US" dirty="0"/>
              <a:t>Guiding questions</a:t>
            </a:r>
          </a:p>
          <a:p>
            <a:pPr lvl="1"/>
            <a:r>
              <a:rPr lang="en-US" dirty="0"/>
              <a:t>Suggested measures</a:t>
            </a:r>
          </a:p>
          <a:p>
            <a:pPr lvl="1"/>
            <a:r>
              <a:rPr lang="en-US" dirty="0"/>
              <a:t>Comparative outcome data</a:t>
            </a:r>
          </a:p>
          <a:p>
            <a:r>
              <a:rPr lang="en-US" dirty="0" err="1"/>
              <a:t>SSoS</a:t>
            </a:r>
            <a:r>
              <a:rPr lang="en-US" dirty="0"/>
              <a:t> Regional Liaison</a:t>
            </a:r>
          </a:p>
          <a:p>
            <a:endParaRPr lang="en-US" sz="2400" dirty="0"/>
          </a:p>
        </p:txBody>
      </p:sp>
      <p:sp>
        <p:nvSpPr>
          <p:cNvPr id="5" name="Slide Number Placeholder 4"/>
          <p:cNvSpPr>
            <a:spLocks noGrp="1"/>
          </p:cNvSpPr>
          <p:nvPr>
            <p:ph type="sldNum" sz="quarter" idx="12"/>
          </p:nvPr>
        </p:nvSpPr>
        <p:spPr/>
        <p:txBody>
          <a:bodyPr/>
          <a:lstStyle/>
          <a:p>
            <a:fld id="{BD26C40E-487C-40A4-A841-8174FD7B7142}" type="slidenum">
              <a:rPr lang="en-US" smtClean="0"/>
              <a:pPr/>
              <a:t>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Reflecting on Outcomes</a:t>
            </a:r>
          </a:p>
        </p:txBody>
      </p:sp>
      <p:sp>
        <p:nvSpPr>
          <p:cNvPr id="3" name="Content Placeholder 2"/>
          <p:cNvSpPr>
            <a:spLocks noGrp="1"/>
          </p:cNvSpPr>
          <p:nvPr>
            <p:ph idx="1"/>
          </p:nvPr>
        </p:nvSpPr>
        <p:spPr>
          <a:xfrm>
            <a:off x="685800" y="1447800"/>
            <a:ext cx="7620000" cy="4678363"/>
          </a:xfrm>
        </p:spPr>
        <p:txBody>
          <a:bodyPr/>
          <a:lstStyle/>
          <a:p>
            <a:r>
              <a:rPr lang="en-US" dirty="0"/>
              <a:t>In 2012, the U.S. Department of Education acknowledged that the educational outcomes for children and youth with disabilities have not improved as much as expected, even with intensive Federal regulatory oversight and significant funding provided to address closing achievement gaps through programs such as </a:t>
            </a:r>
            <a:r>
              <a:rPr lang="en-US" i="1" dirty="0"/>
              <a:t>No Child Left Behind</a:t>
            </a:r>
            <a:r>
              <a:rPr lang="en-US" dirty="0"/>
              <a:t> and </a:t>
            </a:r>
            <a:r>
              <a:rPr lang="en-US" i="1" dirty="0"/>
              <a:t>IDEA</a:t>
            </a:r>
            <a:r>
              <a:rPr lang="en-US" dirty="0"/>
              <a:t>.</a:t>
            </a:r>
          </a:p>
        </p:txBody>
      </p:sp>
      <p:sp>
        <p:nvSpPr>
          <p:cNvPr id="4" name="Slide Number Placeholder 3"/>
          <p:cNvSpPr>
            <a:spLocks noGrp="1"/>
          </p:cNvSpPr>
          <p:nvPr>
            <p:ph type="sldNum" sz="quarter" idx="12"/>
          </p:nvPr>
        </p:nvSpPr>
        <p:spPr/>
        <p:txBody>
          <a:bodyPr/>
          <a:lstStyle/>
          <a:p>
            <a:fld id="{5769D82E-6987-4D55-BC92-780323C53D3E}"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020762"/>
          </a:xfrm>
        </p:spPr>
        <p:txBody>
          <a:bodyPr/>
          <a:lstStyle/>
          <a:p>
            <a:pPr algn="ctr"/>
            <a:r>
              <a:rPr lang="en-US" sz="3200" b="1" dirty="0"/>
              <a:t>Shifting the Balance to </a:t>
            </a:r>
            <a:br>
              <a:rPr lang="en-US" sz="3200" b="1" dirty="0"/>
            </a:br>
            <a:r>
              <a:rPr lang="en-US" sz="3200" b="1" dirty="0"/>
              <a:t>Results Driven Accountability</a:t>
            </a:r>
          </a:p>
        </p:txBody>
      </p:sp>
      <p:sp>
        <p:nvSpPr>
          <p:cNvPr id="3" name="Content Placeholder 2"/>
          <p:cNvSpPr>
            <a:spLocks noGrp="1"/>
          </p:cNvSpPr>
          <p:nvPr>
            <p:ph idx="1"/>
          </p:nvPr>
        </p:nvSpPr>
        <p:spPr>
          <a:xfrm>
            <a:off x="609600" y="1676400"/>
            <a:ext cx="7924800" cy="4449763"/>
          </a:xfrm>
        </p:spPr>
        <p:txBody>
          <a:bodyPr/>
          <a:lstStyle/>
          <a:p>
            <a:r>
              <a:rPr lang="en-US" dirty="0"/>
              <a:t>Vision </a:t>
            </a:r>
          </a:p>
          <a:p>
            <a:pPr lvl="1"/>
            <a:r>
              <a:rPr lang="en-US" dirty="0"/>
              <a:t>Aligning components of accountability to support States and LEAs to improve results for infants, toddlers, children, and youth with disabilities, and their families.</a:t>
            </a:r>
          </a:p>
          <a:p>
            <a:endParaRPr lang="en-US" sz="2400" dirty="0"/>
          </a:p>
          <a:p>
            <a:r>
              <a:rPr lang="en-US" dirty="0"/>
              <a:t>Prioritizing improvement of outcomes </a:t>
            </a:r>
          </a:p>
          <a:p>
            <a:pPr lvl="1"/>
            <a:r>
              <a:rPr lang="en-US" dirty="0"/>
              <a:t>Movement from a one-size-fits-all, compliance-focused approach to general supervision to a more balanced system that looks at results and outcomes. </a:t>
            </a:r>
          </a:p>
          <a:p>
            <a:pPr lvl="1"/>
            <a:endParaRPr lang="en-US" sz="2000" dirty="0"/>
          </a:p>
        </p:txBody>
      </p:sp>
      <p:sp>
        <p:nvSpPr>
          <p:cNvPr id="4" name="Slide Number Placeholder 3"/>
          <p:cNvSpPr>
            <a:spLocks noGrp="1"/>
          </p:cNvSpPr>
          <p:nvPr>
            <p:ph type="sldNum" sz="quarter" idx="12"/>
          </p:nvPr>
        </p:nvSpPr>
        <p:spPr/>
        <p:txBody>
          <a:bodyPr/>
          <a:lstStyle/>
          <a:p>
            <a:fld id="{5769D82E-6987-4D55-BC92-780323C53D3E}"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Results Driven Accountability in MA</a:t>
            </a:r>
          </a:p>
        </p:txBody>
      </p:sp>
      <p:sp>
        <p:nvSpPr>
          <p:cNvPr id="4" name="Slide Number Placeholder 3"/>
          <p:cNvSpPr>
            <a:spLocks noGrp="1"/>
          </p:cNvSpPr>
          <p:nvPr>
            <p:ph type="sldNum" sz="quarter" idx="12"/>
          </p:nvPr>
        </p:nvSpPr>
        <p:spPr/>
        <p:txBody>
          <a:bodyPr/>
          <a:lstStyle/>
          <a:p>
            <a:fld id="{5769D82E-6987-4D55-BC92-780323C53D3E}" type="slidenum">
              <a:rPr lang="en-US" smtClean="0"/>
              <a:pPr/>
              <a:t>5</a:t>
            </a:fld>
            <a:endParaRPr lang="en-US" dirty="0"/>
          </a:p>
        </p:txBody>
      </p:sp>
      <p:sp>
        <p:nvSpPr>
          <p:cNvPr id="5" name="Content Placeholder 2"/>
          <p:cNvSpPr>
            <a:spLocks noGrp="1"/>
          </p:cNvSpPr>
          <p:nvPr>
            <p:ph idx="1"/>
          </p:nvPr>
        </p:nvSpPr>
        <p:spPr/>
        <p:txBody>
          <a:bodyPr/>
          <a:lstStyle/>
          <a:p>
            <a:r>
              <a:rPr lang="en-US" dirty="0"/>
              <a:t>MA is an outcome-oriented state</a:t>
            </a:r>
          </a:p>
          <a:p>
            <a:r>
              <a:rPr lang="en-US" dirty="0"/>
              <a:t>The system for making special education determinations is aligned with the State’s accountability system</a:t>
            </a:r>
          </a:p>
          <a:p>
            <a:r>
              <a:rPr lang="en-US" dirty="0"/>
              <a:t>Outcome data inform state special education determinations and policy</a:t>
            </a:r>
          </a:p>
          <a:p>
            <a:r>
              <a:rPr lang="en-US" dirty="0"/>
              <a:t>Improving positive outcomes for students with disabilities is critical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D26C40E-487C-40A4-A841-8174FD7B7142}" type="slidenum">
              <a:rPr lang="en-US" smtClean="0"/>
              <a:pPr/>
              <a:t>6</a:t>
            </a:fld>
            <a:endParaRPr lang="en-US"/>
          </a:p>
        </p:txBody>
      </p:sp>
      <p:pic>
        <p:nvPicPr>
          <p:cNvPr id="10242" name="Picture 2" descr="A picture that demonstrates the concept of leverage."/>
          <p:cNvPicPr>
            <a:picLocks noChangeAspect="1" noChangeArrowheads="1"/>
          </p:cNvPicPr>
          <p:nvPr/>
        </p:nvPicPr>
        <p:blipFill>
          <a:blip r:embed="rId3" cstate="print"/>
          <a:srcRect/>
          <a:stretch>
            <a:fillRect/>
          </a:stretch>
        </p:blipFill>
        <p:spPr bwMode="auto">
          <a:xfrm>
            <a:off x="6705600" y="1963419"/>
            <a:ext cx="2209800" cy="1694181"/>
          </a:xfrm>
          <a:prstGeom prst="rect">
            <a:avLst/>
          </a:prstGeom>
          <a:noFill/>
        </p:spPr>
      </p:pic>
      <p:sp>
        <p:nvSpPr>
          <p:cNvPr id="3" name="Content Placeholder 2"/>
          <p:cNvSpPr>
            <a:spLocks noGrp="1"/>
          </p:cNvSpPr>
          <p:nvPr>
            <p:ph idx="1"/>
          </p:nvPr>
        </p:nvSpPr>
        <p:spPr>
          <a:xfrm>
            <a:off x="533400" y="1143000"/>
            <a:ext cx="7924800" cy="5334000"/>
          </a:xfrm>
        </p:spPr>
        <p:txBody>
          <a:bodyPr>
            <a:normAutofit/>
          </a:bodyPr>
          <a:lstStyle/>
          <a:p>
            <a:pPr>
              <a:buNone/>
            </a:pPr>
            <a:r>
              <a:rPr lang="en-US" sz="2400" dirty="0"/>
              <a:t>States must assign special education determination levels based on compliance and student performance</a:t>
            </a:r>
          </a:p>
          <a:p>
            <a:pPr lvl="1">
              <a:buClr>
                <a:srgbClr val="E86B01"/>
              </a:buClr>
            </a:pPr>
            <a:endParaRPr lang="en-US" sz="2000" dirty="0">
              <a:solidFill>
                <a:srgbClr val="0D1969"/>
              </a:solidFill>
            </a:endParaRPr>
          </a:p>
          <a:p>
            <a:pPr lvl="1">
              <a:buClr>
                <a:srgbClr val="E86B01"/>
              </a:buClr>
            </a:pPr>
            <a:r>
              <a:rPr lang="en-US" sz="2000" dirty="0">
                <a:solidFill>
                  <a:srgbClr val="0D1969"/>
                </a:solidFill>
              </a:rPr>
              <a:t>Meets </a:t>
            </a:r>
            <a:r>
              <a:rPr lang="en-US" sz="2000" dirty="0"/>
              <a:t>Requirements – Provisional (MRP) </a:t>
            </a:r>
          </a:p>
          <a:p>
            <a:pPr lvl="1">
              <a:buClr>
                <a:srgbClr val="E86B01"/>
              </a:buClr>
            </a:pPr>
            <a:r>
              <a:rPr lang="en-US" sz="2000" dirty="0"/>
              <a:t>Meets Requirements (MR) </a:t>
            </a:r>
          </a:p>
          <a:p>
            <a:pPr lvl="1">
              <a:buClr>
                <a:srgbClr val="E86B01"/>
              </a:buClr>
            </a:pPr>
            <a:r>
              <a:rPr lang="en-US" sz="2000" dirty="0"/>
              <a:t>Meets Requirements – At Risk (MRAR) </a:t>
            </a:r>
          </a:p>
          <a:p>
            <a:pPr lvl="1">
              <a:buClr>
                <a:srgbClr val="E86B01"/>
              </a:buClr>
            </a:pPr>
            <a:r>
              <a:rPr lang="en-US" sz="2000" dirty="0">
                <a:solidFill>
                  <a:schemeClr val="accent1">
                    <a:lumMod val="75000"/>
                  </a:schemeClr>
                </a:solidFill>
              </a:rPr>
              <a:t>Needs Assistance (NA) </a:t>
            </a:r>
          </a:p>
          <a:p>
            <a:pPr lvl="1">
              <a:buClr>
                <a:srgbClr val="E86B01"/>
              </a:buClr>
            </a:pPr>
            <a:r>
              <a:rPr lang="en-US" sz="2000" dirty="0">
                <a:solidFill>
                  <a:schemeClr val="accent1">
                    <a:lumMod val="75000"/>
                  </a:schemeClr>
                </a:solidFill>
              </a:rPr>
              <a:t>Needs Intervention (NI) </a:t>
            </a:r>
          </a:p>
          <a:p>
            <a:pPr lvl="1">
              <a:buClr>
                <a:srgbClr val="E86B01"/>
              </a:buClr>
            </a:pPr>
            <a:r>
              <a:rPr lang="en-US" sz="2000" dirty="0">
                <a:solidFill>
                  <a:schemeClr val="accent1">
                    <a:lumMod val="75000"/>
                  </a:schemeClr>
                </a:solidFill>
              </a:rPr>
              <a:t>Needs Substantial Intervention (NSI)</a:t>
            </a:r>
          </a:p>
          <a:p>
            <a:pPr marL="457200" lvl="1" indent="0">
              <a:buClr>
                <a:srgbClr val="E86B01"/>
              </a:buClr>
              <a:buNone/>
            </a:pPr>
            <a:endParaRPr lang="en-US" sz="2000" dirty="0">
              <a:solidFill>
                <a:schemeClr val="accent1">
                  <a:lumMod val="75000"/>
                </a:schemeClr>
              </a:solidFill>
            </a:endParaRPr>
          </a:p>
          <a:p>
            <a:pPr algn="ctr">
              <a:buClr>
                <a:srgbClr val="E86B01"/>
              </a:buClr>
              <a:buNone/>
            </a:pPr>
            <a:r>
              <a:rPr lang="en-US" sz="2400" dirty="0"/>
              <a:t>Federal IDEA regulations allow states to direct use of funds for districts identified as NA, NI, or NSI</a:t>
            </a:r>
          </a:p>
          <a:p>
            <a:pPr>
              <a:buClr>
                <a:srgbClr val="E86B01"/>
              </a:buClr>
              <a:buNone/>
            </a:pPr>
            <a:endParaRPr lang="en-US" dirty="0">
              <a:solidFill>
                <a:schemeClr val="accent1">
                  <a:lumMod val="75000"/>
                </a:schemeClr>
              </a:solidFill>
            </a:endParaRPr>
          </a:p>
          <a:p>
            <a:pPr>
              <a:buNone/>
            </a:pPr>
            <a:endParaRPr lang="en-US" sz="1600" dirty="0"/>
          </a:p>
          <a:p>
            <a:pPr>
              <a:buNone/>
            </a:pPr>
            <a:endParaRPr lang="en-US" sz="1600" dirty="0"/>
          </a:p>
          <a:p>
            <a:pPr>
              <a:buNone/>
            </a:pPr>
            <a:endParaRPr lang="en-US" sz="1600" dirty="0">
              <a:solidFill>
                <a:srgbClr val="FF0000"/>
              </a:solidFill>
            </a:endParaRPr>
          </a:p>
          <a:p>
            <a:pPr>
              <a:buNone/>
            </a:pPr>
            <a:endParaRPr lang="en-US" baseline="30000" dirty="0"/>
          </a:p>
        </p:txBody>
      </p:sp>
      <p:sp>
        <p:nvSpPr>
          <p:cNvPr id="2" name="Title 1"/>
          <p:cNvSpPr>
            <a:spLocks noGrp="1"/>
          </p:cNvSpPr>
          <p:nvPr>
            <p:ph type="title"/>
          </p:nvPr>
        </p:nvSpPr>
        <p:spPr>
          <a:xfrm>
            <a:off x="304800" y="274638"/>
            <a:ext cx="8458200" cy="868362"/>
          </a:xfrm>
        </p:spPr>
        <p:txBody>
          <a:bodyPr vert="horz" lIns="91440" tIns="45720" rIns="91440" bIns="45720" rtlCol="0" anchor="ctr">
            <a:normAutofit/>
          </a:bodyPr>
          <a:lstStyle/>
          <a:p>
            <a:pPr algn="ctr"/>
            <a:r>
              <a:rPr lang="en-US" sz="3200" b="1" dirty="0"/>
              <a:t>MA Special Education Determinations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769D82E-6987-4D55-BC92-780323C53D3E}" type="slidenum">
              <a:rPr lang="en-US" smtClean="0"/>
              <a:pPr/>
              <a:t>7</a:t>
            </a:fld>
            <a:endParaRPr lang="en-US" dirty="0"/>
          </a:p>
        </p:txBody>
      </p:sp>
      <p:sp>
        <p:nvSpPr>
          <p:cNvPr id="3" name="Rectangle 2"/>
          <p:cNvSpPr/>
          <p:nvPr/>
        </p:nvSpPr>
        <p:spPr>
          <a:xfrm>
            <a:off x="381000" y="2057400"/>
            <a:ext cx="8534400" cy="3182410"/>
          </a:xfrm>
          <a:prstGeom prst="rect">
            <a:avLst/>
          </a:prstGeom>
        </p:spPr>
        <p:txBody>
          <a:bodyPr wrap="square">
            <a:spAutoFit/>
          </a:bodyPr>
          <a:lstStyle/>
          <a:p>
            <a:pPr marL="342900" lvl="0" indent="-342900" fontAlgn="base">
              <a:spcBef>
                <a:spcPct val="20000"/>
              </a:spcBef>
              <a:spcAft>
                <a:spcPct val="0"/>
              </a:spcAft>
              <a:buClr>
                <a:srgbClr val="E86B01"/>
              </a:buClr>
              <a:buFont typeface="Wingdings 2" pitchFamily="18" charset="2"/>
              <a:buChar char=""/>
            </a:pPr>
            <a:r>
              <a:rPr lang="en-US" sz="2800" dirty="0">
                <a:solidFill>
                  <a:srgbClr val="0D1969"/>
                </a:solidFill>
                <a:latin typeface="Tahoma" pitchFamily="34" charset="0"/>
                <a:ea typeface="Tahoma" pitchFamily="34" charset="0"/>
                <a:cs typeface="Tahoma" pitchFamily="34" charset="0"/>
              </a:rPr>
              <a:t>NA, NI, NSI Districts </a:t>
            </a:r>
          </a:p>
          <a:p>
            <a:pPr lvl="0" fontAlgn="base">
              <a:spcBef>
                <a:spcPct val="20000"/>
              </a:spcBef>
              <a:spcAft>
                <a:spcPct val="0"/>
              </a:spcAft>
              <a:buClr>
                <a:srgbClr val="E86B01"/>
              </a:buClr>
            </a:pPr>
            <a:endParaRPr lang="en-US" sz="2800" dirty="0">
              <a:solidFill>
                <a:srgbClr val="0D1969"/>
              </a:solidFill>
              <a:latin typeface="Tahoma" pitchFamily="34" charset="0"/>
              <a:ea typeface="Tahoma" pitchFamily="34" charset="0"/>
              <a:cs typeface="Tahoma" pitchFamily="34" charset="0"/>
            </a:endParaRPr>
          </a:p>
          <a:p>
            <a:pPr marL="742950" lvl="1" indent="-285750" fontAlgn="base">
              <a:spcBef>
                <a:spcPct val="20000"/>
              </a:spcBef>
              <a:spcAft>
                <a:spcPct val="0"/>
              </a:spcAft>
              <a:buClr>
                <a:srgbClr val="E86B01"/>
              </a:buClr>
              <a:buFont typeface="Wingdings 2" pitchFamily="18" charset="2"/>
              <a:buChar char="ê"/>
            </a:pPr>
            <a:r>
              <a:rPr lang="en-US" sz="2400" dirty="0">
                <a:solidFill>
                  <a:srgbClr val="0D1969"/>
                </a:solidFill>
                <a:latin typeface="Tahoma" pitchFamily="34" charset="0"/>
                <a:ea typeface="Tahoma" pitchFamily="34" charset="0"/>
                <a:cs typeface="Tahoma" pitchFamily="34" charset="0"/>
              </a:rPr>
              <a:t>redirect at least 2% of the 240 Grant allocation </a:t>
            </a:r>
          </a:p>
          <a:p>
            <a:pPr lvl="1" fontAlgn="base">
              <a:spcBef>
                <a:spcPct val="20000"/>
              </a:spcBef>
              <a:spcAft>
                <a:spcPct val="0"/>
              </a:spcAft>
              <a:buClr>
                <a:srgbClr val="E86B01"/>
              </a:buClr>
            </a:pPr>
            <a:endParaRPr lang="en-US" sz="2400" dirty="0">
              <a:solidFill>
                <a:srgbClr val="0D1969"/>
              </a:solidFill>
              <a:latin typeface="Tahoma" pitchFamily="34" charset="0"/>
              <a:ea typeface="Tahoma" pitchFamily="34" charset="0"/>
              <a:cs typeface="Tahoma" pitchFamily="34" charset="0"/>
            </a:endParaRPr>
          </a:p>
          <a:p>
            <a:pPr marL="742950" lvl="1" indent="-285750" fontAlgn="base">
              <a:spcBef>
                <a:spcPct val="20000"/>
              </a:spcBef>
              <a:spcAft>
                <a:spcPct val="0"/>
              </a:spcAft>
              <a:buClr>
                <a:srgbClr val="E86B01"/>
              </a:buClr>
              <a:buFont typeface="Wingdings 2" pitchFamily="18" charset="2"/>
              <a:buChar char="ê"/>
            </a:pPr>
            <a:r>
              <a:rPr lang="en-US" sz="2400" dirty="0">
                <a:solidFill>
                  <a:srgbClr val="0D1969"/>
                </a:solidFill>
                <a:latin typeface="Tahoma" pitchFamily="34" charset="0"/>
                <a:ea typeface="Tahoma" pitchFamily="34" charset="0"/>
                <a:cs typeface="Tahoma" pitchFamily="34" charset="0"/>
              </a:rPr>
              <a:t>target use of funds to improve educational results and functional outcomes for students with disabilities</a:t>
            </a:r>
          </a:p>
          <a:p>
            <a:pPr marL="742950" lvl="1" indent="-285750" fontAlgn="base">
              <a:spcBef>
                <a:spcPct val="20000"/>
              </a:spcBef>
              <a:spcAft>
                <a:spcPct val="0"/>
              </a:spcAft>
              <a:buClr>
                <a:srgbClr val="E86B01"/>
              </a:buClr>
            </a:pPr>
            <a:endParaRPr lang="en-US" sz="2400" dirty="0">
              <a:solidFill>
                <a:srgbClr val="0D1969"/>
              </a:solidFill>
              <a:latin typeface="Tahoma" pitchFamily="34" charset="0"/>
              <a:ea typeface="Tahoma" pitchFamily="34" charset="0"/>
              <a:cs typeface="Tahoma" pitchFamily="34" charset="0"/>
            </a:endParaRPr>
          </a:p>
        </p:txBody>
      </p:sp>
      <p:sp>
        <p:nvSpPr>
          <p:cNvPr id="2" name="Title 1"/>
          <p:cNvSpPr>
            <a:spLocks noGrp="1"/>
          </p:cNvSpPr>
          <p:nvPr>
            <p:ph type="title"/>
          </p:nvPr>
        </p:nvSpPr>
        <p:spPr/>
        <p:txBody>
          <a:bodyPr>
            <a:normAutofit/>
          </a:bodyPr>
          <a:lstStyle/>
          <a:p>
            <a:pPr algn="ctr"/>
            <a:r>
              <a:rPr lang="en-US" sz="3200" b="1" dirty="0"/>
              <a:t>M³ Purpose</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924800" cy="563562"/>
          </a:xfrm>
        </p:spPr>
        <p:txBody>
          <a:bodyPr/>
          <a:lstStyle/>
          <a:p>
            <a:pPr lvl="1" algn="ctr"/>
            <a:r>
              <a:rPr lang="en-US" sz="3200" b="1" dirty="0"/>
              <a:t>Vision </a:t>
            </a:r>
            <a:r>
              <a:rPr lang="en-US" sz="3200" b="1"/>
              <a:t>for M</a:t>
            </a:r>
            <a:r>
              <a:rPr lang="en-US" sz="3200" b="1" baseline="30000"/>
              <a:t>3</a:t>
            </a:r>
            <a:r>
              <a:rPr lang="en-US" sz="3200" b="1"/>
              <a:t> </a:t>
            </a:r>
            <a:r>
              <a:rPr lang="en-US" sz="3200" b="1" dirty="0"/>
              <a:t>work  </a:t>
            </a:r>
            <a:br>
              <a:rPr lang="en-US" sz="3200" b="1" dirty="0">
                <a:solidFill>
                  <a:srgbClr val="FF0000"/>
                </a:solidFill>
              </a:rPr>
            </a:br>
            <a:endParaRPr lang="en-US" sz="3200" b="1" dirty="0"/>
          </a:p>
        </p:txBody>
      </p:sp>
      <p:sp>
        <p:nvSpPr>
          <p:cNvPr id="3" name="Content Placeholder 2"/>
          <p:cNvSpPr>
            <a:spLocks noGrp="1"/>
          </p:cNvSpPr>
          <p:nvPr>
            <p:ph idx="1"/>
          </p:nvPr>
        </p:nvSpPr>
        <p:spPr>
          <a:xfrm>
            <a:off x="609600" y="1219200"/>
            <a:ext cx="7924800" cy="5257800"/>
          </a:xfrm>
        </p:spPr>
        <p:txBody>
          <a:bodyPr/>
          <a:lstStyle/>
          <a:p>
            <a:pPr>
              <a:buNone/>
            </a:pPr>
            <a:r>
              <a:rPr lang="en-US" dirty="0"/>
              <a:t>General and Special Education work together to blend and braid knowledge and resources</a:t>
            </a:r>
          </a:p>
          <a:p>
            <a:pPr>
              <a:buNone/>
            </a:pPr>
            <a:endParaRPr lang="en-US" sz="1200" dirty="0"/>
          </a:p>
          <a:p>
            <a:r>
              <a:rPr lang="en-US" dirty="0"/>
              <a:t>More than Professional Development</a:t>
            </a:r>
          </a:p>
          <a:p>
            <a:r>
              <a:rPr lang="en-US" dirty="0"/>
              <a:t>Reorganize systems for results and efficiency</a:t>
            </a:r>
          </a:p>
          <a:p>
            <a:r>
              <a:rPr lang="en-US" dirty="0"/>
              <a:t>Innovative &amp; difficult work </a:t>
            </a:r>
          </a:p>
          <a:p>
            <a:pPr lvl="1"/>
            <a:r>
              <a:rPr lang="en-US" dirty="0"/>
              <a:t>break down silos </a:t>
            </a:r>
          </a:p>
          <a:p>
            <a:r>
              <a:rPr lang="en-US" dirty="0"/>
              <a:t>You have already started the work </a:t>
            </a:r>
          </a:p>
          <a:p>
            <a:pPr lvl="1"/>
            <a:r>
              <a:rPr lang="en-US" dirty="0"/>
              <a:t>leverage what you are already doing </a:t>
            </a:r>
          </a:p>
          <a:p>
            <a:r>
              <a:rPr lang="en-US" dirty="0"/>
              <a:t>Think outside of the box</a:t>
            </a:r>
          </a:p>
        </p:txBody>
      </p:sp>
      <p:sp>
        <p:nvSpPr>
          <p:cNvPr id="5" name="Slide Number Placeholder 4"/>
          <p:cNvSpPr>
            <a:spLocks noGrp="1"/>
          </p:cNvSpPr>
          <p:nvPr>
            <p:ph type="sldNum" sz="quarter" idx="12"/>
          </p:nvPr>
        </p:nvSpPr>
        <p:spPr/>
        <p:txBody>
          <a:bodyPr/>
          <a:lstStyle/>
          <a:p>
            <a:fld id="{5769D82E-6987-4D55-BC92-780323C53D3E}"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09600" y="0"/>
            <a:ext cx="7924800" cy="1143000"/>
          </a:xfrm>
        </p:spPr>
        <p:txBody>
          <a:bodyPr>
            <a:normAutofit/>
          </a:bodyPr>
          <a:lstStyle/>
          <a:p>
            <a:pPr lvl="0" algn="ctr"/>
            <a:r>
              <a:rPr lang="en-US" sz="3200" b="1"/>
              <a:t>The M</a:t>
            </a:r>
            <a:r>
              <a:rPr lang="en-US" sz="3200" b="1" baseline="30000"/>
              <a:t>3 </a:t>
            </a:r>
            <a:r>
              <a:rPr lang="en-US" sz="3200" b="1" dirty="0"/>
              <a:t>Framework</a:t>
            </a:r>
          </a:p>
        </p:txBody>
      </p:sp>
      <p:sp>
        <p:nvSpPr>
          <p:cNvPr id="4" name="Content Placeholder 3"/>
          <p:cNvSpPr>
            <a:spLocks noGrp="1"/>
          </p:cNvSpPr>
          <p:nvPr>
            <p:ph sz="half" idx="1"/>
          </p:nvPr>
        </p:nvSpPr>
        <p:spPr>
          <a:xfrm>
            <a:off x="152400" y="1219200"/>
            <a:ext cx="4191000" cy="5334000"/>
          </a:xfrm>
        </p:spPr>
        <p:txBody>
          <a:bodyPr>
            <a:normAutofit fontScale="92500" lnSpcReduction="10000"/>
          </a:bodyPr>
          <a:lstStyle/>
          <a:p>
            <a:pPr>
              <a:buNone/>
            </a:pPr>
            <a:r>
              <a:rPr lang="en-US" u="sng" dirty="0"/>
              <a:t>District:</a:t>
            </a:r>
          </a:p>
          <a:p>
            <a:endParaRPr lang="en-US" dirty="0"/>
          </a:p>
          <a:p>
            <a:r>
              <a:rPr lang="en-US" dirty="0"/>
              <a:t>Multi-year collaborative systems improvement process:</a:t>
            </a:r>
          </a:p>
          <a:p>
            <a:pPr lvl="1"/>
            <a:r>
              <a:rPr lang="en-US" dirty="0"/>
              <a:t>Conduct self-assessment &amp; root cause analysis </a:t>
            </a:r>
          </a:p>
          <a:p>
            <a:pPr lvl="1"/>
            <a:r>
              <a:rPr lang="en-US" dirty="0"/>
              <a:t>Identify evidence based practices and needed system improvements</a:t>
            </a:r>
          </a:p>
          <a:p>
            <a:pPr lvl="1"/>
            <a:r>
              <a:rPr lang="en-US" dirty="0"/>
              <a:t>Create multi-year plan and a 1-year action plan</a:t>
            </a:r>
          </a:p>
          <a:p>
            <a:pPr lvl="1"/>
            <a:r>
              <a:rPr lang="en-US" dirty="0"/>
              <a:t>Use new Planning for Success process and tools</a:t>
            </a:r>
          </a:p>
        </p:txBody>
      </p:sp>
      <p:sp>
        <p:nvSpPr>
          <p:cNvPr id="5" name="Content Placeholder 4"/>
          <p:cNvSpPr>
            <a:spLocks noGrp="1"/>
          </p:cNvSpPr>
          <p:nvPr>
            <p:ph sz="half" idx="2"/>
          </p:nvPr>
        </p:nvSpPr>
        <p:spPr>
          <a:xfrm>
            <a:off x="4724400" y="1219200"/>
            <a:ext cx="4419600" cy="5334000"/>
          </a:xfrm>
        </p:spPr>
        <p:txBody>
          <a:bodyPr>
            <a:normAutofit fontScale="92500" lnSpcReduction="10000"/>
          </a:bodyPr>
          <a:lstStyle/>
          <a:p>
            <a:pPr>
              <a:buNone/>
            </a:pPr>
            <a:r>
              <a:rPr lang="en-US" u="sng" dirty="0"/>
              <a:t>DESE:</a:t>
            </a:r>
          </a:p>
          <a:p>
            <a:endParaRPr lang="en-US" dirty="0"/>
          </a:p>
          <a:p>
            <a:r>
              <a:rPr lang="en-US" dirty="0"/>
              <a:t>Framework for collaborative systems improvement</a:t>
            </a:r>
          </a:p>
          <a:p>
            <a:pPr>
              <a:lnSpc>
                <a:spcPct val="120000"/>
              </a:lnSpc>
            </a:pPr>
            <a:r>
              <a:rPr lang="en-US" sz="2400" dirty="0"/>
              <a:t>Support assessment of strength and needs</a:t>
            </a:r>
          </a:p>
          <a:p>
            <a:pPr>
              <a:lnSpc>
                <a:spcPct val="120000"/>
              </a:lnSpc>
            </a:pPr>
            <a:r>
              <a:rPr lang="en-US" sz="2400" dirty="0"/>
              <a:t>Facilitate access to resources</a:t>
            </a:r>
          </a:p>
          <a:p>
            <a:pPr>
              <a:lnSpc>
                <a:spcPct val="120000"/>
              </a:lnSpc>
            </a:pPr>
            <a:r>
              <a:rPr lang="en-US" sz="2400" dirty="0"/>
              <a:t>Deliver individualized assistance through the Statewide System of Support (</a:t>
            </a:r>
            <a:r>
              <a:rPr lang="en-US" sz="2400" dirty="0" err="1"/>
              <a:t>SSoS</a:t>
            </a:r>
            <a:r>
              <a:rPr lang="en-US" sz="2400" dirty="0"/>
              <a:t>)</a:t>
            </a:r>
          </a:p>
        </p:txBody>
      </p:sp>
      <p:sp>
        <p:nvSpPr>
          <p:cNvPr id="6" name="Slide Number Placeholder 5"/>
          <p:cNvSpPr>
            <a:spLocks noGrp="1"/>
          </p:cNvSpPr>
          <p:nvPr>
            <p:ph type="sldNum" sz="quarter" idx="12"/>
          </p:nvPr>
        </p:nvSpPr>
        <p:spPr/>
        <p:txBody>
          <a:bodyPr/>
          <a:lstStyle/>
          <a:p>
            <a:fld id="{5769D82E-6987-4D55-BC92-780323C53D3E}" type="slidenum">
              <a:rPr lang="en-US" smtClean="0"/>
              <a:pPr/>
              <a:t>9</a:t>
            </a:fld>
            <a:endParaRPr lang="en-US" dirty="0"/>
          </a:p>
        </p:txBody>
      </p:sp>
    </p:spTree>
  </p:cSld>
  <p:clrMapOvr>
    <a:masterClrMapping/>
  </p:clrMapOvr>
</p:sld>
</file>

<file path=ppt/theme/theme1.xml><?xml version="1.0" encoding="utf-8"?>
<a:theme xmlns:a="http://schemas.openxmlformats.org/drawingml/2006/main" name="Success After High School PPT Template">
  <a:themeElements>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fontScheme name="ESE">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SE">
    <a:dk1>
      <a:srgbClr val="0D1969"/>
    </a:dk1>
    <a:lt1>
      <a:sysClr val="window" lastClr="FFFFFF"/>
    </a:lt1>
    <a:dk2>
      <a:srgbClr val="0D1969"/>
    </a:dk2>
    <a:lt2>
      <a:srgbClr val="EEECE1"/>
    </a:lt2>
    <a:accent1>
      <a:srgbClr val="E86B01"/>
    </a:accent1>
    <a:accent2>
      <a:srgbClr val="0D1969"/>
    </a:accent2>
    <a:accent3>
      <a:srgbClr val="FBC40E"/>
    </a:accent3>
    <a:accent4>
      <a:srgbClr val="006600"/>
    </a:accent4>
    <a:accent5>
      <a:srgbClr val="C00000"/>
    </a:accent5>
    <a:accent6>
      <a:srgbClr val="800080"/>
    </a:accent6>
    <a:hlink>
      <a:srgbClr val="0000FF"/>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733efe1c-5bbe-4968-87dc-d400e65c879f">DESE-231-53318</_dlc_DocId>
    <_dlc_DocIdUrl xmlns="733efe1c-5bbe-4968-87dc-d400e65c879f">
      <Url>https://sharepoint.doemass.org/ese/webteam/cps/_layouts/DocIdRedir.aspx?ID=DESE-231-53318</Url>
      <Description>DESE-231-53318</Description>
    </_dlc_DocIdUrl>
    <_vti_RoutingExistingProperties xmlns="0a4e05da-b9bc-4326-ad73-01ef31b95567" xsi:nil="true"/>
    <_dlc_DocIdPersistId xmlns="733efe1c-5bbe-4968-87dc-d400e65c879f">true</_dlc_DocIdPersistId>
  </documentManagement>
</p:propertie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E44E4FB-C471-4D12-816D-FB9E8D39E586}">
  <ds:schemaRefs>
    <ds:schemaRef ds:uri="http://purl.org/dc/terms/"/>
    <ds:schemaRef ds:uri="0a4e05da-b9bc-4326-ad73-01ef31b95567"/>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733efe1c-5bbe-4968-87dc-d400e65c879f"/>
    <ds:schemaRef ds:uri="http://www.w3.org/XML/1998/namespace"/>
  </ds:schemaRefs>
</ds:datastoreItem>
</file>

<file path=customXml/itemProps2.xml><?xml version="1.0" encoding="utf-8"?>
<ds:datastoreItem xmlns:ds="http://schemas.openxmlformats.org/officeDocument/2006/customXml" ds:itemID="{51D660EB-8E94-455D-9843-D2525761919C}">
  <ds:schemaRefs>
    <ds:schemaRef ds:uri="http://schemas.microsoft.com/sharepoint/v3/contenttype/forms"/>
  </ds:schemaRefs>
</ds:datastoreItem>
</file>

<file path=customXml/itemProps3.xml><?xml version="1.0" encoding="utf-8"?>
<ds:datastoreItem xmlns:ds="http://schemas.openxmlformats.org/officeDocument/2006/customXml" ds:itemID="{A5E31EDA-1179-461D-8301-98EA0FA140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C214AEE-8102-474D-A982-F87CF35C84F1}">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7159</TotalTime>
  <Words>1789</Words>
  <Application>Microsoft Office PowerPoint</Application>
  <PresentationFormat>On-screen Show (4:3)</PresentationFormat>
  <Paragraphs>322</Paragraphs>
  <Slides>25</Slides>
  <Notes>25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Georgia</vt:lpstr>
      <vt:lpstr>Tahoma</vt:lpstr>
      <vt:lpstr>Wingdings 2</vt:lpstr>
      <vt:lpstr>Success After High School PPT Template</vt:lpstr>
      <vt:lpstr>                                                                      Introduction to Making Money Matter  (M3) and Results Driven Accountability</vt:lpstr>
      <vt:lpstr>IDEA State Monitoring and  General Supervision</vt:lpstr>
      <vt:lpstr>Reflecting on Outcomes</vt:lpstr>
      <vt:lpstr>Shifting the Balance to  Results Driven Accountability</vt:lpstr>
      <vt:lpstr>Results Driven Accountability in MA</vt:lpstr>
      <vt:lpstr>MA Special Education Determinations</vt:lpstr>
      <vt:lpstr>M³ Purpose</vt:lpstr>
      <vt:lpstr>Vision for M3 work   </vt:lpstr>
      <vt:lpstr>The M3 Framework</vt:lpstr>
      <vt:lpstr>M³ Project Process (Repeating)</vt:lpstr>
      <vt:lpstr>Starting</vt:lpstr>
      <vt:lpstr>Self Assessment</vt:lpstr>
      <vt:lpstr>Root cause analysis &amp; evidence-based practice examples</vt:lpstr>
      <vt:lpstr>Self-Assessment Resources</vt:lpstr>
      <vt:lpstr>District Considerations</vt:lpstr>
      <vt:lpstr>Fund Use Examples</vt:lpstr>
      <vt:lpstr>Planning</vt:lpstr>
      <vt:lpstr>Steps in Creating the Plan</vt:lpstr>
      <vt:lpstr>Resources for Creating the Plan</vt:lpstr>
      <vt:lpstr>Steps for M³ Plan Alignment</vt:lpstr>
      <vt:lpstr>Resources for System Alignment</vt:lpstr>
      <vt:lpstr>Steps to Multi-Year Plan Implementation</vt:lpstr>
      <vt:lpstr>Deeper Planning</vt:lpstr>
      <vt:lpstr>Examples of Protocols</vt:lpstr>
      <vt:lpstr>Resources for Plan Implementation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Results Driven Accountability</dc:title>
  <dc:creator>DESE</dc:creator>
  <cp:lastModifiedBy>Zou, Dong (EOE)</cp:lastModifiedBy>
  <cp:revision>443</cp:revision>
  <dcterms:created xsi:type="dcterms:W3CDTF">2013-04-04T17:22:18Z</dcterms:created>
  <dcterms:modified xsi:type="dcterms:W3CDTF">2019-08-01T14:44:59Z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Aug 1 2019</vt:lpwstr>
  </property>
</Properties>
</file>