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77" r:id="rId6"/>
    <p:sldId id="280" r:id="rId7"/>
    <p:sldId id="257" r:id="rId8"/>
    <p:sldId id="260" r:id="rId9"/>
    <p:sldId id="304" r:id="rId10"/>
    <p:sldId id="305" r:id="rId11"/>
    <p:sldId id="306" r:id="rId12"/>
    <p:sldId id="284" r:id="rId13"/>
    <p:sldId id="286" r:id="rId14"/>
    <p:sldId id="285" r:id="rId15"/>
    <p:sldId id="297" r:id="rId16"/>
    <p:sldId id="298" r:id="rId17"/>
    <p:sldId id="300" r:id="rId18"/>
    <p:sldId id="308" r:id="rId19"/>
    <p:sldId id="302" r:id="rId20"/>
    <p:sldId id="314" r:id="rId21"/>
    <p:sldId id="301" r:id="rId22"/>
    <p:sldId id="309" r:id="rId23"/>
    <p:sldId id="310" r:id="rId24"/>
    <p:sldId id="317" r:id="rId25"/>
    <p:sldId id="320" r:id="rId26"/>
    <p:sldId id="311" r:id="rId27"/>
    <p:sldId id="313" r:id="rId28"/>
    <p:sldId id="326" r:id="rId29"/>
    <p:sldId id="293" r:id="rId30"/>
    <p:sldId id="323" r:id="rId31"/>
    <p:sldId id="321" r:id="rId32"/>
    <p:sldId id="322" r:id="rId33"/>
    <p:sldId id="296" r:id="rId34"/>
    <p:sldId id="315" r:id="rId35"/>
    <p:sldId id="290" r:id="rId36"/>
    <p:sldId id="291" r:id="rId37"/>
    <p:sldId id="288" r:id="rId38"/>
    <p:sldId id="292" r:id="rId39"/>
    <p:sldId id="316" r:id="rId40"/>
    <p:sldId id="265" r:id="rId4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0"/>
            <p14:sldId id="257"/>
            <p14:sldId id="260"/>
            <p14:sldId id="304"/>
            <p14:sldId id="305"/>
            <p14:sldId id="306"/>
            <p14:sldId id="284"/>
            <p14:sldId id="286"/>
            <p14:sldId id="285"/>
            <p14:sldId id="297"/>
            <p14:sldId id="298"/>
            <p14:sldId id="300"/>
            <p14:sldId id="308"/>
            <p14:sldId id="302"/>
            <p14:sldId id="314"/>
            <p14:sldId id="301"/>
            <p14:sldId id="309"/>
            <p14:sldId id="310"/>
            <p14:sldId id="317"/>
            <p14:sldId id="320"/>
            <p14:sldId id="311"/>
            <p14:sldId id="313"/>
            <p14:sldId id="326"/>
            <p14:sldId id="293"/>
            <p14:sldId id="323"/>
            <p14:sldId id="321"/>
            <p14:sldId id="322"/>
            <p14:sldId id="296"/>
            <p14:sldId id="315"/>
            <p14:sldId id="290"/>
            <p14:sldId id="291"/>
            <p14:sldId id="288"/>
            <p14:sldId id="292"/>
            <p14:sldId id="316"/>
            <p14:sldId id="26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6395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8/8/2019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resources/evidence-based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idea/resources/qrg-240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doe.mass.edu/federalgrants/idea/resources/allowablecosts.doc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dirty="0"/>
              <a:t>Statewide System of Support</a:t>
            </a:r>
          </a:p>
          <a:p>
            <a:pPr algn="ctr"/>
            <a:r>
              <a:rPr lang="en-US" altLang="zh-CN" dirty="0"/>
              <a:t>April 9, 2019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MAKING MONEY MATTER</a:t>
            </a:r>
            <a:b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(M³)</a:t>
            </a:r>
            <a:endParaRPr lang="en-US" dirty="0"/>
          </a:p>
        </p:txBody>
      </p:sp>
      <p:pic>
        <p:nvPicPr>
          <p:cNvPr id="4" name="Picture 3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96099" y="195118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Picture 4" descr="&#10;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initiative is completing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Responsive to district feedback and recent research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Aligned more closely to District/School Improvement Efforts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Reviewed, fine-tuned, and updated initiative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M³ REVIEW &amp; IMPROVEMENT</a:t>
            </a:r>
          </a:p>
        </p:txBody>
      </p:sp>
    </p:spTree>
    <p:extLst>
      <p:ext uri="{BB962C8B-B14F-4D97-AF65-F5344CB8AC3E}">
        <p14:creationId xmlns:p14="http://schemas.microsoft.com/office/powerpoint/2010/main" val="10373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5" name="Picture 4" descr="&#10;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IF</a:t>
            </a:r>
            <a:r>
              <a:rPr lang="en-US" dirty="0"/>
              <a:t> we require that </a:t>
            </a:r>
          </a:p>
          <a:p>
            <a:pPr lvl="1"/>
            <a:r>
              <a:rPr lang="en-US" dirty="0"/>
              <a:t>a portion of entitlement funding be directed toward district improvement of performance outcomes for students on IEPs</a:t>
            </a:r>
          </a:p>
          <a:p>
            <a:pPr lvl="1"/>
            <a:r>
              <a:rPr lang="en-US" dirty="0"/>
              <a:t>through evidence-based, inclusive instructional practices and services; and </a:t>
            </a:r>
          </a:p>
          <a:p>
            <a:pPr lvl="1"/>
            <a:r>
              <a:rPr lang="en-US" dirty="0"/>
              <a:t>DESE provides technical assistance…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DESE M³ UPDATED THEORY OF ACTION</a:t>
            </a:r>
          </a:p>
        </p:txBody>
      </p:sp>
    </p:spTree>
    <p:extLst>
      <p:ext uri="{BB962C8B-B14F-4D97-AF65-F5344CB8AC3E}">
        <p14:creationId xmlns:p14="http://schemas.microsoft.com/office/powerpoint/2010/main" val="158409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THEN</a:t>
            </a:r>
            <a:r>
              <a:rPr lang="en-US" dirty="0"/>
              <a:t> districts will </a:t>
            </a:r>
          </a:p>
          <a:p>
            <a:pPr lvl="1"/>
            <a:r>
              <a:rPr lang="en-US" dirty="0"/>
              <a:t>Uncover system gaps,</a:t>
            </a:r>
          </a:p>
          <a:p>
            <a:pPr lvl="1"/>
            <a:r>
              <a:rPr lang="en-US" dirty="0"/>
              <a:t>Identify high impact interventions to fill those gaps, that</a:t>
            </a:r>
          </a:p>
          <a:p>
            <a:pPr lvl="1"/>
            <a:r>
              <a:rPr lang="en-US" dirty="0"/>
              <a:t>Emphasize Tier 1 inclusive practices and supports, and</a:t>
            </a:r>
          </a:p>
          <a:p>
            <a:pPr lvl="1"/>
            <a:r>
              <a:rPr lang="en-US" dirty="0"/>
              <a:t>Build capacity and systems to implement and sustain identified 	practices with fidelity and at scale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SO THAT</a:t>
            </a:r>
            <a:r>
              <a:rPr lang="en-US" dirty="0"/>
              <a:t> all student’s performance outcomes, especially 	students on IEPs, will improve.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DESE M³ UPDATED THEORY OF ACTION</a:t>
            </a:r>
          </a:p>
        </p:txBody>
      </p:sp>
    </p:spTree>
    <p:extLst>
      <p:ext uri="{BB962C8B-B14F-4D97-AF65-F5344CB8AC3E}">
        <p14:creationId xmlns:p14="http://schemas.microsoft.com/office/powerpoint/2010/main" val="337654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Aligning with Every Student Succeeds Act (ESSA) definition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b="1" i="1" dirty="0"/>
              <a:t>Strong</a:t>
            </a:r>
            <a:r>
              <a:rPr lang="en-US" i="1" dirty="0"/>
              <a:t> evidence from at least one well-designed and well-implemented </a:t>
            </a:r>
            <a:r>
              <a:rPr lang="en-US" b="1" i="1" dirty="0"/>
              <a:t>experimental study</a:t>
            </a:r>
            <a:r>
              <a:rPr lang="en-US" i="1" dirty="0"/>
              <a:t>; 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b="1" i="1" dirty="0"/>
              <a:t>Moderate</a:t>
            </a:r>
            <a:r>
              <a:rPr lang="en-US" i="1" dirty="0"/>
              <a:t> evidence from at least one well-designed and well-implemented </a:t>
            </a:r>
            <a:r>
              <a:rPr lang="en-US" b="1" i="1" dirty="0"/>
              <a:t>quasi-experimental study</a:t>
            </a:r>
            <a:r>
              <a:rPr lang="en-US" i="1" dirty="0"/>
              <a:t>; or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b="1" i="1" dirty="0"/>
              <a:t>Promising</a:t>
            </a:r>
            <a:r>
              <a:rPr lang="en-US" i="1" dirty="0"/>
              <a:t> evidence from at least one well-designed and well-implemented </a:t>
            </a:r>
            <a:r>
              <a:rPr lang="en-US" b="1" i="1" dirty="0"/>
              <a:t>correlational study with statistical controls </a:t>
            </a:r>
            <a:r>
              <a:rPr lang="en-US" i="1" dirty="0"/>
              <a:t>for selection bias.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“EVIDENCE-BASED” STRATEGIES RECOMMENDED</a:t>
            </a:r>
          </a:p>
        </p:txBody>
      </p:sp>
    </p:spTree>
    <p:extLst>
      <p:ext uri="{BB962C8B-B14F-4D97-AF65-F5344CB8AC3E}">
        <p14:creationId xmlns:p14="http://schemas.microsoft.com/office/powerpoint/2010/main" val="184206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968830"/>
            <a:ext cx="11370972" cy="5049746"/>
          </a:xfrm>
        </p:spPr>
        <p:txBody>
          <a:bodyPr/>
          <a:lstStyle/>
          <a:p>
            <a:r>
              <a:rPr lang="en-US" sz="2800" dirty="0"/>
              <a:t>Statewide System of Support (</a:t>
            </a:r>
            <a:r>
              <a:rPr lang="en-US" sz="2800" dirty="0" err="1"/>
              <a:t>SSoS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/>
              <a:t>Transitioned from Special Education Policy and Planning Office (SEPP)</a:t>
            </a:r>
          </a:p>
          <a:p>
            <a:pPr lvl="1"/>
            <a:r>
              <a:rPr lang="en-US" sz="2400" dirty="0"/>
              <a:t>Focus on targeted assistance supports to districts &amp; schools</a:t>
            </a:r>
          </a:p>
          <a:p>
            <a:pPr lvl="1"/>
            <a:r>
              <a:rPr lang="en-US" sz="2400" dirty="0" err="1"/>
              <a:t>SSoS</a:t>
            </a:r>
            <a:r>
              <a:rPr lang="en-US" sz="2400" dirty="0"/>
              <a:t> Malden Office – initiative management &amp; grant technical assistance </a:t>
            </a:r>
          </a:p>
          <a:p>
            <a:pPr lvl="1"/>
            <a:r>
              <a:rPr lang="en-US" sz="2400" dirty="0" err="1"/>
              <a:t>SSoS</a:t>
            </a:r>
            <a:r>
              <a:rPr lang="en-US" sz="2400" dirty="0"/>
              <a:t> Regional Offices - Coastal &amp; West/Central Assistance Directors &amp; Assistance Leads &amp; Strategic Transformation Targeted Assistance Liaisons</a:t>
            </a:r>
          </a:p>
          <a:p>
            <a:pPr lvl="1"/>
            <a:r>
              <a:rPr lang="en-US" sz="2400" dirty="0"/>
              <a:t>customized support to </a:t>
            </a:r>
            <a:r>
              <a:rPr lang="en-US" sz="2400" dirty="0" err="1"/>
              <a:t>SSoS</a:t>
            </a:r>
            <a:r>
              <a:rPr lang="en-US" sz="2400" dirty="0"/>
              <a:t>-served districts as part of assistance to districts and schools for turnaround</a:t>
            </a:r>
          </a:p>
          <a:p>
            <a:r>
              <a:rPr lang="en-US" sz="2800" dirty="0"/>
              <a:t>Charter Schools and School Redesign Office – </a:t>
            </a:r>
          </a:p>
          <a:p>
            <a:pPr lvl="1"/>
            <a:r>
              <a:rPr lang="en-US" sz="2400" dirty="0"/>
              <a:t>assistance and supports specific to Charter and Virtual Districts</a:t>
            </a:r>
          </a:p>
          <a:p>
            <a:r>
              <a:rPr lang="en-US" sz="2800" dirty="0"/>
              <a:t>Resource Allocation Strategy and Planning Office – </a:t>
            </a:r>
          </a:p>
          <a:p>
            <a:pPr lvl="1"/>
            <a:r>
              <a:rPr lang="en-US" sz="2400" dirty="0"/>
              <a:t>application review as part of new consolidated FC 240/262 IDEA 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DESE ASSISTANCE</a:t>
            </a:r>
          </a:p>
        </p:txBody>
      </p:sp>
    </p:spTree>
    <p:extLst>
      <p:ext uri="{BB962C8B-B14F-4D97-AF65-F5344CB8AC3E}">
        <p14:creationId xmlns:p14="http://schemas.microsoft.com/office/powerpoint/2010/main" val="249654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M³ Alignment to School Improvement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4" name="Picture 3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64705" y="466880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4000" kern="1200" dirty="0">
                <a:solidFill>
                  <a:srgbClr val="101D35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M³ Alignment to School Improvement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769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 with SSoS Regional Assistance Directors, Assistance Leads &amp; Targeted Assistance Liaisons </a:t>
            </a:r>
          </a:p>
          <a:p>
            <a:r>
              <a:rPr lang="en-US" dirty="0"/>
              <a:t>Integrate with other turnaround/improvement initiatives and action plans</a:t>
            </a:r>
          </a:p>
          <a:p>
            <a:r>
              <a:rPr lang="en-US" dirty="0"/>
              <a:t>Prioritize schools designated as Requiring Assistance or Intervention (percentiles 1-10 or low performing subgroups)</a:t>
            </a:r>
          </a:p>
          <a:p>
            <a:r>
              <a:rPr lang="en-US" dirty="0"/>
              <a:t>Prioritize schools identified for Low Performance of Students with Disabilities subgroup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Align M³ with Other School Improvement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239032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Identified Need: Improve literacy performance for students on IEPs</a:t>
            </a:r>
          </a:p>
          <a:p>
            <a:r>
              <a:rPr lang="en-US" dirty="0"/>
              <a:t>Strategy: After School Tiers 2 &amp; 3 Supports</a:t>
            </a:r>
          </a:p>
          <a:p>
            <a:pPr marL="1022350" lvl="1" indent="-514350"/>
            <a:r>
              <a:rPr lang="en-US" dirty="0"/>
              <a:t>aligned to turnaround plan</a:t>
            </a:r>
          </a:p>
          <a:p>
            <a:pPr marL="1022350" lvl="1" indent="-514350"/>
            <a:r>
              <a:rPr lang="en-US" dirty="0"/>
              <a:t>with regular review of data for outcomes </a:t>
            </a:r>
          </a:p>
          <a:p>
            <a:pPr marL="1022350" lvl="1" indent="-514350"/>
            <a:r>
              <a:rPr lang="en-US" dirty="0"/>
              <a:t>plan for gradual expansion to other grade levels &amp; schools</a:t>
            </a:r>
          </a:p>
          <a:p>
            <a:pPr marL="1022350" lvl="1" indent="-514350"/>
            <a:r>
              <a:rPr lang="en-US" dirty="0"/>
              <a:t>fine tuning of program as successes &amp; challenges identified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312773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Identified Need: Improve Tier 1 participation</a:t>
            </a:r>
          </a:p>
          <a:p>
            <a:r>
              <a:rPr lang="en-US" dirty="0"/>
              <a:t>Strategy: Cross-district Professional Development Partnership </a:t>
            </a:r>
          </a:p>
          <a:p>
            <a:pPr marL="1022350" lvl="1" indent="-514350"/>
            <a:r>
              <a:rPr lang="en-US" dirty="0"/>
              <a:t>PD for administrators, teachers, &amp; paraprofessionals on inclusive practices, emphasizing co-teaching model</a:t>
            </a:r>
          </a:p>
          <a:p>
            <a:pPr marL="1022350" lvl="1" indent="-514350"/>
            <a:r>
              <a:rPr lang="en-US" dirty="0"/>
              <a:t>School schedule &amp; structure changes </a:t>
            </a:r>
          </a:p>
          <a:p>
            <a:pPr marL="1022350" lvl="1" indent="-514350"/>
            <a:r>
              <a:rPr lang="en-US" dirty="0"/>
              <a:t>gradual expansion to more schools</a:t>
            </a:r>
          </a:p>
          <a:p>
            <a:pPr marL="1022350" lvl="1" indent="-514350"/>
            <a:r>
              <a:rPr lang="en-US" dirty="0"/>
              <a:t>supported differently in each district based on context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18111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5" y="750111"/>
            <a:ext cx="11698570" cy="5770762"/>
          </a:xfrm>
        </p:spPr>
        <p:txBody>
          <a:bodyPr/>
          <a:lstStyle/>
          <a:p>
            <a:pPr marL="0" indent="0">
              <a:buNone/>
            </a:pPr>
            <a:endParaRPr lang="en-US" sz="1000" b="1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Identified Needs: Increase high school graduation rates, reduce disciplinary incidents, improve MCAS performance, &amp; increase student engagement for students on IEPs</a:t>
            </a:r>
          </a:p>
          <a:p>
            <a:r>
              <a:rPr lang="en-US" dirty="0"/>
              <a:t>Strategy: School Culture &amp; Climate Improvement</a:t>
            </a:r>
          </a:p>
          <a:p>
            <a:pPr lvl="1"/>
            <a:r>
              <a:rPr lang="en-US" dirty="0"/>
              <a:t>Thorough data review </a:t>
            </a:r>
          </a:p>
          <a:p>
            <a:pPr lvl="1"/>
            <a:r>
              <a:rPr lang="en-US" dirty="0"/>
              <a:t>Multi-year behavior &amp; inclusion specialist consultation  </a:t>
            </a:r>
          </a:p>
          <a:p>
            <a:pPr lvl="1"/>
            <a:r>
              <a:rPr lang="en-US" dirty="0"/>
              <a:t>Multi-year inclusive practice PD on supports for children with social-emotional needs, behavior &amp; disability relationship, &amp; de-escalation </a:t>
            </a:r>
          </a:p>
          <a:p>
            <a:pPr lvl="1"/>
            <a:r>
              <a:rPr lang="en-US" dirty="0"/>
              <a:t>Multi-Tiered Structures – scheduling, course sequences, &amp; supports</a:t>
            </a:r>
          </a:p>
          <a:p>
            <a:pPr lvl="1"/>
            <a:r>
              <a:rPr lang="en-US" dirty="0"/>
              <a:t> Each year, expanding &amp; deepening staff training</a:t>
            </a:r>
            <a:endParaRPr lang="en-US" b="1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139056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dirty="0"/>
              <a:t>to the DESE M³ Video Conference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WELCOME</a:t>
            </a:r>
            <a:endParaRPr lang="en-US" dirty="0"/>
          </a:p>
        </p:txBody>
      </p:sp>
      <p:pic>
        <p:nvPicPr>
          <p:cNvPr id="7" name="Picture 6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96099" y="195118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39207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Identified Need: Improve middle school inclusive education</a:t>
            </a:r>
          </a:p>
          <a:p>
            <a:r>
              <a:rPr lang="en-US" dirty="0"/>
              <a:t>Strategy: Co-Planning &amp; Co-Teaching</a:t>
            </a:r>
          </a:p>
          <a:p>
            <a:pPr lvl="1"/>
            <a:r>
              <a:rPr lang="en-US" dirty="0"/>
              <a:t>Focused on one low performing school</a:t>
            </a:r>
          </a:p>
          <a:p>
            <a:pPr lvl="1"/>
            <a:r>
              <a:rPr lang="en-US" dirty="0"/>
              <a:t>Hired Consultants</a:t>
            </a:r>
          </a:p>
          <a:p>
            <a:pPr lvl="1"/>
            <a:r>
              <a:rPr lang="en-US" dirty="0"/>
              <a:t>Closely involved SSoS/DSAC Regional Team</a:t>
            </a:r>
          </a:p>
          <a:p>
            <a:pPr lvl="1"/>
            <a:r>
              <a:rPr lang="en-US" dirty="0"/>
              <a:t>Built teacher inclusive practice capacity </a:t>
            </a:r>
          </a:p>
          <a:p>
            <a:pPr lvl="1"/>
            <a:r>
              <a:rPr lang="en-US" dirty="0"/>
              <a:t>Introduced common planning time &amp; peer modeling</a:t>
            </a:r>
          </a:p>
          <a:p>
            <a:pPr lvl="1"/>
            <a:r>
              <a:rPr lang="en-US" dirty="0"/>
              <a:t>Monitored success &amp; planned new M³ initiative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339944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Identified Needs: Improve academic achievement for students on IEPs &amp; reduce special education placement</a:t>
            </a:r>
          </a:p>
          <a:p>
            <a:r>
              <a:rPr lang="en-US" dirty="0"/>
              <a:t>Strategy: All classrooms introduce strategic lesson design (framing,  presenting, cognitive engagement, checking for understanding, anchoring)</a:t>
            </a:r>
          </a:p>
          <a:p>
            <a:pPr lvl="1"/>
            <a:r>
              <a:rPr lang="en-US" dirty="0"/>
              <a:t>Intensive PD to Instructional Leadership Teams by consultant</a:t>
            </a:r>
          </a:p>
          <a:p>
            <a:pPr lvl="1"/>
            <a:r>
              <a:rPr lang="en-US" dirty="0"/>
              <a:t>Closely involved SSoS/DSAC Regional Team</a:t>
            </a:r>
          </a:p>
          <a:p>
            <a:pPr lvl="1"/>
            <a:r>
              <a:rPr lang="en-US" dirty="0"/>
              <a:t>PD for co-teaching teams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75162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Identified Needs: Increase collaborative leadership &amp; cultural competency &amp; reduce disproportional placement</a:t>
            </a:r>
          </a:p>
          <a:p>
            <a:r>
              <a:rPr lang="en-US" dirty="0"/>
              <a:t>Strategy: District-wide common infrastructure</a:t>
            </a:r>
          </a:p>
          <a:p>
            <a:pPr lvl="1"/>
            <a:r>
              <a:rPr lang="en-US" dirty="0"/>
              <a:t>All teachers establish clear, measurable, rigorous academic objectives tied to MA Standards &amp; daily formative assessment</a:t>
            </a:r>
          </a:p>
          <a:p>
            <a:pPr lvl="1"/>
            <a:r>
              <a:rPr lang="en-US" dirty="0"/>
              <a:t>All faculty and administrators engage PBIS &amp; SEL strategies</a:t>
            </a:r>
          </a:p>
          <a:p>
            <a:pPr lvl="1"/>
            <a:r>
              <a:rPr lang="en-US" dirty="0"/>
              <a:t>Aligned to turnaround plan</a:t>
            </a:r>
          </a:p>
          <a:p>
            <a:pPr lvl="1"/>
            <a:r>
              <a:rPr lang="en-US" dirty="0"/>
              <a:t>Review of hiring &amp; grading policies for cultural responsiveness</a:t>
            </a:r>
          </a:p>
          <a:p>
            <a:pPr lvl="1"/>
            <a:r>
              <a:rPr lang="en-US" dirty="0"/>
              <a:t>Partnership with another district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415781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7"/>
            </a:pPr>
            <a:r>
              <a:rPr lang="en-US" b="1" dirty="0"/>
              <a:t> </a:t>
            </a:r>
            <a:r>
              <a:rPr lang="en-US" dirty="0"/>
              <a:t>Identified Need: Improve elementary curriculum quality for students on IEPs</a:t>
            </a:r>
          </a:p>
          <a:p>
            <a:r>
              <a:rPr lang="en-US" dirty="0"/>
              <a:t>Strategy: Evidence-based reading program </a:t>
            </a:r>
          </a:p>
          <a:p>
            <a:pPr lvl="1"/>
            <a:r>
              <a:rPr lang="en-US" dirty="0"/>
              <a:t>District wide approach – all elementary schools</a:t>
            </a:r>
          </a:p>
          <a:p>
            <a:pPr lvl="1"/>
            <a:r>
              <a:rPr lang="en-US" dirty="0"/>
              <a:t>Coaching for special education administrators &amp; district staff on data collection &amp; root cause analysis</a:t>
            </a:r>
          </a:p>
          <a:p>
            <a:pPr lvl="1"/>
            <a:r>
              <a:rPr lang="en-US" dirty="0"/>
              <a:t>PD on Tier 1 inclusive practice support for special educators &amp; literacy specialists</a:t>
            </a:r>
          </a:p>
          <a:p>
            <a:pPr lvl="1"/>
            <a:r>
              <a:rPr lang="en-US" dirty="0"/>
              <a:t>Curriculum PD &amp; modeling for general education teachers who work with students on IEPs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44790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230403"/>
            <a:ext cx="11647770" cy="5049746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b="1" dirty="0"/>
              <a:t> </a:t>
            </a:r>
            <a:r>
              <a:rPr lang="en-US" dirty="0"/>
              <a:t>Identified Need: Close achievement gap for students on IEPs</a:t>
            </a:r>
          </a:p>
          <a:p>
            <a:r>
              <a:rPr lang="en-US" dirty="0"/>
              <a:t>Strategy: Restructuring at lowest performing schools</a:t>
            </a:r>
          </a:p>
          <a:p>
            <a:pPr lvl="1"/>
            <a:r>
              <a:rPr lang="en-US" dirty="0"/>
              <a:t>Culture &amp; Climate Committee</a:t>
            </a:r>
          </a:p>
          <a:p>
            <a:pPr lvl="1"/>
            <a:r>
              <a:rPr lang="en-US" dirty="0"/>
              <a:t>Child Study Teams &amp; Common Planning Time (CPT)</a:t>
            </a:r>
          </a:p>
          <a:p>
            <a:pPr lvl="1"/>
            <a:r>
              <a:rPr lang="en-US" dirty="0"/>
              <a:t>Co-teaching </a:t>
            </a:r>
          </a:p>
          <a:p>
            <a:pPr lvl="1"/>
            <a:r>
              <a:rPr lang="en-US" dirty="0"/>
              <a:t>Multi-Tiered Systems of Support (MTSS)/RTI</a:t>
            </a:r>
          </a:p>
          <a:p>
            <a:pPr lvl="1"/>
            <a:r>
              <a:rPr lang="en-US" dirty="0"/>
              <a:t>Social Emotional Learning PD </a:t>
            </a:r>
          </a:p>
          <a:p>
            <a:pPr lvl="1"/>
            <a:r>
              <a:rPr lang="en-US" dirty="0"/>
              <a:t>Leading Educational Access Project (LEAP)</a:t>
            </a:r>
            <a:r>
              <a:rPr lang="en-US" i="1" dirty="0"/>
              <a:t>-</a:t>
            </a:r>
            <a:r>
              <a:rPr lang="en-US" dirty="0" err="1"/>
              <a:t>SSoS</a:t>
            </a:r>
            <a:r>
              <a:rPr lang="en-US" dirty="0"/>
              <a:t> Systems for Student Success Office (</a:t>
            </a:r>
            <a:r>
              <a:rPr lang="en-US" dirty="0" err="1"/>
              <a:t>SfSS</a:t>
            </a:r>
            <a:r>
              <a:rPr lang="en-US" dirty="0"/>
              <a:t>) initiative</a:t>
            </a:r>
          </a:p>
          <a:p>
            <a:pPr lvl="1"/>
            <a:r>
              <a:rPr lang="en-US" dirty="0"/>
              <a:t>Universal Design for Learning (UDL) Academy – </a:t>
            </a:r>
            <a:r>
              <a:rPr lang="en-US" dirty="0" err="1"/>
              <a:t>SfSS</a:t>
            </a:r>
            <a:r>
              <a:rPr lang="en-US" dirty="0"/>
              <a:t> initiative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EXAMPLE STRATEGY</a:t>
            </a:r>
          </a:p>
        </p:txBody>
      </p:sp>
    </p:spTree>
    <p:extLst>
      <p:ext uri="{BB962C8B-B14F-4D97-AF65-F5344CB8AC3E}">
        <p14:creationId xmlns:p14="http://schemas.microsoft.com/office/powerpoint/2010/main" val="262989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M³ Grant Requirements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4" name="Picture 3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64705" y="466880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4000" kern="1200" dirty="0">
                <a:solidFill>
                  <a:srgbClr val="101D35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M³ Grant Requirements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05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May, notice of FY20 Eligibility &amp; FY19 Report template</a:t>
            </a:r>
          </a:p>
          <a:p>
            <a:r>
              <a:rPr lang="en-US" dirty="0"/>
              <a:t>Report from </a:t>
            </a:r>
            <a:r>
              <a:rPr lang="en-US" u="sng" dirty="0"/>
              <a:t>All</a:t>
            </a:r>
            <a:r>
              <a:rPr lang="en-US" dirty="0"/>
              <a:t> districts by August 31(sooner is better)</a:t>
            </a:r>
          </a:p>
          <a:p>
            <a:pPr lvl="1"/>
            <a:r>
              <a:rPr lang="en-US" dirty="0"/>
              <a:t>Informs targeted assistance planning &amp; program improvement</a:t>
            </a:r>
          </a:p>
          <a:p>
            <a:pPr lvl="1"/>
            <a:r>
              <a:rPr lang="en-US" dirty="0"/>
              <a:t>Non-continuing district reports are important </a:t>
            </a:r>
          </a:p>
          <a:p>
            <a:pPr lvl="1"/>
            <a:r>
              <a:rPr lang="en-US" dirty="0"/>
              <a:t>Word or SurveyGizmo format options</a:t>
            </a:r>
          </a:p>
          <a:p>
            <a:pPr lvl="1"/>
            <a:r>
              <a:rPr lang="en-US" dirty="0"/>
              <a:t>Length and scope similar to past</a:t>
            </a:r>
          </a:p>
          <a:p>
            <a:pPr lvl="1"/>
            <a:r>
              <a:rPr lang="en-US" dirty="0"/>
              <a:t>Aligned with FY20 Application Program Description</a:t>
            </a:r>
          </a:p>
          <a:p>
            <a:r>
              <a:rPr lang="en-US" dirty="0"/>
              <a:t>Submit Multi-year Strategic Plan and FY20 full Action Plan (if applicable) by August 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FY19 M³ YEAR-END ACTIVITIES</a:t>
            </a:r>
          </a:p>
        </p:txBody>
      </p:sp>
    </p:spTree>
    <p:extLst>
      <p:ext uri="{BB962C8B-B14F-4D97-AF65-F5344CB8AC3E}">
        <p14:creationId xmlns:p14="http://schemas.microsoft.com/office/powerpoint/2010/main" val="401994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FY19 M³ Planning or Monitoring Process</a:t>
            </a:r>
          </a:p>
          <a:p>
            <a:pPr lvl="1"/>
            <a:r>
              <a:rPr lang="en-US" dirty="0"/>
              <a:t>M³ Planning team membership</a:t>
            </a:r>
          </a:p>
          <a:p>
            <a:pPr lvl="1"/>
            <a:r>
              <a:rPr lang="en-US" dirty="0"/>
              <a:t>Improvement leadership team involvement</a:t>
            </a:r>
          </a:p>
          <a:p>
            <a:pPr lvl="1"/>
            <a:r>
              <a:rPr lang="en-US" dirty="0"/>
              <a:t>SSoS support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Fund Use</a:t>
            </a:r>
          </a:p>
          <a:p>
            <a:pPr lvl="1"/>
            <a:r>
              <a:rPr lang="en-US" dirty="0"/>
              <a:t>FC 240 IDEA funds percentage </a:t>
            </a:r>
          </a:p>
          <a:p>
            <a:pPr lvl="1"/>
            <a:r>
              <a:rPr lang="en-US" dirty="0"/>
              <a:t>Budget detail </a:t>
            </a:r>
          </a:p>
          <a:p>
            <a:pPr lvl="1"/>
            <a:r>
              <a:rPr lang="en-US" dirty="0"/>
              <a:t>Braided or blended resources (i.e., coordination of multiple funding sources toward common goals or strategies)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FY19 M³ YEAR-END REPORTING</a:t>
            </a:r>
          </a:p>
        </p:txBody>
      </p:sp>
    </p:spTree>
    <p:extLst>
      <p:ext uri="{BB962C8B-B14F-4D97-AF65-F5344CB8AC3E}">
        <p14:creationId xmlns:p14="http://schemas.microsoft.com/office/powerpoint/2010/main" val="98940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045032"/>
            <a:ext cx="11370972" cy="5455588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 dirty="0"/>
              <a:t>Current M³ Program Status</a:t>
            </a:r>
          </a:p>
          <a:p>
            <a:pPr lvl="1"/>
            <a:r>
              <a:rPr lang="en-US" dirty="0"/>
              <a:t>M³ Theory of Action and targeted needs</a:t>
            </a:r>
          </a:p>
          <a:p>
            <a:pPr lvl="1"/>
            <a:r>
              <a:rPr lang="en-US" dirty="0"/>
              <a:t>Program Description</a:t>
            </a:r>
          </a:p>
          <a:p>
            <a:pPr lvl="1"/>
            <a:r>
              <a:rPr lang="en-US" dirty="0"/>
              <a:t>Alignment with other school improvement</a:t>
            </a:r>
          </a:p>
          <a:p>
            <a:pPr lvl="1"/>
            <a:r>
              <a:rPr lang="en-US" dirty="0"/>
              <a:t>Stakeholder involvement</a:t>
            </a:r>
          </a:p>
          <a:p>
            <a:pPr lvl="1"/>
            <a:r>
              <a:rPr lang="en-US" dirty="0"/>
              <a:t>Accomplishments &amp; Impact, including historically underserved student groups</a:t>
            </a:r>
          </a:p>
          <a:p>
            <a:pPr lvl="1"/>
            <a:r>
              <a:rPr lang="en-US" dirty="0"/>
              <a:t>Challenges </a:t>
            </a:r>
          </a:p>
          <a:p>
            <a:pPr lvl="1"/>
            <a:r>
              <a:rPr lang="en-US" dirty="0"/>
              <a:t>Sustainability </a:t>
            </a:r>
          </a:p>
          <a:p>
            <a:pPr marL="571500" indent="-571500">
              <a:buFont typeface="+mj-lt"/>
              <a:buAutoNum type="romanUcPeriod" startAt="4"/>
            </a:pPr>
            <a:r>
              <a:rPr lang="en-US" dirty="0"/>
              <a:t>FY20 Action Plan Summary (if applicable)</a:t>
            </a:r>
          </a:p>
          <a:p>
            <a:pPr marL="1079500" lvl="1" indent="-571500"/>
            <a:r>
              <a:rPr lang="en-US" dirty="0"/>
              <a:t>Use for FY20 application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FY19 M³ YEAR-END REPORTING</a:t>
            </a:r>
          </a:p>
        </p:txBody>
      </p:sp>
    </p:spTree>
    <p:extLst>
      <p:ext uri="{BB962C8B-B14F-4D97-AF65-F5344CB8AC3E}">
        <p14:creationId xmlns:p14="http://schemas.microsoft.com/office/powerpoint/2010/main" val="3783799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2018 Special Education Determination Level </a:t>
            </a:r>
          </a:p>
          <a:p>
            <a:pPr lvl="1"/>
            <a:r>
              <a:rPr lang="en-US" dirty="0"/>
              <a:t>Needs Assistance (NA), </a:t>
            </a:r>
          </a:p>
          <a:p>
            <a:pPr lvl="1"/>
            <a:r>
              <a:rPr lang="en-US" dirty="0"/>
              <a:t>Needs Intervention (NI), or </a:t>
            </a:r>
          </a:p>
          <a:p>
            <a:pPr lvl="1"/>
            <a:r>
              <a:rPr lang="en-US" dirty="0"/>
              <a:t>Needs Substantial Intervention(NSI)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sz="3600" b="1" dirty="0"/>
              <a:t>AND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2018 Accountability Determination</a:t>
            </a:r>
          </a:p>
          <a:p>
            <a:pPr lvl="1"/>
            <a:r>
              <a:rPr lang="en-US" dirty="0"/>
              <a:t>At Least 1 School in Percentile 1-10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FY20 M³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36708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23" name="Group 22" title="Grant Requirements"/>
          <p:cNvGrpSpPr/>
          <p:nvPr/>
        </p:nvGrpSpPr>
        <p:grpSpPr>
          <a:xfrm>
            <a:off x="3061061" y="4335544"/>
            <a:ext cx="8839202" cy="809459"/>
            <a:chOff x="3061061" y="4335544"/>
            <a:chExt cx="8839202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 title="Grant Requirements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Grant Requirements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 title="Alignment to School Improvement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 title="Alignment to School Improvement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Alignment to School Improvement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 title="DESE Assistance and Support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 title="DESE Assistance and Support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DESE Assistance &amp; Support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 title="M3 Overview"/>
          <p:cNvGrpSpPr/>
          <p:nvPr/>
        </p:nvGrpSpPr>
        <p:grpSpPr>
          <a:xfrm>
            <a:off x="3061064" y="65281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 title="M3 Overview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M³ Overview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Picture 18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530465" y="109432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Eligibility continues for at least 3 years from first year of participation</a:t>
            </a:r>
          </a:p>
          <a:p>
            <a:pPr lvl="1"/>
            <a:r>
              <a:rPr lang="en-US" dirty="0"/>
              <a:t>Eligibility will continue as long as a district meets both the Special Education and school percentile criteria;</a:t>
            </a:r>
          </a:p>
          <a:p>
            <a:pPr lvl="1"/>
            <a:r>
              <a:rPr lang="en-US" dirty="0"/>
              <a:t>Districts that no longer meet those criteria, but have participated for less than three years remain eligible for a minimum of 3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ELIGIBILITY DURATION</a:t>
            </a:r>
          </a:p>
        </p:txBody>
      </p:sp>
    </p:spTree>
    <p:extLst>
      <p:ext uri="{BB962C8B-B14F-4D97-AF65-F5344CB8AC3E}">
        <p14:creationId xmlns:p14="http://schemas.microsoft.com/office/powerpoint/2010/main" val="221655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12" name="Picture 11" descr="&#10;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53096" y="6288721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descr="Example worksheet has district name hidden&#10;" title="Blacked out District Title "/>
          <p:cNvSpPr/>
          <p:nvPr/>
        </p:nvSpPr>
        <p:spPr>
          <a:xfrm>
            <a:off x="1070007" y="3747836"/>
            <a:ext cx="1637607" cy="91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year-end documents and all parts of FY20 M³ application must be complete for FY20 FC 240 IDEA grant approval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FC 240/262 Consolidated Workbook - Tab 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4" descr="Making Money Matter Expenditure and Participation Requirements&#10;" title="FC 240/262 consolidated workbook graphic"/>
          <p:cNvPicPr>
            <a:picLocks noChangeAspect="1"/>
          </p:cNvPicPr>
          <p:nvPr/>
        </p:nvPicPr>
        <p:blipFill rotWithShape="1">
          <a:blip r:embed="rId3"/>
          <a:srcRect l="2291" t="20575" r="13170" b="48937"/>
          <a:stretch/>
        </p:blipFill>
        <p:spPr>
          <a:xfrm>
            <a:off x="213361" y="3548955"/>
            <a:ext cx="11978639" cy="2306413"/>
          </a:xfrm>
          <a:prstGeom prst="rect">
            <a:avLst/>
          </a:prstGeom>
        </p:spPr>
      </p:pic>
      <p:sp>
        <p:nvSpPr>
          <p:cNvPr id="2" name="Title 1" title="FY20 M3 Applic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FY20 M3 APPLICATION </a:t>
            </a:r>
          </a:p>
        </p:txBody>
      </p:sp>
    </p:spTree>
    <p:extLst>
      <p:ext uri="{BB962C8B-B14F-4D97-AF65-F5344CB8AC3E}">
        <p14:creationId xmlns:p14="http://schemas.microsoft.com/office/powerpoint/2010/main" val="39632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6" name="Picture 5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53096" y="6288721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Template for continuing districts to apply for M3 in FY20&#10;" title="M3 Application template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84" t="22881" r="2057" b="31356"/>
          <a:stretch/>
        </p:blipFill>
        <p:spPr>
          <a:xfrm>
            <a:off x="0" y="1828870"/>
            <a:ext cx="12192000" cy="3284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88925"/>
            <a:ext cx="11749086" cy="679905"/>
          </a:xfrm>
        </p:spPr>
        <p:txBody>
          <a:bodyPr/>
          <a:lstStyle/>
          <a:p>
            <a:pPr algn="ctr"/>
            <a:r>
              <a:rPr lang="en-US" dirty="0"/>
              <a:t>PROGRAM DESCRIPTION PART I - </a:t>
            </a:r>
            <a:r>
              <a:rPr lang="en-US" b="1" dirty="0"/>
              <a:t>CONTINUING DISTRICTS ONLY</a:t>
            </a:r>
          </a:p>
        </p:txBody>
      </p:sp>
    </p:spTree>
    <p:extLst>
      <p:ext uri="{BB962C8B-B14F-4D97-AF65-F5344CB8AC3E}">
        <p14:creationId xmlns:p14="http://schemas.microsoft.com/office/powerpoint/2010/main" val="1037013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pic>
        <p:nvPicPr>
          <p:cNvPr id="12" name="Picture 11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53096" y="6288721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2509" y="6027111"/>
            <a:ext cx="91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Quick Reference Guide for 240: </a:t>
            </a:r>
            <a:r>
              <a:rPr lang="en-US" sz="1400" u="sng" dirty="0">
                <a:hlinkClick r:id="rId3"/>
              </a:rPr>
              <a:t>http://www.doe.mass.edu/federalgrants/idea/resources/qrg-240.docx</a:t>
            </a:r>
            <a:r>
              <a:rPr lang="en-US" sz="1400" dirty="0"/>
              <a:t> </a:t>
            </a:r>
          </a:p>
          <a:p>
            <a:r>
              <a:rPr lang="en-US" sz="1400" dirty="0"/>
              <a:t>Allowable Costs Document: </a:t>
            </a:r>
            <a:r>
              <a:rPr lang="en-US" sz="1400" u="sng" dirty="0">
                <a:hlinkClick r:id="rId4"/>
              </a:rPr>
              <a:t>http://www.doe.mass.edu/federalgrants/idea/resources/allowablecosts.docx</a:t>
            </a:r>
            <a:r>
              <a:rPr lang="en-US" sz="1400" dirty="0"/>
              <a:t> </a:t>
            </a:r>
          </a:p>
        </p:txBody>
      </p:sp>
      <p:pic>
        <p:nvPicPr>
          <p:cNvPr id="9" name="Content Placeholder 4" descr="continuing template&#10;" title="M3 Program Description Template Part II"/>
          <p:cNvPicPr>
            <a:picLocks noChangeAspect="1"/>
          </p:cNvPicPr>
          <p:nvPr/>
        </p:nvPicPr>
        <p:blipFill rotWithShape="1">
          <a:blip r:embed="rId5"/>
          <a:srcRect l="7740" t="53334" r="2483" b="29053"/>
          <a:stretch/>
        </p:blipFill>
        <p:spPr>
          <a:xfrm>
            <a:off x="695500" y="5476639"/>
            <a:ext cx="11510356" cy="1050122"/>
          </a:xfrm>
          <a:prstGeom prst="rect">
            <a:avLst/>
          </a:prstGeom>
        </p:spPr>
      </p:pic>
      <p:pic>
        <p:nvPicPr>
          <p:cNvPr id="11" name="Content Placeholder 6" descr="Program Description template&#10;&#10;" title="M3 Application Program Description Template Part II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401" t="20247" r="2521" b="14895"/>
          <a:stretch/>
        </p:blipFill>
        <p:spPr>
          <a:xfrm>
            <a:off x="13855" y="968830"/>
            <a:ext cx="12192001" cy="467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DESCRIPTION PART II – ALL DISTRICTS</a:t>
            </a:r>
          </a:p>
        </p:txBody>
      </p:sp>
    </p:spTree>
    <p:extLst>
      <p:ext uri="{BB962C8B-B14F-4D97-AF65-F5344CB8AC3E}">
        <p14:creationId xmlns:p14="http://schemas.microsoft.com/office/powerpoint/2010/main" val="1421790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7" name="Picture 6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53096" y="6288721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title="Template for Consolidated Budget Application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3" t="21235" r="1965" b="14401"/>
          <a:stretch/>
        </p:blipFill>
        <p:spPr>
          <a:xfrm>
            <a:off x="44214" y="1064029"/>
            <a:ext cx="12147786" cy="4580314"/>
          </a:xfrm>
          <a:prstGeom prst="rect">
            <a:avLst/>
          </a:prstGeom>
        </p:spPr>
      </p:pic>
      <p:pic>
        <p:nvPicPr>
          <p:cNvPr id="6" name="Content Placeholder 4" title="Template Totals Section for Consolidated Budget"/>
          <p:cNvPicPr>
            <a:picLocks noChangeAspect="1"/>
          </p:cNvPicPr>
          <p:nvPr/>
        </p:nvPicPr>
        <p:blipFill rotWithShape="1">
          <a:blip r:embed="rId4"/>
          <a:srcRect l="8032" t="77697" r="3909" b="11274"/>
          <a:stretch/>
        </p:blipFill>
        <p:spPr>
          <a:xfrm>
            <a:off x="798022" y="5511339"/>
            <a:ext cx="11140693" cy="786643"/>
          </a:xfrm>
          <a:prstGeom prst="rect">
            <a:avLst/>
          </a:prstGeom>
        </p:spPr>
      </p:pic>
      <p:sp>
        <p:nvSpPr>
          <p:cNvPr id="9" name="Oval 8" title="Consolidated budget M3 amounts template section"/>
          <p:cNvSpPr/>
          <p:nvPr/>
        </p:nvSpPr>
        <p:spPr>
          <a:xfrm>
            <a:off x="11046941" y="2755558"/>
            <a:ext cx="891774" cy="3533164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 title="Consolidated budget M3 reservation"/>
          <p:cNvSpPr/>
          <p:nvPr/>
        </p:nvSpPr>
        <p:spPr>
          <a:xfrm>
            <a:off x="604434" y="1698162"/>
            <a:ext cx="6529534" cy="324691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title="Consolidated Budget Applic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FY20 FC 240/262 CONSOLIDATED APPLICATION BUDGET</a:t>
            </a:r>
          </a:p>
        </p:txBody>
      </p:sp>
    </p:spTree>
    <p:extLst>
      <p:ext uri="{BB962C8B-B14F-4D97-AF65-F5344CB8AC3E}">
        <p14:creationId xmlns:p14="http://schemas.microsoft.com/office/powerpoint/2010/main" val="156317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Due by June 30,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similar to FY19 </a:t>
            </a:r>
          </a:p>
          <a:p>
            <a:pPr lvl="1"/>
            <a:r>
              <a:rPr lang="en-US" dirty="0"/>
              <a:t>No Fund Use reporting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Link will be in FY20 Posting for Consolidated Grant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FY20 M3 YEAR-END REPORT</a:t>
            </a:r>
          </a:p>
        </p:txBody>
      </p:sp>
    </p:spTree>
    <p:extLst>
      <p:ext uri="{BB962C8B-B14F-4D97-AF65-F5344CB8AC3E}">
        <p14:creationId xmlns:p14="http://schemas.microsoft.com/office/powerpoint/2010/main" val="1286696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aslayton@doe.mass.edu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123.456.7890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David Parker, Regional Assistance Manager &amp; Abigail Slayton, M³ Project Manager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title="M3 Overview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M³ OVERVIEW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4" name="Picture 3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64705" y="466880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 title="Description of RDA"/>
          <p:cNvSpPr>
            <a:spLocks noGrp="1"/>
          </p:cNvSpPr>
          <p:nvPr>
            <p:ph idx="1"/>
          </p:nvPr>
        </p:nvSpPr>
        <p:spPr>
          <a:xfrm>
            <a:off x="567743" y="1045031"/>
            <a:ext cx="11370972" cy="55771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Launched in FY17</a:t>
            </a:r>
          </a:p>
          <a:p>
            <a:r>
              <a:rPr lang="en-US" dirty="0"/>
              <a:t>As part of MA Results Driven Accountability (RDA) initiative</a:t>
            </a:r>
          </a:p>
          <a:p>
            <a:r>
              <a:rPr lang="en-US" dirty="0"/>
              <a:t>To reconsider systemic use of federal special education funds</a:t>
            </a:r>
          </a:p>
          <a:p>
            <a:pPr lvl="1"/>
            <a:r>
              <a:rPr lang="en-US" dirty="0"/>
              <a:t>First Year dedicated to data analysis and planning</a:t>
            </a:r>
          </a:p>
          <a:p>
            <a:pPr lvl="1"/>
            <a:r>
              <a:rPr lang="en-US" dirty="0"/>
              <a:t>Subsequent years dedicated to program implementation</a:t>
            </a:r>
          </a:p>
          <a:p>
            <a:pPr lvl="1"/>
            <a:endParaRPr lang="en-US" sz="2400" dirty="0"/>
          </a:p>
        </p:txBody>
      </p:sp>
      <p:sp>
        <p:nvSpPr>
          <p:cNvPr id="2" name="Title 1" title="M3 Incep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M³ INCEPTION </a:t>
            </a:r>
          </a:p>
        </p:txBody>
      </p:sp>
    </p:spTree>
    <p:extLst>
      <p:ext uri="{BB962C8B-B14F-4D97-AF65-F5344CB8AC3E}">
        <p14:creationId xmlns:p14="http://schemas.microsoft.com/office/powerpoint/2010/main" val="38180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Districts that have </a:t>
            </a:r>
          </a:p>
          <a:p>
            <a:pPr lvl="1"/>
            <a:r>
              <a:rPr lang="en-US" dirty="0"/>
              <a:t>Needs Assistance, Intervention, or Substantial Intervention Special Education Determination and </a:t>
            </a:r>
          </a:p>
          <a:p>
            <a:pPr lvl="1"/>
            <a:r>
              <a:rPr lang="en-US" dirty="0"/>
              <a:t>At least 1 school in MA Accountability percentiles 1-10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3600" dirty="0"/>
              <a:t>Reserve small portion of FC 240 IDEA funds </a:t>
            </a:r>
          </a:p>
          <a:p>
            <a:pPr lvl="1"/>
            <a:r>
              <a:rPr lang="en-US" dirty="0"/>
              <a:t>At least 2% for this initiative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M³ PARTICIPANTS</a:t>
            </a:r>
          </a:p>
        </p:txBody>
      </p:sp>
    </p:spTree>
    <p:extLst>
      <p:ext uri="{BB962C8B-B14F-4D97-AF65-F5344CB8AC3E}">
        <p14:creationId xmlns:p14="http://schemas.microsoft.com/office/powerpoint/2010/main" val="419415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Offers an opportunity for collaboration to:</a:t>
            </a:r>
          </a:p>
          <a:p>
            <a:pPr lvl="1"/>
            <a:r>
              <a:rPr lang="en-US" dirty="0"/>
              <a:t>Explore data, </a:t>
            </a:r>
          </a:p>
          <a:p>
            <a:pPr lvl="1"/>
            <a:r>
              <a:rPr lang="en-US" dirty="0"/>
              <a:t>Investigate root causes, </a:t>
            </a:r>
          </a:p>
          <a:p>
            <a:pPr lvl="1"/>
            <a:r>
              <a:rPr lang="en-US" dirty="0"/>
              <a:t>Identify needs, </a:t>
            </a:r>
          </a:p>
          <a:p>
            <a:pPr lvl="1"/>
            <a:r>
              <a:rPr lang="en-US" dirty="0"/>
              <a:t>Develop a Multi-Year Strategic Plan,</a:t>
            </a:r>
          </a:p>
          <a:p>
            <a:pPr lvl="1"/>
            <a:r>
              <a:rPr lang="en-US" dirty="0"/>
              <a:t>Design annual Action Plans, </a:t>
            </a:r>
          </a:p>
          <a:p>
            <a:pPr lvl="1"/>
            <a:r>
              <a:rPr lang="en-US" dirty="0"/>
              <a:t>Implement strategies, and</a:t>
            </a:r>
          </a:p>
          <a:p>
            <a:pPr lvl="1"/>
            <a:r>
              <a:rPr lang="en-US" dirty="0"/>
              <a:t>Engage in a continuous improvement cycle </a:t>
            </a:r>
          </a:p>
          <a:p>
            <a:pPr lvl="2"/>
            <a:r>
              <a:rPr lang="en-US" dirty="0"/>
              <a:t>Intended to accelerate improved student performance outcomes, especially for students on IEPs.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M³ PROGRAM </a:t>
            </a:r>
          </a:p>
        </p:txBody>
      </p:sp>
    </p:spTree>
    <p:extLst>
      <p:ext uri="{BB962C8B-B14F-4D97-AF65-F5344CB8AC3E}">
        <p14:creationId xmlns:p14="http://schemas.microsoft.com/office/powerpoint/2010/main" val="106778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Picture 4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9434945" y="6280148"/>
            <a:ext cx="1058208" cy="5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Investment in effective, sustainable instructional practices</a:t>
            </a:r>
          </a:p>
          <a:p>
            <a:pPr algn="just"/>
            <a:r>
              <a:rPr lang="en-US" dirty="0"/>
              <a:t>Engagement in a continuous cycle of improvement </a:t>
            </a:r>
          </a:p>
          <a:p>
            <a:pPr algn="just"/>
            <a:r>
              <a:rPr lang="en-US" dirty="0"/>
              <a:t>Collaboration among stakeholders</a:t>
            </a:r>
          </a:p>
          <a:p>
            <a:r>
              <a:rPr lang="en-US" dirty="0"/>
              <a:t>Integration with district/school improvement efforts, including blending and braiding of funds</a:t>
            </a:r>
          </a:p>
          <a:p>
            <a:pPr algn="just"/>
            <a:r>
              <a:rPr lang="en-US" dirty="0"/>
              <a:t>Support from DESE</a:t>
            </a:r>
          </a:p>
          <a:p>
            <a:pPr algn="just"/>
            <a:r>
              <a:rPr lang="en-US" dirty="0"/>
              <a:t>Accountability for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CORE PRINCIPLES</a:t>
            </a:r>
          </a:p>
        </p:txBody>
      </p:sp>
    </p:spTree>
    <p:extLst>
      <p:ext uri="{BB962C8B-B14F-4D97-AF65-F5344CB8AC3E}">
        <p14:creationId xmlns:p14="http://schemas.microsoft.com/office/powerpoint/2010/main" val="241861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M³ Assistance and Support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4" name="Picture 3" descr="&#10;" title="Statewide System of Support Logo"/>
          <p:cNvPicPr/>
          <p:nvPr/>
        </p:nvPicPr>
        <p:blipFill>
          <a:blip r:embed="rId2" cstate="print"/>
          <a:srcRect l="19362" t="30970" r="8812" b="41418"/>
          <a:stretch>
            <a:fillRect/>
          </a:stretch>
        </p:blipFill>
        <p:spPr bwMode="auto">
          <a:xfrm>
            <a:off x="164705" y="466880"/>
            <a:ext cx="1708150" cy="8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M3 Assistance and Support</a:t>
            </a:r>
          </a:p>
        </p:txBody>
      </p:sp>
    </p:spTree>
    <p:extLst>
      <p:ext uri="{BB962C8B-B14F-4D97-AF65-F5344CB8AC3E}">
        <p14:creationId xmlns:p14="http://schemas.microsoft.com/office/powerpoint/2010/main" val="198753500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DESE-231-53521</_dlc_DocId>
    <_dlc_DocIdUrl xmlns="733efe1c-5bbe-4968-87dc-d400e65c879f">
      <Url>https://sharepoint.doemass.org/ese/webteam/cps/_layouts/DocIdRedir.aspx?ID=DESE-231-53521</Url>
      <Description>DESE-231-53521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427068-F46E-43D8-9776-DE5BD944E5C1}">
  <ds:schemaRefs>
    <ds:schemaRef ds:uri="733efe1c-5bbe-4968-87dc-d400e65c879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a4e05da-b9bc-4326-ad73-01ef31b9556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76AFB8-8163-485E-B20A-599964BE5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3E2EE8-6226-430A-8EC2-9F4815B9C0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5FC02F4-0A14-4594-AE47-705F7E64E3E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1813</TotalTime>
  <Words>1497</Words>
  <Application>Microsoft Office PowerPoint</Application>
  <PresentationFormat>Widescreen</PresentationFormat>
  <Paragraphs>266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MAKING MONEY MATTER (M³)</vt:lpstr>
      <vt:lpstr>WELCOME</vt:lpstr>
      <vt:lpstr>Contents</vt:lpstr>
      <vt:lpstr>Overview</vt:lpstr>
      <vt:lpstr>M³ INCEPTION </vt:lpstr>
      <vt:lpstr>M³ PARTICIPANTS</vt:lpstr>
      <vt:lpstr>M³ PROGRAM </vt:lpstr>
      <vt:lpstr>CORE PRINCIPLES</vt:lpstr>
      <vt:lpstr>M3 Assistance and Support</vt:lpstr>
      <vt:lpstr>M³ REVIEW &amp; IMPROVEMENT</vt:lpstr>
      <vt:lpstr>DESE M³ UPDATED THEORY OF ACTION</vt:lpstr>
      <vt:lpstr>DESE M³ UPDATED THEORY OF ACTION</vt:lpstr>
      <vt:lpstr>“EVIDENCE-BASED” STRATEGIES RECOMMENDED</vt:lpstr>
      <vt:lpstr>DESE ASSISTANCE</vt:lpstr>
      <vt:lpstr>M³ Alignment to School Improvement</vt:lpstr>
      <vt:lpstr>Align M³ with Other School Improvement Strategies </vt:lpstr>
      <vt:lpstr>DISTRICT EXAMPLE STRATEGY</vt:lpstr>
      <vt:lpstr>DISTRICT EXAMPLE STRATEGY</vt:lpstr>
      <vt:lpstr>DISTRICT EXAMPLE STRATEGY</vt:lpstr>
      <vt:lpstr>DISTRICT EXAMPLE STRATEGY</vt:lpstr>
      <vt:lpstr>DISTRICT EXAMPLE STRATEGY</vt:lpstr>
      <vt:lpstr>DISTRICT EXAMPLE STRATEGY</vt:lpstr>
      <vt:lpstr>DISTRICT EXAMPLE STRATEGY</vt:lpstr>
      <vt:lpstr>DISTRICT EXAMPLE STRATEGY</vt:lpstr>
      <vt:lpstr>M³ Grant Requirements</vt:lpstr>
      <vt:lpstr>FY19 M³ YEAR-END ACTIVITIES</vt:lpstr>
      <vt:lpstr>FY19 M³ YEAR-END REPORTING</vt:lpstr>
      <vt:lpstr>FY19 M³ YEAR-END REPORTING</vt:lpstr>
      <vt:lpstr>FY20 M³ ELIGIBILITY CRITERIA</vt:lpstr>
      <vt:lpstr>ELIGIBILITY DURATION</vt:lpstr>
      <vt:lpstr>FY20 M3 APPLICATION </vt:lpstr>
      <vt:lpstr>PROGRAM DESCRIPTION PART I - CONTINUING DISTRICTS ONLY</vt:lpstr>
      <vt:lpstr>PROGRAM DESCRIPTION PART II – ALL DISTRICTS</vt:lpstr>
      <vt:lpstr>FY20 FC 240/262 CONSOLIDATED APPLICATION BUDGET</vt:lpstr>
      <vt:lpstr>FY20 M3 YEAR-END REPORT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 Video Conference Slides 2019</dc:title>
  <dc:subject>M3 Video Conference Slides 2019</dc:subject>
  <dc:creator>Abigail Slayton</dc:creator>
  <cp:lastModifiedBy>O'Brien-Driscoll, Courtney (EOE)</cp:lastModifiedBy>
  <cp:revision>406</cp:revision>
  <cp:lastPrinted>2019-04-09T11:58:43Z</cp:lastPrinted>
  <dcterms:created xsi:type="dcterms:W3CDTF">2019-03-27T15:38:54Z</dcterms:created>
  <dcterms:modified xsi:type="dcterms:W3CDTF">2019-08-08T13:08:22Z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0x010100524261BFE874874F899C38CF9C771BFF</vt:lpwstr>
  </property>
  <property fmtid="{D5CDD505-2E9C-101B-9397-08002B2CF9AE}" pid="3" name="_dlc_DocIdItemGuid">
    <vt:lpwstr>7904b756-69b2-4d7e-b147-3b51797ce2f4</vt:lpwstr>
  </property>
  <property fmtid="{D5CDD505-2E9C-101B-9397-08002B2CF9AE}" pid="4" name="metadate">
    <vt:lpwstr>Aug 8 2019</vt:lpwstr>
  </property>
</Properties>
</file>