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32"/>
  </p:notesMasterIdLst>
  <p:handoutMasterIdLst>
    <p:handoutMasterId r:id="rId33"/>
  </p:handoutMasterIdLst>
  <p:sldIdLst>
    <p:sldId id="350" r:id="rId6"/>
    <p:sldId id="439" r:id="rId7"/>
    <p:sldId id="377" r:id="rId8"/>
    <p:sldId id="396" r:id="rId9"/>
    <p:sldId id="419" r:id="rId10"/>
    <p:sldId id="393" r:id="rId11"/>
    <p:sldId id="407" r:id="rId12"/>
    <p:sldId id="422" r:id="rId13"/>
    <p:sldId id="403" r:id="rId14"/>
    <p:sldId id="394" r:id="rId15"/>
    <p:sldId id="421" r:id="rId16"/>
    <p:sldId id="431" r:id="rId17"/>
    <p:sldId id="441" r:id="rId18"/>
    <p:sldId id="432" r:id="rId19"/>
    <p:sldId id="434" r:id="rId20"/>
    <p:sldId id="424" r:id="rId21"/>
    <p:sldId id="398" r:id="rId22"/>
    <p:sldId id="429" r:id="rId23"/>
    <p:sldId id="389" r:id="rId24"/>
    <p:sldId id="390" r:id="rId25"/>
    <p:sldId id="426" r:id="rId26"/>
    <p:sldId id="410" r:id="rId27"/>
    <p:sldId id="367" r:id="rId28"/>
    <p:sldId id="440" r:id="rId29"/>
    <p:sldId id="433" r:id="rId30"/>
    <p:sldId id="411" r:id="rId31"/>
  </p:sldIdLst>
  <p:sldSz cx="12192000" cy="6858000"/>
  <p:notesSz cx="7010400" cy="9296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&amp; content" id="{AEEF91B5-C040-418C-A7EF-D396E8C5FE21}">
          <p14:sldIdLst>
            <p14:sldId id="350"/>
            <p14:sldId id="439"/>
            <p14:sldId id="377"/>
            <p14:sldId id="396"/>
            <p14:sldId id="419"/>
            <p14:sldId id="393"/>
            <p14:sldId id="407"/>
            <p14:sldId id="422"/>
            <p14:sldId id="403"/>
            <p14:sldId id="394"/>
            <p14:sldId id="421"/>
            <p14:sldId id="431"/>
            <p14:sldId id="441"/>
            <p14:sldId id="432"/>
            <p14:sldId id="434"/>
            <p14:sldId id="424"/>
            <p14:sldId id="398"/>
            <p14:sldId id="429"/>
            <p14:sldId id="389"/>
            <p14:sldId id="390"/>
            <p14:sldId id="426"/>
            <p14:sldId id="410"/>
            <p14:sldId id="367"/>
            <p14:sldId id="440"/>
            <p14:sldId id="433"/>
            <p14:sldId id="411"/>
          </p14:sldIdLst>
        </p14:section>
        <p14:section name="Basic text box" id="{DCD4DD07-CAF7-4E7A-9DCD-CDE5ABF2F349}">
          <p14:sldIdLst/>
        </p14:section>
        <p14:section name="Infographics" id="{C4E083B3-F14A-4392-9B82-0F42DAC53658}">
          <p14:sldIdLst/>
        </p14:section>
        <p14:section name="End &amp; Contact" id="{7D930A8E-F6E7-47DF-97AA-43BE2C93C7F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Parker, David (DESE)" initials="P(" lastIdx="5" clrIdx="6">
    <p:extLst>
      <p:ext uri="{19B8F6BF-5375-455C-9EA6-DF929625EA0E}">
        <p15:presenceInfo xmlns:p15="http://schemas.microsoft.com/office/powerpoint/2012/main" userId="S::david.e.parker@mass.gov::70c0a5eb-e20a-4050-97c3-e316bc4b765e" providerId="AD"/>
      </p:ext>
    </p:extLst>
  </p:cmAuthor>
  <p:cmAuthor id="1" name="Zeig, Lise M" initials="ZLM" lastIdx="0" clrIdx="0">
    <p:extLst>
      <p:ext uri="{19B8F6BF-5375-455C-9EA6-DF929625EA0E}">
        <p15:presenceInfo xmlns:p15="http://schemas.microsoft.com/office/powerpoint/2012/main" userId="S-1-5-21-875326689-928589111-1252796590-1729" providerId="AD"/>
      </p:ext>
    </p:extLst>
  </p:cmAuthor>
  <p:cmAuthor id="2" name="Johnston, Karen (DOE)" initials="JK(" lastIdx="5" clrIdx="1">
    <p:extLst>
      <p:ext uri="{19B8F6BF-5375-455C-9EA6-DF929625EA0E}">
        <p15:presenceInfo xmlns:p15="http://schemas.microsoft.com/office/powerpoint/2012/main" userId="S-1-5-21-875326689-928589111-1252796590-15727" providerId="AD"/>
      </p:ext>
    </p:extLst>
  </p:cmAuthor>
  <p:cmAuthor id="3" name="Seymour, Michael (DESE)" initials="SM(" lastIdx="13" clrIdx="2">
    <p:extLst>
      <p:ext uri="{19B8F6BF-5375-455C-9EA6-DF929625EA0E}">
        <p15:presenceInfo xmlns:p15="http://schemas.microsoft.com/office/powerpoint/2012/main" userId="S-1-5-21-875326689-928589111-1252796590-17008" providerId="AD"/>
      </p:ext>
    </p:extLst>
  </p:cmAuthor>
  <p:cmAuthor id="4" name="Parker, David (DESE)" initials="PD(" lastIdx="6" clrIdx="3">
    <p:extLst>
      <p:ext uri="{19B8F6BF-5375-455C-9EA6-DF929625EA0E}">
        <p15:presenceInfo xmlns:p15="http://schemas.microsoft.com/office/powerpoint/2012/main" userId="S-1-5-21-875326689-928589111-1252796590-8834" providerId="AD"/>
      </p:ext>
    </p:extLst>
  </p:cmAuthor>
  <p:cmAuthor id="5" name="Connolly, Moira (DESE)" initials="CM(" lastIdx="10" clrIdx="4">
    <p:extLst>
      <p:ext uri="{19B8F6BF-5375-455C-9EA6-DF929625EA0E}">
        <p15:presenceInfo xmlns:p15="http://schemas.microsoft.com/office/powerpoint/2012/main" userId="S::Moira.Connolly@mass.gov::b9d46dcf-d974-4a55-85ee-56e37c6db267" providerId="AD"/>
      </p:ext>
    </p:extLst>
  </p:cmAuthor>
  <p:cmAuthor id="6" name="Johnston, Karen (DESE)" initials="JK(" lastIdx="9" clrIdx="5">
    <p:extLst>
      <p:ext uri="{19B8F6BF-5375-455C-9EA6-DF929625EA0E}">
        <p15:presenceInfo xmlns:p15="http://schemas.microsoft.com/office/powerpoint/2012/main" userId="S::Karen.S.Johnston@mass.gov::9354d49e-4dfd-4ce9-b667-0e4c7f7e9a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852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F26793-55A3-8562-447F-38422AB5223B}" v="9" dt="2020-09-15T20:29:32.791"/>
    <p1510:client id="{E227F537-974B-4E41-B9D8-E9BC5A919DBD}" v="9" dt="2020-09-16T13:56:51.881"/>
    <p1510:client id="{FC7E2CCD-385F-A937-A9FA-04FFA44FC6E6}" v="2" dt="2020-09-15T20:06:51.8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7" autoAdjust="0"/>
    <p:restoredTop sz="64196" autoAdjust="0"/>
  </p:normalViewPr>
  <p:slideViewPr>
    <p:cSldViewPr snapToGrid="0">
      <p:cViewPr varScale="1">
        <p:scale>
          <a:sx n="69" d="100"/>
          <a:sy n="69" d="100"/>
        </p:scale>
        <p:origin x="870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F6ED4749-19D8-4E36-90F7-E6B45104401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A48534B-5D3C-4807-A728-1CB2BECA5F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49EE748-B40B-414E-BAA7-F3C486CFB5C1}" type="datetimeFigureOut">
              <a:rPr lang="zh-CN" altLang="en-US" smtClean="0"/>
              <a:pPr/>
              <a:t>2020/9/17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7F99B70-1AD7-4C7C-A906-8B56C25C43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320F0F0-CF1A-496E-BED7-9E4922DA6A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418C9F7-038D-4319-89ED-95033548141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396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7A38425-D63F-4DFC-BD0C-2F1E5D93D1F4}" type="datetimeFigureOut">
              <a:rPr lang="zh-CN" altLang="en-US" smtClean="0"/>
              <a:pPr/>
              <a:t>2020/9/17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DCCD5AF-71CD-4C88-AC55-E7BE057B2D3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583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02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1294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88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CCD5AF-71CD-4C88-AC55-E7BE057B2D3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72223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B50980-36EC-4A96-90CA-09719F03D5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2562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333333"/>
              </a:solidFill>
              <a:effectLst/>
              <a:latin typeface="Quicksand"/>
            </a:endParaRPr>
          </a:p>
          <a:p>
            <a:pPr rtl="0"/>
            <a:endParaRPr lang="en-US" b="0" dirty="0">
              <a:effectLst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CCD5AF-71CD-4C88-AC55-E7BE057B2D3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386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B50980-36EC-4A96-90CA-09719F03D5D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544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492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9826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68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370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0473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8675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025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1040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055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6593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860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554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996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CCD5AF-71CD-4C88-AC55-E7BE057B2D3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996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311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598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209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D5AF-71CD-4C88-AC55-E7BE057B2D3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548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ESE logo.">
            <a:extLst>
              <a:ext uri="{FF2B5EF4-FFF2-40B4-BE49-F238E27FC236}">
                <a16:creationId xmlns:a16="http://schemas.microsoft.com/office/drawing/2014/main" id="{C0409D6F-5022-4C54-A665-4417B8EF04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316" y="5630644"/>
            <a:ext cx="2417368" cy="1175641"/>
          </a:xfrm>
          <a:prstGeom prst="rect">
            <a:avLst/>
          </a:prstGeom>
        </p:spPr>
      </p:pic>
      <p:pic>
        <p:nvPicPr>
          <p:cNvPr id="8" name="图片 7" descr="Massachusetts map.">
            <a:extLst>
              <a:ext uri="{FF2B5EF4-FFF2-40B4-BE49-F238E27FC236}">
                <a16:creationId xmlns:a16="http://schemas.microsoft.com/office/drawing/2014/main" id="{550F10F7-8704-4715-B443-EFB6D73BBC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28" y="1921878"/>
            <a:ext cx="4068567" cy="2563965"/>
          </a:xfrm>
          <a:prstGeom prst="rect">
            <a:avLst/>
          </a:prstGeom>
          <a:noFill/>
        </p:spPr>
      </p:pic>
      <p:sp>
        <p:nvSpPr>
          <p:cNvPr id="9" name="矩形 8" descr="Colored blackground box.">
            <a:extLst>
              <a:ext uri="{FF2B5EF4-FFF2-40B4-BE49-F238E27FC236}">
                <a16:creationId xmlns:a16="http://schemas.microsoft.com/office/drawing/2014/main" id="{7D512A3C-1A6C-4890-AAF3-6E19AD2E7913}"/>
              </a:ext>
            </a:extLst>
          </p:cNvPr>
          <p:cNvSpPr/>
          <p:nvPr userDrawn="1"/>
        </p:nvSpPr>
        <p:spPr>
          <a:xfrm>
            <a:off x="5301464" y="1921878"/>
            <a:ext cx="6890535" cy="25884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 descr="Graphic bar.">
            <a:extLst>
              <a:ext uri="{FF2B5EF4-FFF2-40B4-BE49-F238E27FC236}">
                <a16:creationId xmlns:a16="http://schemas.microsoft.com/office/drawing/2014/main" id="{72CE4073-084A-4342-853D-A4762D8A1AC4}"/>
              </a:ext>
            </a:extLst>
          </p:cNvPr>
          <p:cNvSpPr/>
          <p:nvPr userDrawn="1"/>
        </p:nvSpPr>
        <p:spPr>
          <a:xfrm>
            <a:off x="4952999" y="1921878"/>
            <a:ext cx="173182" cy="25884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A16031F9-E14B-462C-B8F1-B51AFEC42C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6654" y="1958196"/>
            <a:ext cx="6678954" cy="1656272"/>
          </a:xfrm>
          <a:noFill/>
        </p:spPr>
        <p:txBody>
          <a:bodyPr wrap="square" rtlCol="0">
            <a:noAutofit/>
          </a:bodyPr>
          <a:lstStyle>
            <a:lvl1pPr>
              <a:defRPr lang="zh-CN" altLang="en-US" sz="4000" b="0" dirty="0">
                <a:solidFill>
                  <a:schemeClr val="bg1"/>
                </a:solidFill>
                <a:latin typeface="Segoe" panose="020B0503040204020203" pitchFamily="34" charset="0"/>
                <a:ea typeface="+mn-ea"/>
                <a:cs typeface="Segoe" panose="020B0503040204020203" pitchFamily="34" charset="0"/>
              </a:defRPr>
            </a:lvl1pPr>
          </a:lstStyle>
          <a:p>
            <a:pPr marL="0" lvl="0"/>
            <a:r>
              <a:rPr lang="en-US" altLang="zh-CN"/>
              <a:t>Place Main Title Here</a:t>
            </a:r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DDA73CA-A448-4132-A3BC-CF4C9ED91A3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17389" y="3650895"/>
            <a:ext cx="6659592" cy="826214"/>
          </a:xfrm>
          <a:noFill/>
        </p:spPr>
        <p:txBody>
          <a:bodyPr wrap="square" rtlCol="0" anchor="t" anchorCtr="0">
            <a:noAutofit/>
          </a:bodyPr>
          <a:lstStyle>
            <a:lvl1pPr marL="0" indent="0">
              <a:buNone/>
              <a:defRPr lang="zh-CN" altLang="en-US" sz="2400" dirty="0">
                <a:solidFill>
                  <a:schemeClr val="bg1"/>
                </a:solidFill>
                <a:latin typeface="Segoe" panose="020B0503040204020203" pitchFamily="34" charset="0"/>
                <a:cs typeface="Segoe" panose="020B0503040204020203" pitchFamily="34" charset="0"/>
              </a:defRPr>
            </a:lvl1pPr>
          </a:lstStyle>
          <a:p>
            <a:pPr marL="0" lvl="0"/>
            <a:r>
              <a:rPr lang="en-US" altLang="zh-CN"/>
              <a:t>Place Subtitle/Host/Date</a:t>
            </a:r>
            <a:r>
              <a:rPr lang="zh-CN" altLang="en-US"/>
              <a:t> </a:t>
            </a:r>
            <a:r>
              <a:rPr lang="en-US" altLang="zh-CN"/>
              <a:t>Here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07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The star in the ESE logo.">
            <a:extLst>
              <a:ext uri="{FF2B5EF4-FFF2-40B4-BE49-F238E27FC236}">
                <a16:creationId xmlns:a16="http://schemas.microsoft.com/office/drawing/2014/main" id="{234F7B3A-2AAD-4113-B4B3-FCD9CEE213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8317">
            <a:off x="10844110" y="6132352"/>
            <a:ext cx="756578" cy="778194"/>
          </a:xfrm>
          <a:prstGeom prst="rect">
            <a:avLst/>
          </a:prstGeom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9C8EADF-3157-4C1F-BCC9-7C1CFA7B9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F27229C-EC7B-4063-A33B-28A5E87E32E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39131" y="6356350"/>
            <a:ext cx="771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Massachusetts Department of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Elementary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and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Secondary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1855884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The ESE logo.">
            <a:extLst>
              <a:ext uri="{FF2B5EF4-FFF2-40B4-BE49-F238E27FC236}">
                <a16:creationId xmlns:a16="http://schemas.microsoft.com/office/drawing/2014/main" id="{C0409D6F-5022-4C54-A665-4417B8EF04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316" y="5630644"/>
            <a:ext cx="2417368" cy="1175641"/>
          </a:xfrm>
          <a:prstGeom prst="rect">
            <a:avLst/>
          </a:prstGeom>
        </p:spPr>
      </p:pic>
      <p:sp>
        <p:nvSpPr>
          <p:cNvPr id="9" name="矩形 8" descr="Colored background box.">
            <a:extLst>
              <a:ext uri="{FF2B5EF4-FFF2-40B4-BE49-F238E27FC236}">
                <a16:creationId xmlns:a16="http://schemas.microsoft.com/office/drawing/2014/main" id="{7D512A3C-1A6C-4890-AAF3-6E19AD2E7913}"/>
              </a:ext>
            </a:extLst>
          </p:cNvPr>
          <p:cNvSpPr/>
          <p:nvPr userDrawn="1"/>
        </p:nvSpPr>
        <p:spPr>
          <a:xfrm>
            <a:off x="0" y="824283"/>
            <a:ext cx="12192000" cy="216457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 descr="Colored background box.">
            <a:extLst>
              <a:ext uri="{FF2B5EF4-FFF2-40B4-BE49-F238E27FC236}">
                <a16:creationId xmlns:a16="http://schemas.microsoft.com/office/drawing/2014/main" id="{72CE4073-084A-4342-853D-A4762D8A1AC4}"/>
              </a:ext>
            </a:extLst>
          </p:cNvPr>
          <p:cNvSpPr/>
          <p:nvPr userDrawn="1"/>
        </p:nvSpPr>
        <p:spPr>
          <a:xfrm>
            <a:off x="0" y="2961565"/>
            <a:ext cx="12192000" cy="2110056"/>
          </a:xfrm>
          <a:prstGeom prst="rect">
            <a:avLst/>
          </a:prstGeom>
          <a:solidFill>
            <a:srgbClr val="E385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Straight Connector 4" descr="White graphic line."/>
          <p:cNvCxnSpPr/>
          <p:nvPr userDrawn="1"/>
        </p:nvCxnSpPr>
        <p:spPr>
          <a:xfrm>
            <a:off x="1992573" y="3734373"/>
            <a:ext cx="82432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40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ESE logo.">
            <a:extLst>
              <a:ext uri="{FF2B5EF4-FFF2-40B4-BE49-F238E27FC236}">
                <a16:creationId xmlns:a16="http://schemas.microsoft.com/office/drawing/2014/main" id="{C0409D6F-5022-4C54-A665-4417B8EF04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316" y="5630644"/>
            <a:ext cx="2417368" cy="1175641"/>
          </a:xfrm>
          <a:prstGeom prst="rect">
            <a:avLst/>
          </a:prstGeom>
        </p:spPr>
      </p:pic>
      <p:pic>
        <p:nvPicPr>
          <p:cNvPr id="8" name="图片 7" descr="Massachusetts map.">
            <a:extLst>
              <a:ext uri="{FF2B5EF4-FFF2-40B4-BE49-F238E27FC236}">
                <a16:creationId xmlns:a16="http://schemas.microsoft.com/office/drawing/2014/main" id="{550F10F7-8704-4715-B443-EFB6D73BBC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28" y="1921878"/>
            <a:ext cx="4068567" cy="2563965"/>
          </a:xfrm>
          <a:prstGeom prst="rect">
            <a:avLst/>
          </a:prstGeom>
          <a:noFill/>
        </p:spPr>
      </p:pic>
      <p:sp>
        <p:nvSpPr>
          <p:cNvPr id="9" name="矩形 8" descr="Colored blackground box.">
            <a:extLst>
              <a:ext uri="{FF2B5EF4-FFF2-40B4-BE49-F238E27FC236}">
                <a16:creationId xmlns:a16="http://schemas.microsoft.com/office/drawing/2014/main" id="{7D512A3C-1A6C-4890-AAF3-6E19AD2E7913}"/>
              </a:ext>
            </a:extLst>
          </p:cNvPr>
          <p:cNvSpPr/>
          <p:nvPr userDrawn="1"/>
        </p:nvSpPr>
        <p:spPr>
          <a:xfrm>
            <a:off x="5301464" y="1921878"/>
            <a:ext cx="6890535" cy="25884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 descr="Graphic bar.">
            <a:extLst>
              <a:ext uri="{FF2B5EF4-FFF2-40B4-BE49-F238E27FC236}">
                <a16:creationId xmlns:a16="http://schemas.microsoft.com/office/drawing/2014/main" id="{72CE4073-084A-4342-853D-A4762D8A1AC4}"/>
              </a:ext>
            </a:extLst>
          </p:cNvPr>
          <p:cNvSpPr/>
          <p:nvPr userDrawn="1"/>
        </p:nvSpPr>
        <p:spPr>
          <a:xfrm>
            <a:off x="4952999" y="1921878"/>
            <a:ext cx="173182" cy="25884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20">
            <a:extLst>
              <a:ext uri="{FF2B5EF4-FFF2-40B4-BE49-F238E27FC236}">
                <a16:creationId xmlns:a16="http://schemas.microsoft.com/office/drawing/2014/main" id="{8E1396B4-19B0-464B-B28D-6834EE0C27C9}"/>
              </a:ext>
            </a:extLst>
          </p:cNvPr>
          <p:cNvSpPr txBox="1"/>
          <p:nvPr userDrawn="1"/>
        </p:nvSpPr>
        <p:spPr>
          <a:xfrm>
            <a:off x="5417537" y="2189724"/>
            <a:ext cx="6672942" cy="20621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Place Your Very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</a:t>
            </a:r>
            <a:r>
              <a:rPr lang="en-US" altLang="zh-CN" sz="3200" err="1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Very</a:t>
            </a:r>
            <a:r>
              <a:rPr lang="en-US" altLang="zh-CN" sz="3200">
                <a:solidFill>
                  <a:schemeClr val="bg1"/>
                </a:solidFill>
                <a:latin typeface="Segoe SemiBold" panose="020B0703040204020203" pitchFamily="34" charset="0"/>
                <a:cs typeface="Segoe SemiBold" panose="020B0703040204020203" pitchFamily="34" charset="0"/>
              </a:rPr>
              <a:t> Long Main Title Here</a:t>
            </a:r>
            <a:endParaRPr lang="zh-CN" altLang="en-US" sz="3200">
              <a:solidFill>
                <a:schemeClr val="bg1"/>
              </a:solidFill>
              <a:latin typeface="Segoe SemiBold" panose="020B0703040204020203" pitchFamily="34" charset="0"/>
              <a:cs typeface="Segoe SemiBold" panose="020B0703040204020203" pitchFamily="34" charset="0"/>
            </a:endParaRPr>
          </a:p>
        </p:txBody>
      </p:sp>
      <p:sp>
        <p:nvSpPr>
          <p:cNvPr id="12" name="文本框 21">
            <a:extLst>
              <a:ext uri="{FF2B5EF4-FFF2-40B4-BE49-F238E27FC236}">
                <a16:creationId xmlns:a16="http://schemas.microsoft.com/office/drawing/2014/main" id="{A6AA5C36-C54D-41A3-A64E-9114483887CE}"/>
              </a:ext>
            </a:extLst>
          </p:cNvPr>
          <p:cNvSpPr txBox="1"/>
          <p:nvPr userDrawn="1"/>
        </p:nvSpPr>
        <p:spPr>
          <a:xfrm>
            <a:off x="5417537" y="4552460"/>
            <a:ext cx="6672942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accent1">
                    <a:lumMod val="50000"/>
                  </a:schemeClr>
                </a:solidFill>
                <a:latin typeface="Segoe" panose="020B0503040204020203" pitchFamily="34" charset="0"/>
                <a:cs typeface="Segoe" panose="020B0503040204020203" pitchFamily="34" charset="0"/>
              </a:rPr>
              <a:t>Place Subtitle/Host/Date Here</a:t>
            </a:r>
            <a:endParaRPr lang="zh-CN" altLang="en-US" sz="2400">
              <a:solidFill>
                <a:schemeClr val="accent1">
                  <a:lumMod val="50000"/>
                </a:schemeClr>
              </a:solidFill>
              <a:latin typeface="Segoe" panose="020B0503040204020203" pitchFamily="34" charset="0"/>
              <a:cs typeface="Segoe" panose="020B0503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07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Colored background box.">
            <a:extLst>
              <a:ext uri="{FF2B5EF4-FFF2-40B4-BE49-F238E27FC236}">
                <a16:creationId xmlns:a16="http://schemas.microsoft.com/office/drawing/2014/main" id="{70FF4C12-B5A4-42EB-A0E1-FD89DCFAC495}"/>
              </a:ext>
            </a:extLst>
          </p:cNvPr>
          <p:cNvSpPr/>
          <p:nvPr userDrawn="1"/>
        </p:nvSpPr>
        <p:spPr>
          <a:xfrm>
            <a:off x="1" y="-1"/>
            <a:ext cx="2807594" cy="68580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958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Colored background box.">
            <a:extLst>
              <a:ext uri="{FF2B5EF4-FFF2-40B4-BE49-F238E27FC236}">
                <a16:creationId xmlns:a16="http://schemas.microsoft.com/office/drawing/2014/main" id="{70FF4C12-B5A4-42EB-A0E1-FD89DCFAC495}"/>
              </a:ext>
            </a:extLst>
          </p:cNvPr>
          <p:cNvSpPr/>
          <p:nvPr userDrawn="1"/>
        </p:nvSpPr>
        <p:spPr>
          <a:xfrm>
            <a:off x="1" y="1948543"/>
            <a:ext cx="2034861" cy="2002971"/>
          </a:xfrm>
          <a:prstGeom prst="rect">
            <a:avLst/>
          </a:prstGeom>
          <a:solidFill>
            <a:srgbClr val="E385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07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-one column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The star in the ESE logo.">
            <a:extLst>
              <a:ext uri="{FF2B5EF4-FFF2-40B4-BE49-F238E27FC236}">
                <a16:creationId xmlns:a16="http://schemas.microsoft.com/office/drawing/2014/main" id="{0A84CDFA-79F7-4BA0-98A7-CE6AD7E69B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8317">
            <a:off x="10844110" y="6132352"/>
            <a:ext cx="756578" cy="778194"/>
          </a:xfrm>
          <a:prstGeom prst="rect">
            <a:avLst/>
          </a:prstGeom>
        </p:spPr>
      </p:pic>
      <p:sp>
        <p:nvSpPr>
          <p:cNvPr id="7" name="矩形 6" descr="Colored background box.">
            <a:extLst>
              <a:ext uri="{FF2B5EF4-FFF2-40B4-BE49-F238E27FC236}">
                <a16:creationId xmlns:a16="http://schemas.microsoft.com/office/drawing/2014/main" id="{A875BDB0-8CE9-4FCF-818B-C21A2BF5A21B}"/>
              </a:ext>
            </a:extLst>
          </p:cNvPr>
          <p:cNvSpPr/>
          <p:nvPr userDrawn="1"/>
        </p:nvSpPr>
        <p:spPr>
          <a:xfrm>
            <a:off x="0" y="212726"/>
            <a:ext cx="250371" cy="832304"/>
          </a:xfrm>
          <a:prstGeom prst="rect">
            <a:avLst/>
          </a:prstGeom>
          <a:solidFill>
            <a:srgbClr val="E385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Colored backgrouond box.">
            <a:extLst>
              <a:ext uri="{FF2B5EF4-FFF2-40B4-BE49-F238E27FC236}">
                <a16:creationId xmlns:a16="http://schemas.microsoft.com/office/drawing/2014/main" id="{5DF00629-F578-459E-B808-C056CC098EE1}"/>
              </a:ext>
            </a:extLst>
          </p:cNvPr>
          <p:cNvSpPr/>
          <p:nvPr userDrawn="1"/>
        </p:nvSpPr>
        <p:spPr>
          <a:xfrm>
            <a:off x="435429" y="212727"/>
            <a:ext cx="11756571" cy="8323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73DEFAAE-AB64-48F2-AA3E-533A2C1271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7743" y="288925"/>
            <a:ext cx="11370972" cy="679905"/>
          </a:xfrm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altLang="zh-CN"/>
              <a:t>Click here to edit title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FFD893-9645-4ABA-BC18-4957569298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67743" y="1230403"/>
            <a:ext cx="11370972" cy="5049746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Arial" panose="020B0604020202020204" pitchFamily="34" charset="0"/>
              <a:buChar char="•"/>
              <a:defRPr sz="3200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736600" indent="-2794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Courier New" panose="02070309020205020404" pitchFamily="49" charset="0"/>
              <a:buChar char="o"/>
              <a:defRPr sz="28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1430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Wingdings" panose="05000000000000000000" pitchFamily="2" charset="2"/>
              <a:buChar char="§"/>
              <a:defRPr sz="24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651000" indent="-2794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Wingdings" panose="05000000000000000000" pitchFamily="2" charset="2"/>
              <a:buChar char="Ø"/>
              <a:defRPr sz="20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2116138" indent="-287338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Wingdings" panose="05000000000000000000" pitchFamily="2" charset="2"/>
              <a:buChar char="v"/>
              <a:defRPr sz="2000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altLang="zh-CN"/>
              <a:t>Click here to edit bullet points</a:t>
            </a:r>
            <a:endParaRPr lang="zh-CN" altLang="en-US"/>
          </a:p>
          <a:p>
            <a:pPr lvl="1"/>
            <a:r>
              <a:rPr lang="en-US" altLang="zh-CN"/>
              <a:t>Second level</a:t>
            </a:r>
            <a:endParaRPr lang="zh-CN" altLang="en-US"/>
          </a:p>
          <a:p>
            <a:pPr lvl="2"/>
            <a:r>
              <a:rPr lang="en-US" altLang="zh-CN"/>
              <a:t>Third level</a:t>
            </a:r>
            <a:endParaRPr lang="zh-CN" altLang="en-US"/>
          </a:p>
          <a:p>
            <a:pPr lvl="3"/>
            <a:r>
              <a:rPr lang="en-US" altLang="zh-CN"/>
              <a:t>Fourth level</a:t>
            </a:r>
            <a:endParaRPr lang="zh-CN" altLang="en-US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F27229C-EC7B-4063-A33B-28A5E87E32E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50371" y="6356350"/>
            <a:ext cx="771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Massachusetts Department of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Elementary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and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Secondary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1491513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-one column numbering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The star in the ESE logo">
            <a:extLst>
              <a:ext uri="{FF2B5EF4-FFF2-40B4-BE49-F238E27FC236}">
                <a16:creationId xmlns:a16="http://schemas.microsoft.com/office/drawing/2014/main" id="{0A84CDFA-79F7-4BA0-98A7-CE6AD7E69B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8317">
            <a:off x="10844110" y="6132352"/>
            <a:ext cx="756578" cy="778194"/>
          </a:xfrm>
          <a:prstGeom prst="rect">
            <a:avLst/>
          </a:prstGeom>
        </p:spPr>
      </p:pic>
      <p:sp>
        <p:nvSpPr>
          <p:cNvPr id="7" name="矩形 6" descr="Colored background box.">
            <a:extLst>
              <a:ext uri="{FF2B5EF4-FFF2-40B4-BE49-F238E27FC236}">
                <a16:creationId xmlns:a16="http://schemas.microsoft.com/office/drawing/2014/main" id="{A875BDB0-8CE9-4FCF-818B-C21A2BF5A21B}"/>
              </a:ext>
            </a:extLst>
          </p:cNvPr>
          <p:cNvSpPr/>
          <p:nvPr userDrawn="1"/>
        </p:nvSpPr>
        <p:spPr>
          <a:xfrm>
            <a:off x="0" y="212726"/>
            <a:ext cx="250371" cy="832304"/>
          </a:xfrm>
          <a:prstGeom prst="rect">
            <a:avLst/>
          </a:prstGeom>
          <a:solidFill>
            <a:srgbClr val="E385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Colored background box.">
            <a:extLst>
              <a:ext uri="{FF2B5EF4-FFF2-40B4-BE49-F238E27FC236}">
                <a16:creationId xmlns:a16="http://schemas.microsoft.com/office/drawing/2014/main" id="{5DF00629-F578-459E-B808-C056CC098EE1}"/>
              </a:ext>
            </a:extLst>
          </p:cNvPr>
          <p:cNvSpPr/>
          <p:nvPr userDrawn="1"/>
        </p:nvSpPr>
        <p:spPr>
          <a:xfrm>
            <a:off x="435429" y="212727"/>
            <a:ext cx="11756571" cy="8323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73DEFAAE-AB64-48F2-AA3E-533A2C1271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7743" y="288925"/>
            <a:ext cx="11370972" cy="679905"/>
          </a:xfrm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altLang="zh-CN"/>
              <a:t>Click here to edit title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FFD893-9645-4ABA-BC18-4957569298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67743" y="1230403"/>
            <a:ext cx="11370972" cy="5049746"/>
          </a:xfrm>
        </p:spPr>
        <p:txBody>
          <a:bodyPr>
            <a:noAutofit/>
          </a:bodyPr>
          <a:lstStyle>
            <a:lvl1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8526"/>
              </a:buClr>
              <a:buFont typeface="+mj-lt"/>
              <a:buAutoNum type="arabicPeriod"/>
              <a:defRPr sz="3200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685800" indent="-228600">
              <a:buClr>
                <a:srgbClr val="E38526"/>
              </a:buClr>
              <a:buFont typeface="Courier New" panose="02070309020205020404" pitchFamily="49" charset="0"/>
              <a:buChar char="o"/>
              <a:defRPr sz="28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143000" indent="-228600">
              <a:buClr>
                <a:srgbClr val="E38526"/>
              </a:buClr>
              <a:buFont typeface="Wingdings" panose="05000000000000000000" pitchFamily="2" charset="2"/>
              <a:buChar char="§"/>
              <a:defRPr sz="24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600200" indent="-228600">
              <a:buClr>
                <a:srgbClr val="E38526"/>
              </a:buClr>
              <a:buFont typeface="Wingdings" panose="05000000000000000000" pitchFamily="2" charset="2"/>
              <a:buChar char="Ø"/>
              <a:defRPr sz="20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2057400" indent="-228600">
              <a:buClr>
                <a:srgbClr val="E38526"/>
              </a:buClr>
              <a:buFont typeface="Wingdings" panose="05000000000000000000" pitchFamily="2" charset="2"/>
              <a:buChar char="v"/>
              <a:defRPr sz="2000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altLang="zh-CN"/>
              <a:t>Click here to create numbering list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F27229C-EC7B-4063-A33B-28A5E87E32E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50371" y="6356350"/>
            <a:ext cx="771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Massachusetts Department of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Elementary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and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Secondary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226792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7" descr="The star in the ESE logo.">
            <a:extLst>
              <a:ext uri="{FF2B5EF4-FFF2-40B4-BE49-F238E27FC236}">
                <a16:creationId xmlns:a16="http://schemas.microsoft.com/office/drawing/2014/main" id="{0A84CDFA-79F7-4BA0-98A7-CE6AD7E69B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8317">
            <a:off x="10844110" y="6132352"/>
            <a:ext cx="756578" cy="778194"/>
          </a:xfrm>
          <a:prstGeom prst="rect">
            <a:avLst/>
          </a:prstGeom>
        </p:spPr>
      </p:pic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4301496-3A04-4B17-9688-6289A84D6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F27229C-EC7B-4063-A33B-28A5E87E32E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6" descr="Colored background box.">
            <a:extLst>
              <a:ext uri="{FF2B5EF4-FFF2-40B4-BE49-F238E27FC236}">
                <a16:creationId xmlns:a16="http://schemas.microsoft.com/office/drawing/2014/main" id="{A875BDB0-8CE9-4FCF-818B-C21A2BF5A21B}"/>
              </a:ext>
            </a:extLst>
          </p:cNvPr>
          <p:cNvSpPr/>
          <p:nvPr userDrawn="1"/>
        </p:nvSpPr>
        <p:spPr>
          <a:xfrm>
            <a:off x="0" y="212726"/>
            <a:ext cx="250371" cy="832304"/>
          </a:xfrm>
          <a:prstGeom prst="rect">
            <a:avLst/>
          </a:prstGeom>
          <a:solidFill>
            <a:srgbClr val="E385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Colored background box.">
            <a:extLst>
              <a:ext uri="{FF2B5EF4-FFF2-40B4-BE49-F238E27FC236}">
                <a16:creationId xmlns:a16="http://schemas.microsoft.com/office/drawing/2014/main" id="{5DF00629-F578-459E-B808-C056CC098EE1}"/>
              </a:ext>
            </a:extLst>
          </p:cNvPr>
          <p:cNvSpPr/>
          <p:nvPr userDrawn="1"/>
        </p:nvSpPr>
        <p:spPr>
          <a:xfrm>
            <a:off x="435429" y="212727"/>
            <a:ext cx="11756571" cy="8323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5FFD893-9645-4ABA-BC18-4957569298F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5429" y="2189408"/>
            <a:ext cx="5452057" cy="3799267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Arial" panose="020B0604020202020204" pitchFamily="34" charset="0"/>
              <a:buChar char="•"/>
              <a:defRPr sz="2800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6858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Courier New" panose="02070309020205020404" pitchFamily="49" charset="0"/>
              <a:buChar char="o"/>
              <a:defRPr sz="24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1430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Wingdings" panose="05000000000000000000" pitchFamily="2" charset="2"/>
              <a:buChar char="§"/>
              <a:defRPr sz="20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6002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Wingdings" panose="05000000000000000000" pitchFamily="2" charset="2"/>
              <a:buChar char="Ø"/>
              <a:defRPr sz="18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20574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Wingdings" panose="05000000000000000000" pitchFamily="2" charset="2"/>
              <a:buChar char="v"/>
              <a:defRPr sz="1800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altLang="zh-CN"/>
              <a:t>Click here to edit bullet points</a:t>
            </a:r>
            <a:endParaRPr lang="zh-CN" altLang="en-US"/>
          </a:p>
          <a:p>
            <a:pPr lvl="1"/>
            <a:r>
              <a:rPr lang="en-US" altLang="zh-CN"/>
              <a:t>Second level</a:t>
            </a:r>
            <a:endParaRPr lang="zh-CN" altLang="en-US"/>
          </a:p>
          <a:p>
            <a:pPr lvl="2"/>
            <a:r>
              <a:rPr lang="en-US" altLang="zh-CN"/>
              <a:t>Third level</a:t>
            </a:r>
            <a:endParaRPr lang="zh-CN" altLang="en-US"/>
          </a:p>
          <a:p>
            <a:pPr lvl="3"/>
            <a:r>
              <a:rPr lang="en-US" altLang="zh-CN"/>
              <a:t>Fourth level</a:t>
            </a:r>
            <a:endParaRPr lang="zh-CN" altLang="en-US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17" name="文本占位符 2">
            <a:extLst>
              <a:ext uri="{FF2B5EF4-FFF2-40B4-BE49-F238E27FC236}">
                <a16:creationId xmlns:a16="http://schemas.microsoft.com/office/drawing/2014/main" id="{3F8C2E89-BE57-4EAB-8E44-06A7578A41E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5429" y="1336505"/>
            <a:ext cx="5452057" cy="776702"/>
          </a:xfrm>
          <a:solidFill>
            <a:srgbClr val="E38526"/>
          </a:solidFill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here to edit subtitle</a:t>
            </a:r>
            <a:endParaRPr lang="zh-CN" altLang="en-US"/>
          </a:p>
        </p:txBody>
      </p:sp>
      <p:sp>
        <p:nvSpPr>
          <p:cNvPr id="18" name="文本占位符 2">
            <a:extLst>
              <a:ext uri="{FF2B5EF4-FFF2-40B4-BE49-F238E27FC236}">
                <a16:creationId xmlns:a16="http://schemas.microsoft.com/office/drawing/2014/main" id="{3F8C2E89-BE57-4EAB-8E44-06A7578A41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313714" y="1336505"/>
            <a:ext cx="5452057" cy="776702"/>
          </a:xfrm>
          <a:solidFill>
            <a:srgbClr val="E38526"/>
          </a:solidFill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here to edit subtitle</a:t>
            </a:r>
            <a:endParaRPr lang="zh-CN" altLang="en-US"/>
          </a:p>
        </p:txBody>
      </p:sp>
      <p:sp>
        <p:nvSpPr>
          <p:cNvPr id="15" name="标题 1">
            <a:extLst>
              <a:ext uri="{FF2B5EF4-FFF2-40B4-BE49-F238E27FC236}">
                <a16:creationId xmlns:a16="http://schemas.microsoft.com/office/drawing/2014/main" id="{73DEFAAE-AB64-48F2-AA3E-533A2C1271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7743" y="288925"/>
            <a:ext cx="11433757" cy="679905"/>
          </a:xfrm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altLang="zh-CN"/>
              <a:t>Click here to edit title</a:t>
            </a:r>
            <a:endParaRPr lang="zh-CN" alt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250371" y="6352143"/>
            <a:ext cx="771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Massachusetts Department of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Elementary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and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Secondary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Education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35FFD893-9645-4ABA-BC18-4957569298FB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313713" y="2204358"/>
            <a:ext cx="5452057" cy="3799267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Arial" panose="020B0604020202020204" pitchFamily="34" charset="0"/>
              <a:buChar char="•"/>
              <a:defRPr sz="2800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6858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Courier New" panose="02070309020205020404" pitchFamily="49" charset="0"/>
              <a:buChar char="o"/>
              <a:defRPr sz="24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1430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Wingdings" panose="05000000000000000000" pitchFamily="2" charset="2"/>
              <a:buChar char="§"/>
              <a:defRPr sz="20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6002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Wingdings" panose="05000000000000000000" pitchFamily="2" charset="2"/>
              <a:buChar char="Ø"/>
              <a:defRPr sz="18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2057400" indent="-228600">
              <a:lnSpc>
                <a:spcPct val="100000"/>
              </a:lnSpc>
              <a:spcAft>
                <a:spcPts val="0"/>
              </a:spcAft>
              <a:buClr>
                <a:srgbClr val="E38526"/>
              </a:buClr>
              <a:buFont typeface="Wingdings" panose="05000000000000000000" pitchFamily="2" charset="2"/>
              <a:buChar char="v"/>
              <a:defRPr sz="1800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altLang="zh-CN"/>
              <a:t>Click here to edit bullet points</a:t>
            </a:r>
            <a:endParaRPr lang="zh-CN" altLang="en-US"/>
          </a:p>
          <a:p>
            <a:pPr lvl="1"/>
            <a:r>
              <a:rPr lang="en-US" altLang="zh-CN"/>
              <a:t>Second level</a:t>
            </a:r>
            <a:endParaRPr lang="zh-CN" altLang="en-US"/>
          </a:p>
          <a:p>
            <a:pPr lvl="2"/>
            <a:r>
              <a:rPr lang="en-US" altLang="zh-CN"/>
              <a:t>Third level</a:t>
            </a:r>
            <a:endParaRPr lang="zh-CN" altLang="en-US"/>
          </a:p>
          <a:p>
            <a:pPr lvl="3"/>
            <a:r>
              <a:rPr lang="en-US" altLang="zh-CN"/>
              <a:t>Fourth level</a:t>
            </a:r>
            <a:endParaRPr lang="zh-CN" altLang="en-US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44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8" descr="The star in the ESE logo.">
            <a:extLst>
              <a:ext uri="{FF2B5EF4-FFF2-40B4-BE49-F238E27FC236}">
                <a16:creationId xmlns:a16="http://schemas.microsoft.com/office/drawing/2014/main" id="{234F7B3A-2AAD-4113-B4B3-FCD9CEE213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8317">
            <a:off x="10844110" y="6132352"/>
            <a:ext cx="756578" cy="778194"/>
          </a:xfrm>
          <a:prstGeom prst="rect">
            <a:avLst/>
          </a:prstGeom>
        </p:spPr>
      </p:pic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1BACC49-F766-444F-90DC-64E004B0AB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6882"/>
            <a:ext cx="6172200" cy="451416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3551CA8-3893-4798-AD18-62C5C646C8C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737304"/>
            <a:ext cx="3932237" cy="313168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here to edit Text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789AAC3-A063-423A-AB89-4EC9283B8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F27229C-EC7B-4063-A33B-28A5E87E32E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6" descr="Colored background box.">
            <a:extLst>
              <a:ext uri="{FF2B5EF4-FFF2-40B4-BE49-F238E27FC236}">
                <a16:creationId xmlns:a16="http://schemas.microsoft.com/office/drawing/2014/main" id="{A875BDB0-8CE9-4FCF-818B-C21A2BF5A21B}"/>
              </a:ext>
            </a:extLst>
          </p:cNvPr>
          <p:cNvSpPr/>
          <p:nvPr userDrawn="1"/>
        </p:nvSpPr>
        <p:spPr>
          <a:xfrm>
            <a:off x="0" y="212726"/>
            <a:ext cx="250371" cy="832304"/>
          </a:xfrm>
          <a:prstGeom prst="rect">
            <a:avLst/>
          </a:prstGeom>
          <a:solidFill>
            <a:srgbClr val="E385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Colored background box.">
            <a:extLst>
              <a:ext uri="{FF2B5EF4-FFF2-40B4-BE49-F238E27FC236}">
                <a16:creationId xmlns:a16="http://schemas.microsoft.com/office/drawing/2014/main" id="{5DF00629-F578-459E-B808-C056CC098EE1}"/>
              </a:ext>
            </a:extLst>
          </p:cNvPr>
          <p:cNvSpPr/>
          <p:nvPr userDrawn="1"/>
        </p:nvSpPr>
        <p:spPr>
          <a:xfrm>
            <a:off x="435429" y="212727"/>
            <a:ext cx="11756571" cy="8323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567743" y="357819"/>
            <a:ext cx="11370972" cy="552324"/>
          </a:xfrm>
        </p:spPr>
        <p:txBody>
          <a:bodyPr>
            <a:noAutofit/>
          </a:bodyPr>
          <a:lstStyle>
            <a:lvl1pPr>
              <a:defRPr lang="en-US" sz="3000" kern="1200" baseline="0" dirty="0">
                <a:solidFill>
                  <a:schemeClr val="bg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文本占位符 3">
            <a:extLst>
              <a:ext uri="{FF2B5EF4-FFF2-40B4-BE49-F238E27FC236}">
                <a16:creationId xmlns:a16="http://schemas.microsoft.com/office/drawing/2014/main" id="{53551CA8-3893-4798-AD18-62C5C646C8C2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839788" y="1346883"/>
            <a:ext cx="3932237" cy="1255534"/>
          </a:xfrm>
        </p:spPr>
        <p:txBody>
          <a:bodyPr>
            <a:noAutofit/>
          </a:bodyPr>
          <a:lstStyle>
            <a:lvl1pPr marL="0" indent="0">
              <a:buNone/>
              <a:defRPr sz="2800" b="1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here to edit subtitle</a:t>
            </a:r>
            <a:endParaRPr lang="zh-CN" alt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250371" y="6352143"/>
            <a:ext cx="771337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Massachusetts Department of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Elementary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and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Secondary</a:t>
            </a:r>
            <a:r>
              <a:rPr lang="en-US" baseline="0">
                <a:latin typeface="Segoe"/>
              </a:rPr>
              <a:t> </a:t>
            </a:r>
            <a:r>
              <a:rPr lang="en-US" sz="1200" kern="1200">
                <a:solidFill>
                  <a:schemeClr val="tx1">
                    <a:tint val="75000"/>
                  </a:schemeClr>
                </a:solidFill>
                <a:latin typeface="Segoe"/>
                <a:ea typeface="+mn-ea"/>
                <a:cs typeface="+mn-cs"/>
              </a:rPr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258027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70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13B8FF0-B949-418A-B884-7856ED3FF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/>
              <a:t>Click here to edit master title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D3B3FFB-82AC-4EC9-A398-722C2D7E7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altLang="zh-CN"/>
              <a:t>Click here to edit text</a:t>
            </a:r>
            <a:endParaRPr lang="zh-CN" altLang="en-US"/>
          </a:p>
          <a:p>
            <a:pPr lvl="1"/>
            <a:r>
              <a:rPr lang="en-US" altLang="zh-CN"/>
              <a:t>Second level</a:t>
            </a:r>
            <a:endParaRPr lang="zh-CN" altLang="en-US"/>
          </a:p>
          <a:p>
            <a:pPr lvl="2"/>
            <a:r>
              <a:rPr lang="en-US" altLang="zh-CN"/>
              <a:t>Third level</a:t>
            </a:r>
            <a:endParaRPr lang="zh-CN" altLang="en-US"/>
          </a:p>
          <a:p>
            <a:pPr lvl="3"/>
            <a:r>
              <a:rPr lang="en-US" altLang="zh-CN"/>
              <a:t>Forth level</a:t>
            </a:r>
            <a:endParaRPr lang="zh-CN" altLang="en-US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977E61-00A2-43A0-9328-9D066838A9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668EC-92F0-4572-9577-023BA49E05D2}" type="datetime1">
              <a:rPr lang="en-US" altLang="zh-CN" smtClean="0"/>
              <a:pPr/>
              <a:t>9/17/2020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850DC4-B6F4-4C90-A6C9-8DF7DE7F5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65AC83-998D-49FC-8885-4FB383A93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7229C-EC7B-4063-A33B-28A5E87E32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41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5" r:id="rId3"/>
    <p:sldLayoutId id="2147483661" r:id="rId4"/>
    <p:sldLayoutId id="2147483660" r:id="rId5"/>
    <p:sldLayoutId id="2147483664" r:id="rId6"/>
    <p:sldLayoutId id="2147483652" r:id="rId7"/>
    <p:sldLayoutId id="2147483657" r:id="rId8"/>
    <p:sldLayoutId id="2147483654" r:id="rId9"/>
    <p:sldLayoutId id="2147483663" r:id="rId10"/>
    <p:sldLayoutId id="214748366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baseline="0">
          <a:solidFill>
            <a:schemeClr val="tx1"/>
          </a:solidFill>
          <a:latin typeface="Segoe UI Semibold" panose="020B0702040204020203" pitchFamily="34" charset="0"/>
          <a:ea typeface="+mj-ea"/>
          <a:cs typeface="Segoe UI Semibold" panose="020B07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38526"/>
        </a:buClr>
        <a:buFont typeface="Arial" panose="020B0604020202020204" pitchFamily="34" charset="0"/>
        <a:buChar char="•"/>
        <a:defRPr sz="3200" kern="1200" baseline="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36600" indent="-279400" algn="l" defTabSz="914400" rtl="0" eaLnBrk="1" latinLnBrk="0" hangingPunct="1">
        <a:lnSpc>
          <a:spcPct val="90000"/>
        </a:lnSpc>
        <a:spcBef>
          <a:spcPts val="500"/>
        </a:spcBef>
        <a:buClr>
          <a:srgbClr val="E38526"/>
        </a:buClr>
        <a:buFont typeface="Courier New" panose="02070309020205020404" pitchFamily="49" charset="0"/>
        <a:buChar char="o"/>
        <a:defRPr sz="28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38526"/>
        </a:buClr>
        <a:buFont typeface="Wingdings" panose="05000000000000000000" pitchFamily="2" charset="2"/>
        <a:buChar char="§"/>
        <a:defRPr sz="24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51000" indent="-279400" algn="l" defTabSz="914400" rtl="0" eaLnBrk="1" latinLnBrk="0" hangingPunct="1">
        <a:lnSpc>
          <a:spcPct val="90000"/>
        </a:lnSpc>
        <a:spcBef>
          <a:spcPts val="500"/>
        </a:spcBef>
        <a:buClr>
          <a:srgbClr val="E38526"/>
        </a:buClr>
        <a:buFont typeface="Wingdings" panose="05000000000000000000" pitchFamily="2" charset="2"/>
        <a:buChar char="Ø"/>
        <a:defRPr sz="20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116138" indent="-287338" algn="l" defTabSz="914400" rtl="0" eaLnBrk="1" latinLnBrk="0" hangingPunct="1">
        <a:lnSpc>
          <a:spcPct val="90000"/>
        </a:lnSpc>
        <a:spcBef>
          <a:spcPts val="500"/>
        </a:spcBef>
        <a:buClr>
          <a:srgbClr val="E38526"/>
        </a:buClr>
        <a:buFont typeface="Wingdings" panose="05000000000000000000" pitchFamily="2" charset="2"/>
        <a:buChar char="v"/>
        <a:defRPr sz="20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e.mass.edu/grants/2021/222-32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e.mass.edu/grants/2021/222-325/fund-use.doc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jpeg"/><Relationship Id="rId5" Type="http://schemas.openxmlformats.org/officeDocument/2006/relationships/hyperlink" Target="https://doi.org/10.1177/1529100618772271" TargetMode="Externa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e.mass.edu/instruction/remote-learnin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hyperlink" Target="http://www.doe.mass.edu/instruction/screening-assessments.html" TargetMode="External"/><Relationship Id="rId4" Type="http://schemas.openxmlformats.org/officeDocument/2006/relationships/hyperlink" Target="http://www.doe.mass.edu/instruction/curate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e.mass.edu/instruction/networks.doc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hyperlink" Target="http://www.doe.mass.edu/frameworks/observation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SoS@mass.gov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e.mass.edu/grants/2021/222-325/partiii-tag-narrative.doc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SSoS@mass.gov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Abigail.T.Slayton@mass.gov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hyperlink" Target="mailto:Michael.J.Seymour@mass.gov" TargetMode="External"/><Relationship Id="rId4" Type="http://schemas.openxmlformats.org/officeDocument/2006/relationships/hyperlink" Target="mailto:Erica.P.Champagne@mass.gov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e.mass.edu/turnaround/teams.html" TargetMode="External"/><Relationship Id="rId13" Type="http://schemas.openxmlformats.org/officeDocument/2006/relationships/hyperlink" Target="http://www.doe.mass.edu/instruction/screening-assessments.html" TargetMode="External"/><Relationship Id="rId3" Type="http://schemas.openxmlformats.org/officeDocument/2006/relationships/hyperlink" Target="http://www.doe.mass.edu/grants/2021/222-325/fund-use.docx" TargetMode="External"/><Relationship Id="rId7" Type="http://schemas.openxmlformats.org/officeDocument/2006/relationships/hyperlink" Target="http://www.doe.mass.edu/turnaround/level4/guidance.html?section=monitor" TargetMode="External"/><Relationship Id="rId12" Type="http://schemas.openxmlformats.org/officeDocument/2006/relationships/hyperlink" Target="http://www.doe.mass.edu/instruction/curate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doe.mass.edu/grants/2021/222-325/budget-workbook.xlsx" TargetMode="External"/><Relationship Id="rId11" Type="http://schemas.openxmlformats.org/officeDocument/2006/relationships/hyperlink" Target="http://www.doe.mass.edu/instruction/remote-learning/" TargetMode="External"/><Relationship Id="rId5" Type="http://schemas.openxmlformats.org/officeDocument/2006/relationships/hyperlink" Target="http://www.doe.mass.edu/grants/2021/222-325/partiii-tag-narrative.docx" TargetMode="External"/><Relationship Id="rId15" Type="http://schemas.openxmlformats.org/officeDocument/2006/relationships/hyperlink" Target="http://www.doe.mass.edu/frameworks/observation/" TargetMode="External"/><Relationship Id="rId10" Type="http://schemas.openxmlformats.org/officeDocument/2006/relationships/hyperlink" Target="http://www.doe.mass.edu/sfss/prof-dev/" TargetMode="External"/><Relationship Id="rId4" Type="http://schemas.openxmlformats.org/officeDocument/2006/relationships/hyperlink" Target="http://www.doe.mass.edu/grants/2021/222-325/district-allotments.xlsx" TargetMode="External"/><Relationship Id="rId9" Type="http://schemas.openxmlformats.org/officeDocument/2006/relationships/hyperlink" Target="http://www.doe.mass.edu/turnaround/howitworks/monitoring.html" TargetMode="External"/><Relationship Id="rId14" Type="http://schemas.openxmlformats.org/officeDocument/2006/relationships/hyperlink" Target="http://www.doe.mass.edu/instruction/networks.docx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e.mass.edu/sfss/prof-dev/" TargetMode="External"/><Relationship Id="rId3" Type="http://schemas.openxmlformats.org/officeDocument/2006/relationships/hyperlink" Target="http://www.doe.mass.edu/grants/2021/222-325/fund-use.docx" TargetMode="External"/><Relationship Id="rId7" Type="http://schemas.openxmlformats.org/officeDocument/2006/relationships/hyperlink" Target="http://www.doe.mass.edu/turnaround/howitworks/monitoring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doe.mass.edu/turnaround/teams.html" TargetMode="External"/><Relationship Id="rId5" Type="http://schemas.openxmlformats.org/officeDocument/2006/relationships/hyperlink" Target="http://www.doe.mass.edu/turnaround/level4/guidance.html?section=monitor" TargetMode="External"/><Relationship Id="rId4" Type="http://schemas.openxmlformats.org/officeDocument/2006/relationships/hyperlink" Target="http://www.doe.mass.edu/grants/2021/539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1PI-KZH5AqgZjcORLcE2buLursSKHzwz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e.mass.edu/grants/2021/222-325/district-allotments.xls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389" y="2299368"/>
            <a:ext cx="6483258" cy="1656272"/>
          </a:xfrm>
        </p:spPr>
        <p:txBody>
          <a:bodyPr/>
          <a:lstStyle/>
          <a:p>
            <a:pPr algn="ctr"/>
            <a:br>
              <a:rPr lang="en-US" sz="3600" dirty="0"/>
            </a:br>
            <a:r>
              <a:rPr lang="en-US" sz="3000" dirty="0">
                <a:latin typeface="Segoe"/>
              </a:rPr>
              <a:t> </a:t>
            </a:r>
            <a:r>
              <a:rPr lang="en-US" sz="3000" dirty="0">
                <a:latin typeface="Sego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Targeted Assistance Grant (TAG)</a:t>
            </a:r>
            <a:br>
              <a:rPr lang="en-US" sz="3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sz="3000" dirty="0">
                <a:latin typeface="Segoe"/>
              </a:rPr>
              <a:t> FY21 Overview</a:t>
            </a:r>
            <a:br>
              <a:rPr lang="en-US" sz="3000" dirty="0"/>
            </a:br>
            <a:br>
              <a:rPr lang="en-US" sz="2700" i="1" dirty="0"/>
            </a:br>
            <a:endParaRPr lang="en-US" sz="2700" i="1" dirty="0"/>
          </a:p>
        </p:txBody>
      </p:sp>
    </p:spTree>
    <p:extLst>
      <p:ext uri="{BB962C8B-B14F-4D97-AF65-F5344CB8AC3E}">
        <p14:creationId xmlns:p14="http://schemas.microsoft.com/office/powerpoint/2010/main" val="3730829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TAG Fund Use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743" y="1230402"/>
            <a:ext cx="11370972" cy="512594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b="1" dirty="0">
                <a:latin typeface="Segoe UI"/>
                <a:cs typeface="Segoe UI"/>
              </a:rPr>
              <a:t>Primary Purpose: </a:t>
            </a:r>
            <a:r>
              <a:rPr lang="en-US" dirty="0">
                <a:latin typeface="Segoe UI"/>
                <a:cs typeface="Segoe UI"/>
              </a:rPr>
              <a:t>to</a:t>
            </a:r>
            <a:r>
              <a:rPr lang="en-US" b="1" dirty="0">
                <a:latin typeface="Segoe UI"/>
                <a:cs typeface="Segoe UI"/>
              </a:rPr>
              <a:t> </a:t>
            </a:r>
            <a:r>
              <a:rPr lang="en-US" dirty="0">
                <a:latin typeface="Segoe UI"/>
                <a:cs typeface="Segoe UI"/>
              </a:rPr>
              <a:t>support the implementation of strategies in your sustainable improvement plan and monitor the progress of its implementation and outcomes</a:t>
            </a:r>
          </a:p>
          <a:p>
            <a:pPr marL="0" indent="0">
              <a:buNone/>
            </a:pPr>
            <a:r>
              <a:rPr lang="en-US" i="1" dirty="0">
                <a:latin typeface="Segoe UI"/>
                <a:cs typeface="Segoe UI"/>
              </a:rPr>
              <a:t>Let’s say your school is focusing on strengthening Tier 1 Mathematics instruction</a:t>
            </a:r>
          </a:p>
          <a:p>
            <a:pPr marL="0" indent="0">
              <a:buNone/>
            </a:pPr>
            <a:endParaRPr lang="en-US" sz="2400" i="1" dirty="0"/>
          </a:p>
          <a:p>
            <a:pPr lvl="5"/>
            <a:r>
              <a:rPr lang="en-US" sz="3200" dirty="0">
                <a:latin typeface="Arial"/>
                <a:cs typeface="Arial"/>
              </a:rPr>
              <a:t>Stipends/substitutes 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5"/>
            <a:r>
              <a:rPr lang="en-US" sz="3200" dirty="0">
                <a:latin typeface="Arial"/>
                <a:cs typeface="Arial"/>
              </a:rPr>
              <a:t>External contractors and PD providers</a:t>
            </a:r>
          </a:p>
          <a:p>
            <a:pPr lvl="5"/>
            <a:r>
              <a:rPr lang="en-US" sz="3200" dirty="0">
                <a:latin typeface="Arial"/>
                <a:cs typeface="Arial"/>
              </a:rPr>
              <a:t>Instructional materials, technology, and supplies </a:t>
            </a:r>
            <a:endParaRPr lang="en-US" sz="3200" i="1" dirty="0">
              <a:latin typeface="Arial"/>
              <a:cs typeface="Arial"/>
            </a:endParaRPr>
          </a:p>
          <a:p>
            <a:pPr marL="2286000" lvl="5">
              <a:buNone/>
            </a:pPr>
            <a:endParaRPr lang="en-US" sz="1000" dirty="0"/>
          </a:p>
          <a:p>
            <a:pPr marL="2286000" lvl="5">
              <a:buNone/>
            </a:pPr>
            <a:endParaRPr lang="en-US" sz="10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5" name="Picture 5" descr="Icon of mathamatic opperators&#10;">
            <a:extLst>
              <a:ext uri="{FF2B5EF4-FFF2-40B4-BE49-F238E27FC236}">
                <a16:creationId xmlns:a16="http://schemas.microsoft.com/office/drawing/2014/main" id="{471A7A03-48AE-44FA-AAE4-95C272B2E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03" y="3941653"/>
            <a:ext cx="2247296" cy="215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10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51AB7-5639-4AE0-B244-F193DA3D4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Additional Flexibilities in FY21 TAG Fund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6E767-745F-4A70-99F0-0D906DB28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            </a:t>
            </a:r>
            <a:r>
              <a:rPr lang="en-US" sz="3600"/>
              <a:t>If your district has an established focus on early literacy, TAG funds may also be used to support those activities.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1800">
                <a:latin typeface="Arial"/>
                <a:ea typeface="Calibri" panose="020F0502020204030204" pitchFamily="34" charset="0"/>
                <a:cs typeface="Segoe UI"/>
              </a:rPr>
              <a:t>                </a:t>
            </a:r>
            <a:r>
              <a:rPr lang="en-US" sz="1800">
                <a:latin typeface="Arial"/>
                <a:cs typeface="Segoe UI"/>
              </a:rPr>
              <a:t> </a:t>
            </a:r>
            <a:r>
              <a:rPr lang="en-US" sz="3600">
                <a:latin typeface="Segoe UI"/>
                <a:cs typeface="Segoe UI"/>
              </a:rPr>
              <a:t>In light of the ongoing COVID-19 pandemic, districts and schools will have additional flexibility in how TAG funds may be utilized</a:t>
            </a:r>
          </a:p>
          <a:p>
            <a:pPr marL="0" indent="0">
              <a:buNone/>
            </a:pPr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E97483-E356-41B1-9C77-7BBB84450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5" name="Picture 4" descr="Mother and daughter reading book on bed">
            <a:extLst>
              <a:ext uri="{FF2B5EF4-FFF2-40B4-BE49-F238E27FC236}">
                <a16:creationId xmlns:a16="http://schemas.microsoft.com/office/drawing/2014/main" id="{C1A83DEC-2467-4AA3-B7FB-210A781CB7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31" y="1876941"/>
            <a:ext cx="1009361" cy="672743"/>
          </a:xfrm>
          <a:prstGeom prst="rect">
            <a:avLst/>
          </a:prstGeom>
        </p:spPr>
      </p:pic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5CEEC208-3FC7-4A91-ADF9-8CC418413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53" y="4274586"/>
            <a:ext cx="951470" cy="63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503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B9985-0B11-4C6A-8BEF-D384A9238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</a:t>
            </a:r>
            <a:r>
              <a:rPr lang="en-US" sz="40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DESE’s Agency-Wide Focus on Early Literacy </a:t>
            </a:r>
            <a:endParaRPr lang="en-US" sz="4000" dirty="0">
              <a:latin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409F2-6FBA-42C0-92A7-8F73EF0B3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633" y="1193406"/>
            <a:ext cx="11370972" cy="4825169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Percentage of children Meeting Expectations on ELA MCAS, grade 3,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A5244-EF1C-4B1F-A1AD-05AA4E02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7229C-EC7B-4063-A33B-28A5E87E32E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03B6A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03B6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026" name="Picture 2" descr="Graph chart of percentage of children Meeting expectations on ELA MCAS, grade 3, 2019&#10;&#10;57% all students&#10;38% Black Students&#10;38% Hispanic/Latino Students&#10;22% Students with disabilities&#10; ">
            <a:extLst>
              <a:ext uri="{FF2B5EF4-FFF2-40B4-BE49-F238E27FC236}">
                <a16:creationId xmlns:a16="http://schemas.microsoft.com/office/drawing/2014/main" id="{38C66DB4-114D-46CF-91EC-24459765DD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7"/>
          <a:stretch/>
        </p:blipFill>
        <p:spPr bwMode="auto">
          <a:xfrm>
            <a:off x="1745633" y="1808741"/>
            <a:ext cx="7561842" cy="400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AB0D5B-D736-4B04-869E-7C2F7AA94517}"/>
              </a:ext>
            </a:extLst>
          </p:cNvPr>
          <p:cNvSpPr txBox="1"/>
          <p:nvPr/>
        </p:nvSpPr>
        <p:spPr>
          <a:xfrm>
            <a:off x="290572" y="5925853"/>
            <a:ext cx="116108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 more about the evidence: </a:t>
            </a:r>
            <a:r>
              <a:rPr lang="en-US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Castles, A., </a:t>
            </a:r>
            <a:r>
              <a:rPr lang="en-US" sz="14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Rastle</a:t>
            </a:r>
            <a:r>
              <a:rPr lang="en-US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K., &amp; Nation, K. (2018). </a:t>
            </a:r>
            <a:r>
              <a:rPr lang="en-US" sz="14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Ending the Reading Wars: Reading Acquisition From Novice to Expert</a:t>
            </a:r>
            <a:endParaRPr lang="en-US" sz="1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Psychological Science in the Public Interest, 19(1), 5–51. </a:t>
            </a:r>
            <a:endParaRPr lang="en-US" sz="1400"/>
          </a:p>
        </p:txBody>
      </p:sp>
      <p:pic>
        <p:nvPicPr>
          <p:cNvPr id="8" name="Picture 7" descr="Mother and daughter reading book on bed">
            <a:extLst>
              <a:ext uri="{FF2B5EF4-FFF2-40B4-BE49-F238E27FC236}">
                <a16:creationId xmlns:a16="http://schemas.microsoft.com/office/drawing/2014/main" id="{028C9DAC-A485-4BEB-B5E9-C1A33E9E08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3" y="296087"/>
            <a:ext cx="1009361" cy="67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362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77B11-64E6-4E35-8A7E-2864FC938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</a:t>
            </a:r>
            <a:r>
              <a:rPr lang="en-US" sz="4000" dirty="0"/>
              <a:t>DESE Supports for Early Literacy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E4756-DE1C-40FF-A80E-F4633BC43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/>
              <a:t>Over the next few months several new early literacy grant opportunities will be introduced.  For instance:</a:t>
            </a:r>
          </a:p>
          <a:p>
            <a:pPr marL="0" indent="0">
              <a:buNone/>
            </a:pPr>
            <a:endParaRPr lang="en-US" sz="3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Federal grant funding of $19.89 million to support implementation of evidence-based early literacy programs.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State funding for research-based early literacy programs in pre-kindergarten and early elementary grades. 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b="1" i="1" dirty="0"/>
              <a:t>Districts may use TAG funds to support an established early literacy focus or to support the development of early literacy plans in anticipation of upcoming funding opportunities </a:t>
            </a:r>
            <a:r>
              <a:rPr lang="en-US" sz="1800" b="1" i="1" dirty="0">
                <a:solidFill>
                  <a:srgbClr val="FF0000"/>
                </a:solidFill>
              </a:rPr>
              <a:t>so long as schools identified as in need of assistance/intervention will benefit from them.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4BD1EA-F20B-4BE1-B63B-22EA57AF2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7229C-EC7B-4063-A33B-28A5E87E32E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03B6A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03B6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5" name="Picture 4" descr="Mother and daughter reading book on bed">
            <a:extLst>
              <a:ext uri="{FF2B5EF4-FFF2-40B4-BE49-F238E27FC236}">
                <a16:creationId xmlns:a16="http://schemas.microsoft.com/office/drawing/2014/main" id="{B0425CDA-9FCD-41CC-A144-27A7B7734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7" y="334187"/>
            <a:ext cx="1009361" cy="67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139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5778C-9CC1-4B9E-A304-395C16D83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Other DESE Resources Supporting Early Literacy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2645B-1473-4998-8443-B188D930D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>
                <a:hlinkClick r:id="rId3"/>
              </a:rPr>
              <a:t>Remote Teaching and Learning Module Series</a:t>
            </a: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r>
              <a:rPr lang="en-US" sz="4000" dirty="0">
                <a:hlinkClick r:id="rId4"/>
              </a:rPr>
              <a:t>CURATE</a:t>
            </a:r>
            <a:r>
              <a:rPr lang="en-US" sz="4000" dirty="0"/>
              <a:t> (Curriculum Rati</a:t>
            </a:r>
          </a:p>
          <a:p>
            <a:pPr marL="0" indent="0">
              <a:buNone/>
            </a:pPr>
            <a:endParaRPr lang="en-US" sz="4000" dirty="0"/>
          </a:p>
          <a:p>
            <a:r>
              <a:rPr lang="en-US" sz="4000" dirty="0">
                <a:hlinkClick r:id="rId5"/>
              </a:rPr>
              <a:t>Early Literacy Screening information</a:t>
            </a:r>
            <a:endParaRPr lang="en-US" sz="40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4E9C5-6CE7-4CEF-A45B-A432636EB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7229C-EC7B-4063-A33B-28A5E87E32E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03B6A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03B6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5" name="Picture 4" descr="Logo of  Curriculum, Ratings by Teachers&#10;">
            <a:hlinkClick r:id="rId4"/>
            <a:extLst>
              <a:ext uri="{FF2B5EF4-FFF2-40B4-BE49-F238E27FC236}">
                <a16:creationId xmlns:a16="http://schemas.microsoft.com/office/drawing/2014/main" id="{CB197194-ACFA-4B9B-BF26-84B93FCD4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6116" y="2268263"/>
            <a:ext cx="5835316" cy="167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319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7E166-8E6D-4662-B53C-9CA3E3F6F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Other DESE Resources Supporting Early Literacy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229FE-6D75-4868-BF5E-836AAA59E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  <a:hlinkClick r:id="rId3"/>
              </a:rPr>
              <a:t>Center for Instructional Support Program Catalog</a:t>
            </a:r>
            <a:endParaRPr lang="en-US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lvl="1"/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 </a:t>
            </a:r>
            <a:r>
              <a:rPr lang="en-US" dirty="0"/>
              <a:t>Literacy Leaders Network </a:t>
            </a:r>
          </a:p>
          <a:p>
            <a:pPr lvl="1"/>
            <a:r>
              <a:rPr lang="en-US" dirty="0"/>
              <a:t>Evaluating and Selecting High-Quality Curriculum Network </a:t>
            </a:r>
          </a:p>
          <a:p>
            <a:pPr lvl="1"/>
            <a:endParaRPr lang="en-US" dirty="0"/>
          </a:p>
          <a:p>
            <a:r>
              <a:rPr lang="en-US" dirty="0"/>
              <a:t>Mass Literacy Guide </a:t>
            </a:r>
            <a:r>
              <a:rPr lang="en-US" i="1" dirty="0"/>
              <a:t>(forthcoming guide to evidence-based practices in early literacy)</a:t>
            </a:r>
          </a:p>
          <a:p>
            <a:endParaRPr lang="en-US" i="1" dirty="0"/>
          </a:p>
          <a:p>
            <a:r>
              <a:rPr lang="en-US" dirty="0"/>
              <a:t>                                      </a:t>
            </a:r>
          </a:p>
          <a:p>
            <a:pPr marL="0" indent="0">
              <a:buNone/>
            </a:pPr>
            <a:r>
              <a:rPr lang="en-US" dirty="0"/>
              <a:t>   Observation Guide for Early Literacy </a:t>
            </a:r>
            <a:r>
              <a:rPr lang="en-US" i="1" dirty="0"/>
              <a:t>(forthcoming)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11094-970D-407A-8785-9FBA68608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5" name="Picture 4" descr="What to look for">
            <a:hlinkClick r:id="rId4"/>
            <a:extLst>
              <a:ext uri="{FF2B5EF4-FFF2-40B4-BE49-F238E27FC236}">
                <a16:creationId xmlns:a16="http://schemas.microsoft.com/office/drawing/2014/main" id="{FE4377B3-E129-4D53-835E-E9BE0BEC9D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00" y="4910368"/>
            <a:ext cx="5143500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14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93988-2243-453D-BAFE-AC1C6DACD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Flexibility to Use Funds to Address COVID-19 Related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E7B4C-A592-4E13-954E-D70225CF9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800">
                <a:latin typeface="Segoe UI"/>
                <a:cs typeface="Segoe UI"/>
              </a:rPr>
              <a:t>In light of the ongoing pandemic</a:t>
            </a:r>
            <a:r>
              <a:rPr lang="en-US" sz="2800">
                <a:effectLst/>
                <a:latin typeface="Arial"/>
                <a:ea typeface="Calibri" panose="020F0502020204030204" pitchFamily="34" charset="0"/>
                <a:cs typeface="Segoe UI"/>
              </a:rPr>
              <a:t>, </a:t>
            </a:r>
            <a:r>
              <a:rPr lang="en-US" sz="2800">
                <a:latin typeface="Segoe UI"/>
                <a:cs typeface="Segoe UI"/>
              </a:rPr>
              <a:t>districts and schools may use FY21 TAG funds to address plan implementation and progress monitoring challenges posed by COVID-19. </a:t>
            </a:r>
            <a:endParaRPr lang="en-US"/>
          </a:p>
          <a:p>
            <a:r>
              <a:rPr lang="en-US" sz="28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Salaries</a:t>
            </a:r>
          </a:p>
          <a:p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Stipends for instructional and non-instructional staff </a:t>
            </a:r>
          </a:p>
          <a:p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External contractors and PD providers</a:t>
            </a:r>
          </a:p>
          <a:p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Instructional materials, technology and supplies </a:t>
            </a:r>
            <a:r>
              <a:rPr lang="en-US" sz="2800" i="1">
                <a:latin typeface="Arial" panose="020B0604020202020204" pitchFamily="34" charset="0"/>
                <a:cs typeface="Arial" panose="020B0604020202020204" pitchFamily="34" charset="0"/>
              </a:rPr>
              <a:t>(cap raised to 50%)</a:t>
            </a:r>
          </a:p>
          <a:p>
            <a:pPr marL="914400" lvl="2" indent="0"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1" i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NOTE:</a:t>
            </a:r>
            <a:r>
              <a:rPr lang="en-US" sz="1800" i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 &amp; federal COVID-relief funds are districts’ key mechanisms for funding most COVID-related costs</a:t>
            </a:r>
            <a:endParaRPr lang="en-US" sz="1800" i="1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20A323-C7E5-427F-A4FF-2C513EC31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16</a:t>
            </a:fld>
            <a:endParaRPr lang="zh-CN" altLang="en-US"/>
          </a:p>
        </p:txBody>
      </p:sp>
      <p:pic>
        <p:nvPicPr>
          <p:cNvPr id="7" name="Picture 2" descr="See the source image">
            <a:extLst>
              <a:ext uri="{FF2B5EF4-FFF2-40B4-BE49-F238E27FC236}">
                <a16:creationId xmlns:a16="http://schemas.microsoft.com/office/drawing/2014/main" id="{BDEC994E-793D-4CAC-99FB-5810C4905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43" y="334517"/>
            <a:ext cx="951470" cy="63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363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Logistics: When are TAG Applications Due?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en-US" b="1" dirty="0">
                <a:latin typeface="Segoe UI"/>
                <a:cs typeface="Segoe UI"/>
              </a:rPr>
              <a:t>Application Deadline:  </a:t>
            </a:r>
            <a:endParaRPr lang="en-US" b="1" dirty="0"/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latin typeface="Segoe UI"/>
                <a:cs typeface="Segoe UI"/>
              </a:rPr>
              <a:t>Thursday, October 15, 2020</a:t>
            </a:r>
          </a:p>
          <a:p>
            <a:pPr marL="0" indent="0" algn="ctr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dirty="0">
                <a:latin typeface="Segoe UI"/>
                <a:cs typeface="Segoe UI"/>
              </a:rPr>
              <a:t>Districts are welcome to submit TAG applications </a:t>
            </a:r>
          </a:p>
          <a:p>
            <a:pPr marL="0" indent="0" algn="ctr">
              <a:buNone/>
            </a:pPr>
            <a:r>
              <a:rPr lang="en-US" dirty="0">
                <a:latin typeface="Segoe UI"/>
                <a:cs typeface="Segoe UI"/>
              </a:rPr>
              <a:t>in EdGrants prior to this deadline</a:t>
            </a:r>
          </a:p>
          <a:p>
            <a:pPr marL="0" indent="0" algn="ctr">
              <a:buNone/>
            </a:pPr>
            <a:endParaRPr lang="en-US" dirty="0">
              <a:latin typeface="Segoe UI"/>
              <a:cs typeface="Segoe UI"/>
            </a:endParaRPr>
          </a:p>
          <a:p>
            <a:pPr marL="0" indent="0">
              <a:buNone/>
            </a:pPr>
            <a:r>
              <a:rPr lang="en-US" sz="2800" b="1" i="1" dirty="0">
                <a:latin typeface="Segoe UI"/>
                <a:cs typeface="Segoe UI"/>
              </a:rPr>
              <a:t>Reminder:</a:t>
            </a:r>
            <a:r>
              <a:rPr lang="en-US" sz="2800" i="1" dirty="0">
                <a:latin typeface="Segoe UI"/>
                <a:cs typeface="Segoe UI"/>
              </a:rPr>
              <a:t> Sustainable Improvement Plans and Renewals are also due by October 15, 2020.  These get emailed to </a:t>
            </a:r>
            <a:r>
              <a:rPr lang="en-US" sz="2800" i="1" dirty="0">
                <a:latin typeface="Segoe UI"/>
                <a:cs typeface="Segoe UI"/>
                <a:hlinkClick r:id="rId3"/>
              </a:rPr>
              <a:t>SSoS@mass.gov</a:t>
            </a:r>
            <a:r>
              <a:rPr lang="en-US" sz="2800" i="1">
                <a:latin typeface="Segoe UI"/>
                <a:cs typeface="Segoe UI"/>
              </a:rPr>
              <a:t>.</a:t>
            </a:r>
          </a:p>
          <a:p>
            <a:pPr marL="0" indent="0">
              <a:buNone/>
            </a:pPr>
            <a:endParaRPr lang="en-US" sz="2800" i="1" dirty="0"/>
          </a:p>
          <a:p>
            <a:pPr marL="0" indent="0">
              <a:buFont typeface="Arial" panose="020B0604020202020204" pitchFamily="34" charset="0"/>
              <a:buNone/>
            </a:pPr>
            <a:endParaRPr lang="en-US" b="1" i="1" u="sng" dirty="0"/>
          </a:p>
          <a:p>
            <a:pPr marL="508000" lvl="1" indent="0">
              <a:buNone/>
            </a:pPr>
            <a:endParaRPr lang="en-US" b="1" dirty="0"/>
          </a:p>
          <a:p>
            <a:pPr marL="508000" lvl="1" indent="0">
              <a:buFont typeface="Courier New" panose="02070309020205020404" pitchFamily="49" charset="0"/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194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C39E83-BBA0-4569-B6CF-C404D2B05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83C64B6-E78B-4631-BD7C-8ED14C12B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7991" y="1801994"/>
            <a:ext cx="4591802" cy="776702"/>
          </a:xfrm>
        </p:spPr>
        <p:txBody>
          <a:bodyPr/>
          <a:lstStyle/>
          <a:p>
            <a:r>
              <a:rPr lang="en-US">
                <a:latin typeface="Segoe UI Semibold"/>
                <a:cs typeface="Segoe UI Semibold"/>
              </a:rPr>
              <a:t>2. Attach the TAG Narrative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DC6D24D-17FC-4826-833C-3DFFDAE4782D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448386" y="1909932"/>
            <a:ext cx="4107135" cy="776702"/>
          </a:xfrm>
        </p:spPr>
        <p:txBody>
          <a:bodyPr/>
          <a:lstStyle/>
          <a:p>
            <a:r>
              <a:rPr lang="en-US">
                <a:latin typeface="Segoe UI Semibold"/>
                <a:cs typeface="Segoe UI Semibold"/>
              </a:rPr>
              <a:t>3. Attach scanned copy of signed Cover Page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929C4C-CA74-41A3-9CF6-2FC779CC1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Segoe UI Semibold"/>
                <a:cs typeface="Segoe UI Semibold"/>
              </a:rPr>
              <a:t>What gets submitted in </a:t>
            </a:r>
            <a:r>
              <a:rPr lang="en-US" err="1">
                <a:latin typeface="Segoe UI Semibold"/>
                <a:cs typeface="Segoe UI Semibold"/>
              </a:rPr>
              <a:t>EdGrants</a:t>
            </a:r>
            <a:r>
              <a:rPr lang="en-US">
                <a:latin typeface="Segoe UI Semibold"/>
                <a:cs typeface="Segoe UI Semibold"/>
              </a:rPr>
              <a:t>?</a:t>
            </a:r>
          </a:p>
        </p:txBody>
      </p:sp>
      <p:pic>
        <p:nvPicPr>
          <p:cNvPr id="12" name="Picture 12" descr="Tage Narrative form">
            <a:extLst>
              <a:ext uri="{FF2B5EF4-FFF2-40B4-BE49-F238E27FC236}">
                <a16:creationId xmlns:a16="http://schemas.microsoft.com/office/drawing/2014/main" id="{37FA1904-1BB1-47DD-8113-6356B95BB8F2}"/>
              </a:ext>
            </a:extLst>
          </p:cNvPr>
          <p:cNvPicPr>
            <a:picLocks noGrp="1" noChangeAspect="1"/>
          </p:cNvPicPr>
          <p:nvPr>
            <p:ph idx="16"/>
          </p:nvPr>
        </p:nvPicPr>
        <p:blipFill>
          <a:blip r:embed="rId3"/>
          <a:stretch>
            <a:fillRect/>
          </a:stretch>
        </p:blipFill>
        <p:spPr>
          <a:xfrm>
            <a:off x="553798" y="2711171"/>
            <a:ext cx="4130500" cy="3641292"/>
          </a:xfrm>
        </p:spPr>
      </p:pic>
      <p:pic>
        <p:nvPicPr>
          <p:cNvPr id="6" name="Content Placeholder 4" descr="Cover page">
            <a:extLst>
              <a:ext uri="{FF2B5EF4-FFF2-40B4-BE49-F238E27FC236}">
                <a16:creationId xmlns:a16="http://schemas.microsoft.com/office/drawing/2014/main" id="{B4C2985A-07BD-4DD5-94C5-94726138A0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855" y="2711171"/>
            <a:ext cx="4992199" cy="3674520"/>
          </a:xfrm>
          <a:prstGeom prst="rect">
            <a:avLst/>
          </a:prstGeom>
        </p:spPr>
      </p:pic>
      <p:sp>
        <p:nvSpPr>
          <p:cNvPr id="11" name="TextBox 1">
            <a:extLst>
              <a:ext uri="{FF2B5EF4-FFF2-40B4-BE49-F238E27FC236}">
                <a16:creationId xmlns:a16="http://schemas.microsoft.com/office/drawing/2014/main" id="{FB07B37C-5335-4CD3-B8D6-582BDBF4F6A0}"/>
              </a:ext>
            </a:extLst>
          </p:cNvPr>
          <p:cNvSpPr txBox="1"/>
          <p:nvPr/>
        </p:nvSpPr>
        <p:spPr>
          <a:xfrm>
            <a:off x="1722228" y="1136658"/>
            <a:ext cx="8160833" cy="523220"/>
          </a:xfrm>
          <a:prstGeom prst="rect">
            <a:avLst/>
          </a:prstGeom>
          <a:solidFill>
            <a:srgbClr val="ED7D3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>
                <a:solidFill>
                  <a:srgbClr val="FFFFFF"/>
                </a:solidFill>
                <a:latin typeface="Segoe UI Semibold"/>
                <a:cs typeface="Segoe UI Semibold"/>
              </a:rPr>
              <a:t>1. Enter budget directly into </a:t>
            </a:r>
            <a:r>
              <a:rPr lang="en-US" sz="2800" err="1">
                <a:solidFill>
                  <a:srgbClr val="FFFFFF"/>
                </a:solidFill>
                <a:latin typeface="Segoe UI Semibold"/>
                <a:cs typeface="Segoe UI Semibold"/>
              </a:rPr>
              <a:t>EdGrants</a:t>
            </a:r>
            <a:r>
              <a:rPr lang="en-US" sz="2800">
                <a:solidFill>
                  <a:srgbClr val="FFFFFF"/>
                </a:solidFill>
                <a:latin typeface="Segoe UI Semibold"/>
                <a:cs typeface="Segoe UI Semibold"/>
              </a:rPr>
              <a:t> template</a:t>
            </a:r>
            <a:r>
              <a:rPr lang="en-US" sz="2800">
                <a:solidFill>
                  <a:srgbClr val="FFFFFF"/>
                </a:solidFill>
                <a:latin typeface="Segoe UI Semibold"/>
                <a:cs typeface="Segoe UI"/>
              </a:rPr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669482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What Gets Submitted: </a:t>
            </a:r>
            <a:r>
              <a:rPr lang="en-US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Narrative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7" name="Rectangle: Rounded Corners 6" descr="Summary Table">
            <a:extLst>
              <a:ext uri="{FF2B5EF4-FFF2-40B4-BE49-F238E27FC236}">
                <a16:creationId xmlns:a16="http://schemas.microsoft.com/office/drawing/2014/main" id="{D5057F68-699A-48C4-9A11-20A7F08D55DF}"/>
              </a:ext>
            </a:extLst>
          </p:cNvPr>
          <p:cNvSpPr/>
          <p:nvPr/>
        </p:nvSpPr>
        <p:spPr>
          <a:xfrm>
            <a:off x="2708694" y="5313872"/>
            <a:ext cx="5745193" cy="345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ummary Table">
            <a:extLst>
              <a:ext uri="{FF2B5EF4-FFF2-40B4-BE49-F238E27FC236}">
                <a16:creationId xmlns:a16="http://schemas.microsoft.com/office/drawing/2014/main" id="{2CB7A030-5CD6-4AB9-9D90-D12578D0D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726" y="1533524"/>
            <a:ext cx="11137310" cy="378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28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Presented by: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397042" y="1230402"/>
            <a:ext cx="11531900" cy="518242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/>
              <a:t>				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				Michael Seymour</a:t>
            </a:r>
          </a:p>
          <a:p>
            <a:pPr marL="0" indent="0">
              <a:buNone/>
            </a:pPr>
            <a:r>
              <a:rPr lang="en-US"/>
              <a:t>				School Turnaround Specialist</a:t>
            </a:r>
          </a:p>
          <a:p>
            <a:pPr marL="0" indent="0">
              <a:buNone/>
            </a:pPr>
            <a:r>
              <a:rPr lang="en-US"/>
              <a:t>				Statewide System of Support</a:t>
            </a:r>
          </a:p>
          <a:p>
            <a:pPr marL="0" indent="0">
              <a:buNone/>
            </a:pPr>
            <a:r>
              <a:rPr lang="en-US"/>
              <a:t>				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1050">
                <a:latin typeface="Segoe UI"/>
                <a:cs typeface="Segoe UI"/>
              </a:rPr>
              <a:t>                              Photo credit: </a:t>
            </a:r>
            <a:r>
              <a:rPr lang="en-US" sz="1050" err="1">
                <a:latin typeface="Segoe UI"/>
                <a:cs typeface="Segoe UI"/>
              </a:rPr>
              <a:t>TaylorLayne</a:t>
            </a:r>
            <a:r>
              <a:rPr lang="en-US" sz="1050">
                <a:latin typeface="Segoe UI"/>
                <a:cs typeface="Segoe UI"/>
              </a:rPr>
              <a:t> Seymour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4899216" y="2628371"/>
          <a:ext cx="306757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579">
                  <a:extLst>
                    <a:ext uri="{9D8B030D-6E8A-4147-A177-3AD203B41FA5}">
                      <a16:colId xmlns:a16="http://schemas.microsoft.com/office/drawing/2014/main" val="39964927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29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775651"/>
                  </a:ext>
                </a:extLst>
              </a:tr>
            </a:tbl>
          </a:graphicData>
        </a:graphic>
      </p:graphicFrame>
      <p:pic>
        <p:nvPicPr>
          <p:cNvPr id="6" name="Picture 5" descr="A person wearing a striped shirt and smiling at the camera&#10;&#10;Description automatically generated">
            <a:extLst>
              <a:ext uri="{FF2B5EF4-FFF2-40B4-BE49-F238E27FC236}">
                <a16:creationId xmlns:a16="http://schemas.microsoft.com/office/drawing/2014/main" id="{B326CEF9-3394-4BE8-8C93-B9C77B2B34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4" y="1230403"/>
            <a:ext cx="3029698" cy="486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12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What Gets Submitted: Narrative </a:t>
            </a:r>
            <a:r>
              <a:rPr lang="en-US" sz="2800" i="1"/>
              <a:t>(continued)</a:t>
            </a: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20</a:t>
            </a:fld>
            <a:endParaRPr lang="zh-CN" altLang="en-US"/>
          </a:p>
        </p:txBody>
      </p:sp>
      <p:pic>
        <p:nvPicPr>
          <p:cNvPr id="3" name="Picture 2" descr="Narrative Summary Table continued">
            <a:extLst>
              <a:ext uri="{FF2B5EF4-FFF2-40B4-BE49-F238E27FC236}">
                <a16:creationId xmlns:a16="http://schemas.microsoft.com/office/drawing/2014/main" id="{1E965A67-E014-49E8-A2B3-4F77F6548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375" y="1229180"/>
            <a:ext cx="969645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156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0700A-74EB-470B-B0F5-92ABC196A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Upload Signed Cover Sheet with Your Submission</a:t>
            </a:r>
          </a:p>
        </p:txBody>
      </p:sp>
      <p:pic>
        <p:nvPicPr>
          <p:cNvPr id="5" name="Content Placeholder 4" descr="Cover Sheet">
            <a:extLst>
              <a:ext uri="{FF2B5EF4-FFF2-40B4-BE49-F238E27FC236}">
                <a16:creationId xmlns:a16="http://schemas.microsoft.com/office/drawing/2014/main" id="{AB8E4D23-A251-4E30-A861-065422B83A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18502" y="1230313"/>
            <a:ext cx="6869320" cy="504983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8C5C9A-FF78-40D2-A270-46213B896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7328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Segoe UI Semibold"/>
                <a:cs typeface="Segoe UI Semibold"/>
              </a:rPr>
              <a:t>Grant Review Process </a:t>
            </a:r>
            <a:endParaRPr lang="en-US">
              <a:latin typeface="Segoe UI Semibold"/>
              <a:cs typeface="Segoe UI Semi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508000" lvl="1" indent="0">
              <a:buNone/>
            </a:pPr>
            <a:endParaRPr lang="en-US" sz="2400" b="1"/>
          </a:p>
          <a:p>
            <a:pPr marL="0" indent="0">
              <a:buNone/>
            </a:pPr>
            <a:r>
              <a:rPr lang="en-US" sz="2800">
                <a:latin typeface="Segoe UI"/>
                <a:cs typeface="Segoe UI"/>
              </a:rPr>
              <a:t>A DESE review team will review all submissions for: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>
                <a:latin typeface="Segoe UI"/>
                <a:cs typeface="Segoe UI"/>
              </a:rPr>
              <a:t>Technical requirements (e.g., budget details; signature pages);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>
                <a:latin typeface="Segoe UI"/>
                <a:cs typeface="Segoe UI"/>
              </a:rPr>
              <a:t>Alignment to updated sustainable improvement plans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/>
              <a:t>Focus on identified subgroups, where applicable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698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D5751-2736-4F1E-8E7B-5AB84281B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 for Districts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3600" dirty="0"/>
              <a:t>1. </a:t>
            </a:r>
            <a:r>
              <a:rPr lang="en-US" sz="3300" dirty="0"/>
              <a:t>Consult with your regional SSoS team</a:t>
            </a:r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sz="3300" dirty="0"/>
              <a:t>As you develop your application, make certain it: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Segoe UI"/>
                <a:cs typeface="Segoe UI"/>
              </a:rPr>
              <a:t>Aligns to strategies in sustainable improvement plans;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Segoe UI"/>
                <a:cs typeface="Segoe UI"/>
              </a:rPr>
              <a:t>Aligns to early literacy guidelines, </a:t>
            </a:r>
            <a:r>
              <a:rPr lang="en-US" i="1" dirty="0">
                <a:latin typeface="Segoe UI"/>
                <a:cs typeface="Segoe UI"/>
              </a:rPr>
              <a:t>if applicable</a:t>
            </a:r>
            <a:r>
              <a:rPr lang="en-US" dirty="0">
                <a:latin typeface="Segoe UI"/>
                <a:cs typeface="Segoe UI"/>
              </a:rPr>
              <a:t>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Segoe UI"/>
                <a:cs typeface="Segoe UI"/>
              </a:rPr>
              <a:t>Focuses on identified subgroups, </a:t>
            </a:r>
            <a:r>
              <a:rPr lang="en-US" i="1" dirty="0">
                <a:latin typeface="Segoe UI"/>
                <a:cs typeface="Segoe UI"/>
              </a:rPr>
              <a:t>where applicable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Meets technical requirements </a:t>
            </a:r>
            <a:r>
              <a:rPr lang="en-US" i="1" dirty="0"/>
              <a:t>(e.g., budget details; signature pages)</a:t>
            </a:r>
          </a:p>
          <a:p>
            <a:pPr marL="0" indent="0">
              <a:buNone/>
            </a:pPr>
            <a:r>
              <a:rPr lang="en-US" sz="3600" dirty="0">
                <a:latin typeface="Segoe UI"/>
                <a:cs typeface="Segoe UI"/>
              </a:rPr>
              <a:t>3. </a:t>
            </a:r>
            <a:r>
              <a:rPr lang="en-US" sz="3300" dirty="0">
                <a:latin typeface="Segoe UI"/>
                <a:cs typeface="Segoe UI"/>
              </a:rPr>
              <a:t>Upload application to </a:t>
            </a:r>
            <a:r>
              <a:rPr lang="en-US" sz="3300" dirty="0" err="1">
                <a:latin typeface="Segoe UI"/>
                <a:cs typeface="Segoe UI"/>
              </a:rPr>
              <a:t>EdGrants</a:t>
            </a:r>
            <a:endParaRPr lang="en-US" sz="3300" dirty="0">
              <a:latin typeface="Segoe UI"/>
              <a:cs typeface="Segoe UI"/>
            </a:endParaRPr>
          </a:p>
          <a:p>
            <a:pPr marL="0" indent="0">
              <a:buNone/>
            </a:pPr>
            <a:r>
              <a:rPr lang="en-US" dirty="0">
                <a:latin typeface="Segoe UI"/>
                <a:cs typeface="Segoe UI"/>
              </a:rPr>
              <a:t>4. </a:t>
            </a:r>
            <a:r>
              <a:rPr lang="en-US" sz="3300" dirty="0">
                <a:latin typeface="Segoe UI"/>
                <a:cs typeface="Segoe UI"/>
              </a:rPr>
              <a:t>Email Sustainable Improvement Plans to </a:t>
            </a:r>
            <a:r>
              <a:rPr lang="en-US" sz="3300" dirty="0">
                <a:latin typeface="Segoe UI"/>
                <a:cs typeface="Segoe UI"/>
                <a:hlinkClick r:id="rId3"/>
              </a:rPr>
              <a:t>SSoS@mass.gov</a:t>
            </a:r>
            <a:r>
              <a:rPr lang="en-US" sz="3300" dirty="0">
                <a:latin typeface="Segoe UI"/>
                <a:cs typeface="Segoe UI"/>
              </a:rPr>
              <a:t>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533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70814-4F57-470F-9EA7-3D92A599B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Segoe UI Semibold"/>
                <a:cs typeface="Segoe UI Semibold"/>
              </a:rPr>
              <a:t>Questions about TAG?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BA957-0774-4132-849C-168B4C45D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/>
              <a:t>Substantive questions related to your application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Reach out to your regional SSoS team first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If necessary, schedule a time to meet with Malden Review Team during dedicated TAG office hours</a:t>
            </a:r>
          </a:p>
          <a:p>
            <a:pPr marL="0" indent="0">
              <a:buNone/>
            </a:pPr>
            <a:r>
              <a:rPr lang="en-US" b="1" dirty="0"/>
              <a:t>Technical questions about completing grant forms: 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/>
              <a:t>Contact Abi Slayton </a:t>
            </a:r>
            <a:r>
              <a:rPr lang="en-US" dirty="0">
                <a:hlinkClick r:id="rId3"/>
              </a:rPr>
              <a:t>Abigail.T.Slayton@mass.gov</a:t>
            </a:r>
            <a:r>
              <a:rPr lang="en-US" dirty="0"/>
              <a:t>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b="1" dirty="0"/>
              <a:t>Questions about MSVs/TSVs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800" b="1" dirty="0"/>
              <a:t>     </a:t>
            </a:r>
            <a:r>
              <a:rPr lang="en-US" sz="2800" dirty="0"/>
              <a:t>Contact Erica Champagne </a:t>
            </a:r>
            <a:r>
              <a:rPr lang="en-US" sz="2800" dirty="0">
                <a:hlinkClick r:id="rId4"/>
              </a:rPr>
              <a:t>Erica.Champagne@mass.gov</a:t>
            </a:r>
            <a:r>
              <a:rPr lang="en-US" sz="2800" dirty="0"/>
              <a:t>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b="1" dirty="0"/>
              <a:t>Questions about School Redesign (SRG) Grants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     Contact Michael Seymour </a:t>
            </a:r>
            <a:r>
              <a:rPr lang="en-US" sz="2800" dirty="0">
                <a:hlinkClick r:id="rId5"/>
              </a:rPr>
              <a:t>Michael.J.Seymour@mass.gov</a:t>
            </a:r>
            <a:r>
              <a:rPr lang="en-US" sz="2800" dirty="0"/>
              <a:t> </a:t>
            </a:r>
            <a:endParaRPr lang="en-US" sz="2800" b="1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BC5F30-C703-4D9F-AD06-1EBB037DD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870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21864-3326-4268-BCD1-7A4E55A3A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Links to resources referenced in this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65D3A-74D9-4371-BBEF-FCCD1460B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hlinkClick r:id="rId3"/>
              </a:rPr>
              <a:t>Targeted Assistance Grant RFP</a:t>
            </a:r>
            <a:r>
              <a:rPr lang="en-US" sz="2400" dirty="0"/>
              <a:t> (includes </a:t>
            </a:r>
            <a:r>
              <a:rPr lang="en-US" sz="2400" dirty="0">
                <a:hlinkClick r:id="rId4"/>
              </a:rPr>
              <a:t>district allocations</a:t>
            </a:r>
            <a:r>
              <a:rPr lang="en-US" sz="2400" dirty="0"/>
              <a:t>, </a:t>
            </a:r>
            <a:r>
              <a:rPr lang="en-US" sz="2400" dirty="0">
                <a:hlinkClick r:id="rId3"/>
              </a:rPr>
              <a:t>fund use examples</a:t>
            </a:r>
            <a:r>
              <a:rPr lang="en-US" sz="2400" dirty="0"/>
              <a:t>, </a:t>
            </a:r>
            <a:r>
              <a:rPr lang="en-US" sz="2400" dirty="0">
                <a:hlinkClick r:id="rId5"/>
              </a:rPr>
              <a:t>Part III Application/Narrative</a:t>
            </a:r>
            <a:r>
              <a:rPr lang="en-US" sz="2400" dirty="0"/>
              <a:t>, and </a:t>
            </a:r>
            <a:r>
              <a:rPr lang="en-US" sz="2400" dirty="0">
                <a:hlinkClick r:id="rId6"/>
              </a:rPr>
              <a:t>budget workbook with Cover Page </a:t>
            </a:r>
            <a:r>
              <a:rPr lang="en-US" sz="2400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SSoS Web Resources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hlinkClick r:id="rId7"/>
              </a:rPr>
              <a:t>Sustainable Improvement Planning and Implementation Guidance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hlinkClick r:id="rId8"/>
              </a:rPr>
              <a:t>Contacts for SSoS Regional Teams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Segoe UI"/>
                <a:cs typeface="Segoe UI"/>
                <a:hlinkClick r:id="rId9"/>
              </a:rPr>
              <a:t>Monitoring and Targeted Site Visits</a:t>
            </a:r>
            <a:r>
              <a:rPr lang="en-US" sz="1800" dirty="0">
                <a:latin typeface="Segoe UI"/>
                <a:cs typeface="Segoe UI"/>
              </a:rPr>
              <a:t> (MSVs and TSVs)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hlinkClick r:id="rId10"/>
              </a:rPr>
              <a:t>Multi-Tiered Systems of Support (MTSS) Academies </a:t>
            </a: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Early Literacy Resources</a:t>
            </a:r>
          </a:p>
          <a:p>
            <a:pPr lvl="1"/>
            <a:r>
              <a:rPr lang="en-US" sz="1800" dirty="0">
                <a:hlinkClick r:id="rId11"/>
              </a:rPr>
              <a:t>Remote Teaching and Learning Module Series</a:t>
            </a:r>
            <a:endParaRPr lang="en-US" sz="1800" dirty="0"/>
          </a:p>
          <a:p>
            <a:pPr lvl="1"/>
            <a:r>
              <a:rPr lang="en-US" sz="1800" dirty="0">
                <a:hlinkClick r:id="rId12"/>
              </a:rPr>
              <a:t>CURATE</a:t>
            </a:r>
            <a:r>
              <a:rPr lang="en-US" sz="1800" dirty="0"/>
              <a:t> (Curriculum Ratings by Teachers)</a:t>
            </a:r>
          </a:p>
          <a:p>
            <a:pPr lvl="1"/>
            <a:r>
              <a:rPr lang="en-US" sz="1800" dirty="0">
                <a:hlinkClick r:id="rId13"/>
              </a:rPr>
              <a:t>Early Literacy Screening information</a:t>
            </a:r>
            <a:endParaRPr lang="en-US" sz="1800" dirty="0"/>
          </a:p>
          <a:p>
            <a:pPr lvl="1"/>
            <a:r>
              <a:rPr lang="en-US" sz="1800" dirty="0">
                <a:solidFill>
                  <a:srgbClr val="0070C0"/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Center for Instructional Support Program Catalog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What to Look for Observation Guides</a:t>
            </a:r>
            <a:endParaRPr lang="en-US" sz="1800" dirty="0">
              <a:solidFill>
                <a:srgbClr val="0070C0"/>
              </a:solidFill>
            </a:endParaRPr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72E067-32DD-4E89-AAB6-F1813B5F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5072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descr="Thank you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endParaRPr lang="en-US" b="1" dirty="0"/>
          </a:p>
          <a:p>
            <a:endParaRPr lang="en-US" dirty="0"/>
          </a:p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26</a:t>
            </a:fld>
            <a:endParaRPr lang="zh-CN" altLang="en-US"/>
          </a:p>
        </p:txBody>
      </p:sp>
      <p:pic>
        <p:nvPicPr>
          <p:cNvPr id="5" name="Picture 5" descr="Thank you">
            <a:extLst>
              <a:ext uri="{FF2B5EF4-FFF2-40B4-BE49-F238E27FC236}">
                <a16:creationId xmlns:a16="http://schemas.microsoft.com/office/drawing/2014/main" id="{5154F37A-BDF6-457A-89AD-16EAA4DA3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854" y="2250596"/>
            <a:ext cx="5542291" cy="303254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93815F6-78A6-4BB7-8F46-BB546A22F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43" y="288925"/>
            <a:ext cx="8576257" cy="679905"/>
          </a:xfrm>
          <a:noFill/>
        </p:spPr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491746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5529" y="897555"/>
            <a:ext cx="8223499" cy="3539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/>
              <a:t>Eligible Districts and Schools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Review of SSoS Supports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Grant Requirements/Commitments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TAG Allocations</a:t>
            </a:r>
            <a:endParaRPr lang="en-US" sz="3200" dirty="0">
              <a:cs typeface="Segoe UI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TAG Funding Sources and Funding Uses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TAG RFP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TAG Timeline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4A2AC4-73E4-4855-88A4-DDBFD928552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47697" y="365126"/>
            <a:ext cx="6731876" cy="659634"/>
          </a:xfrm>
        </p:spPr>
        <p:txBody>
          <a:bodyPr/>
          <a:lstStyle/>
          <a:p>
            <a:r>
              <a:rPr lang="en-US" sz="3200" b="1" dirty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347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Districts Are Eligible for TAG Funding?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-50800">
              <a:buNone/>
            </a:pPr>
            <a:r>
              <a:rPr lang="en-US" sz="2800" b="1"/>
              <a:t>Any district with one or more schools identified as in need of assistance or intervention by the Massachusetts Accountability System.  This includes schools:</a:t>
            </a:r>
          </a:p>
          <a:p>
            <a:pPr marL="0" indent="-50800">
              <a:buNone/>
            </a:pPr>
            <a:endParaRPr lang="en-US" sz="1000" b="1"/>
          </a:p>
          <a:p>
            <a:pPr marL="1206500" lvl="2" indent="-342900"/>
            <a:r>
              <a:rPr lang="en-US" sz="2800"/>
              <a:t>in percentiles 1-10;</a:t>
            </a:r>
          </a:p>
          <a:p>
            <a:pPr marL="1206500" lvl="2" indent="-342900"/>
            <a:r>
              <a:rPr lang="en-US" sz="2800"/>
              <a:t>identified as underperforming; </a:t>
            </a:r>
          </a:p>
          <a:p>
            <a:pPr marL="1206500" lvl="2" indent="-342900"/>
            <a:r>
              <a:rPr lang="en-US" sz="2800">
                <a:latin typeface="Segoe UI"/>
                <a:cs typeface="Segoe UI"/>
              </a:rPr>
              <a:t>with one or more student groups in percentiles 1-5 relative to other students in the same student group across the state</a:t>
            </a:r>
            <a:endParaRPr lang="en-US" sz="2800"/>
          </a:p>
          <a:p>
            <a:pPr marL="863600" lvl="2" indent="0">
              <a:buNone/>
            </a:pPr>
            <a:endParaRPr lang="en-US" sz="2800"/>
          </a:p>
          <a:p>
            <a:pPr marL="0" indent="-50800">
              <a:buNone/>
            </a:pPr>
            <a:r>
              <a:rPr lang="en-US" sz="2000" b="1" i="1" u="sng"/>
              <a:t>Not</a:t>
            </a:r>
            <a:r>
              <a:rPr lang="en-US" sz="2000" b="1" i="1"/>
              <a:t> eligible</a:t>
            </a:r>
            <a:r>
              <a:rPr lang="en-US" sz="2000" i="1"/>
              <a:t>: </a:t>
            </a:r>
            <a:r>
              <a:rPr lang="en-US" sz="2000"/>
              <a:t>school</a:t>
            </a:r>
            <a:r>
              <a:rPr lang="en-US" sz="2000" i="1"/>
              <a:t> </a:t>
            </a:r>
            <a:r>
              <a:rPr lang="en-US" sz="2000"/>
              <a:t>served by the Strategic Transformation Office, charter schools, virtual schools, schools receiving SRG funding, and schools identified due to low participation in MCAS.</a:t>
            </a:r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102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How the SSoS Supports Planning and Implementa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/>
              <a:t>SSoS Supports for Schools Requiring Assistance or Intervention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US" sz="2400" i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Segoe UI"/>
                <a:cs typeface="Segoe UI"/>
                <a:hlinkClick r:id="rId3"/>
              </a:rPr>
              <a:t>Targeted Assistance Grant (TAG)</a:t>
            </a:r>
            <a:r>
              <a:rPr lang="en-US" dirty="0">
                <a:latin typeface="Segoe UI"/>
                <a:cs typeface="Segoe UI"/>
              </a:rPr>
              <a:t> and </a:t>
            </a:r>
            <a:r>
              <a:rPr lang="en-US" dirty="0">
                <a:latin typeface="Segoe UI"/>
                <a:cs typeface="Segoe UI"/>
                <a:hlinkClick r:id="rId4"/>
              </a:rPr>
              <a:t>School Redesign Grant (SRG)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linkClick r:id="rId5"/>
              </a:rPr>
              <a:t>Sustainable Improvement Planning and Implementation Guidance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linkClick r:id="rId6"/>
              </a:rPr>
              <a:t>Direct supports from SSoS Regional Teams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Segoe UI"/>
                <a:cs typeface="Segoe UI"/>
                <a:hlinkClick r:id="rId7"/>
              </a:rPr>
              <a:t>Monitoring and Targeted Site Visits</a:t>
            </a:r>
            <a:r>
              <a:rPr lang="en-US" dirty="0">
                <a:latin typeface="Segoe UI"/>
                <a:cs typeface="Segoe UI"/>
              </a:rPr>
              <a:t> (MSVs and TSVs)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linkClick r:id="rId8"/>
              </a:rPr>
              <a:t>Multi-Tiered Systems of Support (MTSS) Academies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7229C-EC7B-4063-A33B-28A5E87E32E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03B6A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203B6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8838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Segoe UI Semibold"/>
                <a:cs typeface="Segoe UI Semibold"/>
              </a:rPr>
              <a:t>Requirements for Districts Accepting TAG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>
                <a:latin typeface="Segoe UI"/>
                <a:cs typeface="Segoe UI"/>
              </a:rPr>
              <a:t>Districts</a:t>
            </a:r>
            <a:r>
              <a:rPr lang="en-US" dirty="0">
                <a:latin typeface="Segoe UI"/>
                <a:cs typeface="Segoe UI"/>
              </a:rPr>
              <a:t> and schools </a:t>
            </a:r>
            <a:r>
              <a:rPr lang="en-US">
                <a:latin typeface="Segoe UI"/>
                <a:cs typeface="Segoe UI"/>
              </a:rPr>
              <a:t>receiving TAG funds </a:t>
            </a:r>
            <a:r>
              <a:rPr lang="en-US" dirty="0">
                <a:latin typeface="Segoe UI"/>
                <a:cs typeface="Segoe UI"/>
              </a:rPr>
              <a:t>commit to:</a:t>
            </a:r>
          </a:p>
          <a:p>
            <a:pPr marL="0" indent="0">
              <a:buNone/>
            </a:pPr>
            <a:endParaRPr lang="en-US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>
                <a:latin typeface="Segoe UI"/>
                <a:cs typeface="Segoe UI"/>
              </a:rPr>
              <a:t>Engaging in DESE’s sustainable improvement planning and implementation processes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>
                <a:latin typeface="Segoe UI"/>
                <a:cs typeface="Segoe UI"/>
              </a:rPr>
              <a:t>Engaging in meaningful collaboration with </a:t>
            </a:r>
            <a:r>
              <a:rPr lang="en-US" sz="2600" dirty="0" err="1">
                <a:latin typeface="Segoe UI"/>
                <a:cs typeface="Segoe UI"/>
              </a:rPr>
              <a:t>SSoS</a:t>
            </a:r>
            <a:r>
              <a:rPr lang="en-US" sz="2600" dirty="0">
                <a:latin typeface="Segoe UI"/>
                <a:cs typeface="Segoe UI"/>
              </a:rPr>
              <a:t> Regional Team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>
                <a:latin typeface="Segoe UI"/>
                <a:cs typeface="Segoe UI"/>
              </a:rPr>
              <a:t>Taking part in a </a:t>
            </a:r>
            <a:r>
              <a:rPr lang="en-US" sz="2600" dirty="0">
                <a:latin typeface="Segoe UI"/>
                <a:cs typeface="Segoe UI"/>
                <a:hlinkClick r:id="rId3"/>
              </a:rPr>
              <a:t>Monitoring Site Visit (MSV) or Targeted Site Visit (TSV)</a:t>
            </a:r>
            <a:r>
              <a:rPr lang="en-US" sz="2600" dirty="0">
                <a:latin typeface="Segoe UI"/>
                <a:cs typeface="Segoe UI"/>
              </a:rPr>
              <a:t>*  </a:t>
            </a:r>
            <a:endParaRPr lang="en-US" sz="2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>
                <a:latin typeface="Segoe UI"/>
                <a:cs typeface="Segoe UI"/>
              </a:rPr>
              <a:t>Submitting a sustainable improvement plan or annual renewal to DESE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600">
              <a:latin typeface="Segoe UI"/>
              <a:cs typeface="Segoe UI"/>
            </a:endParaRPr>
          </a:p>
          <a:p>
            <a:pPr marL="0" indent="-50800">
              <a:buNone/>
            </a:pPr>
            <a:endParaRPr lang="en-US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015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743" y="250424"/>
            <a:ext cx="11370972" cy="679905"/>
          </a:xfrm>
        </p:spPr>
        <p:txBody>
          <a:bodyPr/>
          <a:lstStyle/>
          <a:p>
            <a:r>
              <a:rPr lang="en-US"/>
              <a:t>Monitoring and Targeted Site Visits (MSVs and TSVs)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743" y="1181269"/>
            <a:ext cx="11370972" cy="504974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>
              <a:latin typeface="Segoe UI"/>
              <a:cs typeface="Segoe UI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>
              <a:latin typeface="Segoe UI"/>
              <a:cs typeface="Segoe UI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>
              <a:latin typeface="Segoe UI"/>
              <a:cs typeface="Segoe UI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>
              <a:latin typeface="Segoe UI"/>
              <a:cs typeface="Segoe UI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>
              <a:latin typeface="Segoe UI"/>
              <a:cs typeface="Segoe UI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>
                <a:latin typeface="Segoe UI"/>
                <a:cs typeface="Segoe UI"/>
              </a:rPr>
              <a:t>DESE pays AIR and </a:t>
            </a:r>
            <a:r>
              <a:rPr lang="en-US" err="1">
                <a:latin typeface="Segoe UI"/>
                <a:cs typeface="Segoe UI"/>
              </a:rPr>
              <a:t>SchoolWorks</a:t>
            </a:r>
            <a:r>
              <a:rPr lang="en-US">
                <a:latin typeface="Segoe UI"/>
                <a:cs typeface="Segoe UI"/>
              </a:rPr>
              <a:t> directly for MSVs/TSVs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>
                <a:latin typeface="Segoe UI"/>
                <a:cs typeface="Segoe UI"/>
              </a:rPr>
              <a:t>Stay tuned for changes to MSV/TSV process and scheduling….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7</a:t>
            </a:fld>
            <a:endParaRPr lang="zh-CN" alt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395AD51-C625-4071-A28C-DBE6549CE8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038076"/>
              </p:ext>
            </p:extLst>
          </p:nvPr>
        </p:nvGraphicFramePr>
        <p:xfrm>
          <a:off x="484094" y="1281952"/>
          <a:ext cx="11167918" cy="2681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9507">
                  <a:extLst>
                    <a:ext uri="{9D8B030D-6E8A-4147-A177-3AD203B41FA5}">
                      <a16:colId xmlns:a16="http://schemas.microsoft.com/office/drawing/2014/main" val="964365233"/>
                    </a:ext>
                  </a:extLst>
                </a:gridCol>
                <a:gridCol w="2232211">
                  <a:extLst>
                    <a:ext uri="{9D8B030D-6E8A-4147-A177-3AD203B41FA5}">
                      <a16:colId xmlns:a16="http://schemas.microsoft.com/office/drawing/2014/main" val="1434537083"/>
                    </a:ext>
                  </a:extLst>
                </a:gridCol>
                <a:gridCol w="2246200">
                  <a:extLst>
                    <a:ext uri="{9D8B030D-6E8A-4147-A177-3AD203B41FA5}">
                      <a16:colId xmlns:a16="http://schemas.microsoft.com/office/drawing/2014/main" val="805123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SCHOOL CLASSIFICATION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MSV </a:t>
                      </a:r>
                    </a:p>
                    <a:p>
                      <a:pPr lvl="0" algn="ctr">
                        <a:buNone/>
                      </a:pPr>
                      <a:r>
                        <a:rPr lang="en-US"/>
                        <a:t>Conducted by AIR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TSV</a:t>
                      </a:r>
                    </a:p>
                    <a:p>
                      <a:pPr lvl="0" algn="ctr">
                        <a:buNone/>
                      </a:pPr>
                      <a:r>
                        <a:rPr lang="en-US"/>
                        <a:t>Conducted by AIR or </a:t>
                      </a:r>
                      <a:r>
                        <a:rPr lang="en-US" err="1"/>
                        <a:t>SchoolWorks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7062596"/>
                  </a:ext>
                </a:extLst>
              </a:tr>
              <a:tr h="385482">
                <a:tc>
                  <a:txBody>
                    <a:bodyPr/>
                    <a:lstStyle/>
                    <a:p>
                      <a:r>
                        <a:rPr lang="en-US"/>
                        <a:t>Receiving SRG funding OR designated as Underperforming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682972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All other schools in percentile 1-5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541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All other schools in percentiles 6-10 opting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09439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Schools above the 10th percentiles identified due to low performing student 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710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626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A4E66-1E50-4FC2-A776-22DFCFE7B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TAG Funding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6B297-A572-4889-811F-C47848E3D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3600" dirty="0">
                <a:latin typeface="Segoe UI"/>
                <a:cs typeface="Segoe UI"/>
              </a:rPr>
              <a:t>TAG is comprised of two funding sources totaling $3,520,000:</a:t>
            </a:r>
          </a:p>
          <a:p>
            <a:pPr marL="292100" indent="-342900">
              <a:buFont typeface="+mj-lt"/>
              <a:buAutoNum type="arabicPeriod"/>
            </a:pPr>
            <a:endParaRPr lang="en-US" sz="1000" dirty="0"/>
          </a:p>
          <a:p>
            <a:pPr marL="292100" indent="-342900">
              <a:buFont typeface="+mj-lt"/>
              <a:buAutoNum type="arabicPeriod"/>
            </a:pPr>
            <a:r>
              <a:rPr lang="en-US" sz="3400" dirty="0">
                <a:latin typeface="Segoe UI"/>
                <a:cs typeface="Segoe UI"/>
              </a:rPr>
              <a:t> Title I School Improvement funding (FC 325): $2,490,000</a:t>
            </a:r>
          </a:p>
          <a:p>
            <a:pPr lvl="2"/>
            <a:r>
              <a:rPr lang="en-US" sz="2800" dirty="0">
                <a:latin typeface="Segoe UI"/>
                <a:cs typeface="Segoe UI"/>
              </a:rPr>
              <a:t>All federal funds must be expended by </a:t>
            </a:r>
            <a:r>
              <a:rPr lang="en-US" sz="2800" b="1" dirty="0">
                <a:latin typeface="Segoe UI"/>
                <a:cs typeface="Segoe UI"/>
              </a:rPr>
              <a:t>August 31, 2021</a:t>
            </a:r>
            <a:endParaRPr lang="en-US" sz="2800" dirty="0">
              <a:latin typeface="Segoe UI"/>
              <a:cs typeface="Segoe UI"/>
            </a:endParaRPr>
          </a:p>
          <a:p>
            <a:pPr marL="292100" indent="-342900">
              <a:buFont typeface="+mj-lt"/>
              <a:buAutoNum type="arabicPeriod"/>
            </a:pPr>
            <a:r>
              <a:rPr lang="en-US" sz="3600" dirty="0">
                <a:latin typeface="Segoe UI"/>
                <a:cs typeface="Segoe UI"/>
              </a:rPr>
              <a:t> State targeted assistance funds (FC 222): $1,030,000</a:t>
            </a:r>
          </a:p>
          <a:p>
            <a:pPr lvl="2"/>
            <a:r>
              <a:rPr lang="en-US" sz="2800" dirty="0">
                <a:latin typeface="Segoe UI"/>
                <a:cs typeface="Segoe UI"/>
              </a:rPr>
              <a:t>All state funds must be expended by </a:t>
            </a:r>
            <a:r>
              <a:rPr lang="en-US" sz="2800" b="1" dirty="0">
                <a:latin typeface="Segoe UI"/>
                <a:cs typeface="Segoe UI"/>
              </a:rPr>
              <a:t>June 30, 2021</a:t>
            </a:r>
          </a:p>
          <a:p>
            <a:pPr marL="0" indent="0">
              <a:buNone/>
            </a:pPr>
            <a:r>
              <a:rPr lang="en-US" sz="2400" b="1" dirty="0">
                <a:latin typeface="Segoe UI"/>
                <a:cs typeface="Segoe UI"/>
              </a:rPr>
              <a:t>NOTES:</a:t>
            </a:r>
            <a:r>
              <a:rPr lang="en-US" sz="2400" dirty="0">
                <a:latin typeface="Segoe UI"/>
                <a:cs typeface="Segoe UI"/>
              </a:rPr>
              <a:t>  </a:t>
            </a:r>
          </a:p>
          <a:p>
            <a:pPr marL="342900" indent="-342900"/>
            <a:r>
              <a:rPr lang="en-US" sz="2000" dirty="0">
                <a:latin typeface="Segoe UI"/>
                <a:cs typeface="Segoe UI"/>
              </a:rPr>
              <a:t>This year each district’s allocation is drawn from a single funding source</a:t>
            </a:r>
            <a:endParaRPr lang="en-US" sz="2000" dirty="0"/>
          </a:p>
          <a:p>
            <a:pPr marL="342900" indent="-342900"/>
            <a:r>
              <a:rPr lang="en-US" sz="2000" dirty="0">
                <a:latin typeface="Segoe UI"/>
                <a:cs typeface="Segoe UI"/>
              </a:rPr>
              <a:t>Districts receiving state funds will have the option to extend the grant to 8/31/21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31250-8C87-4E4C-9E94-DBF87052F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280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Segoe UI Semibold"/>
                <a:cs typeface="Segoe UI Semibol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District Grant Allocations</a:t>
            </a:r>
            <a:endParaRPr lang="en-US" dirty="0">
              <a:latin typeface="Segoe UI Semibold"/>
              <a:cs typeface="Segoe UI Semi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7229C-EC7B-4063-A33B-28A5E87E32ED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478008" y="1436013"/>
            <a:ext cx="108757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/>
              <a:t>Each school is funded in a single category of eligibility 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704225"/>
              </p:ext>
            </p:extLst>
          </p:nvPr>
        </p:nvGraphicFramePr>
        <p:xfrm>
          <a:off x="605642" y="2589136"/>
          <a:ext cx="10759044" cy="23761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95210">
                  <a:extLst>
                    <a:ext uri="{9D8B030D-6E8A-4147-A177-3AD203B41FA5}">
                      <a16:colId xmlns:a16="http://schemas.microsoft.com/office/drawing/2014/main" val="3383464480"/>
                    </a:ext>
                  </a:extLst>
                </a:gridCol>
                <a:gridCol w="3063834">
                  <a:extLst>
                    <a:ext uri="{9D8B030D-6E8A-4147-A177-3AD203B41FA5}">
                      <a16:colId xmlns:a16="http://schemas.microsoft.com/office/drawing/2014/main" val="781448245"/>
                    </a:ext>
                  </a:extLst>
                </a:gridCol>
              </a:tblGrid>
              <a:tr h="72039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en-US" sz="2400" dirty="0">
                          <a:effectLst/>
                        </a:rPr>
                        <a:t>School </a:t>
                      </a: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Percentile/Accountability </a:t>
                      </a:r>
                      <a:r>
                        <a:rPr lang="en-US" sz="2400" dirty="0">
                          <a:effectLst/>
                        </a:rPr>
                        <a:t>Classification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385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Allocation per school</a:t>
                      </a:r>
                    </a:p>
                  </a:txBody>
                  <a:tcPr marL="68580" marR="68580" marT="0" marB="0">
                    <a:solidFill>
                      <a:srgbClr val="E385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047340"/>
                  </a:ext>
                </a:extLst>
              </a:tr>
              <a:tr h="5314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Schools in percentiles 1-5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$45,000 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5833488"/>
                  </a:ext>
                </a:extLst>
              </a:tr>
              <a:tr h="4712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Schools in percentiles 6-10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$25,000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375816"/>
                  </a:ext>
                </a:extLst>
              </a:tr>
              <a:tr h="6530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en-US" sz="2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Subgroup Only schools above the 10th percentile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$15,000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890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295391"/>
      </p:ext>
    </p:extLst>
  </p:cSld>
  <p:clrMapOvr>
    <a:masterClrMapping/>
  </p:clrMapOvr>
</p:sld>
</file>

<file path=ppt/theme/theme1.xml><?xml version="1.0" encoding="utf-8"?>
<a:theme xmlns:a="http://schemas.openxmlformats.org/drawingml/2006/main" name="ESE​​">
  <a:themeElements>
    <a:clrScheme name="ESE color scheme">
      <a:dk1>
        <a:srgbClr val="203B6A"/>
      </a:dk1>
      <a:lt1>
        <a:sysClr val="window" lastClr="FFFFFF"/>
      </a:lt1>
      <a:dk2>
        <a:srgbClr val="203B6A"/>
      </a:dk2>
      <a:lt2>
        <a:srgbClr val="E7E6E6"/>
      </a:lt2>
      <a:accent1>
        <a:srgbClr val="203B6A"/>
      </a:accent1>
      <a:accent2>
        <a:srgbClr val="ED7D31"/>
      </a:accent2>
      <a:accent3>
        <a:srgbClr val="FFC000"/>
      </a:accent3>
      <a:accent4>
        <a:srgbClr val="0563C1"/>
      </a:accent4>
      <a:accent5>
        <a:srgbClr val="00B050"/>
      </a:accent5>
      <a:accent6>
        <a:srgbClr val="FFFF00"/>
      </a:accent6>
      <a:hlink>
        <a:srgbClr val="0563C1"/>
      </a:hlink>
      <a:folHlink>
        <a:srgbClr val="954F72"/>
      </a:folHlink>
    </a:clrScheme>
    <a:fontScheme name="ES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E color scheme">
    <a:dk1>
      <a:srgbClr val="203B6A"/>
    </a:dk1>
    <a:lt1>
      <a:sysClr val="window" lastClr="FFFFFF"/>
    </a:lt1>
    <a:dk2>
      <a:srgbClr val="203B6A"/>
    </a:dk2>
    <a:lt2>
      <a:srgbClr val="E7E6E6"/>
    </a:lt2>
    <a:accent1>
      <a:srgbClr val="203B6A"/>
    </a:accent1>
    <a:accent2>
      <a:srgbClr val="ED7D31"/>
    </a:accent2>
    <a:accent3>
      <a:srgbClr val="FFC000"/>
    </a:accent3>
    <a:accent4>
      <a:srgbClr val="0563C1"/>
    </a:accent4>
    <a:accent5>
      <a:srgbClr val="00B050"/>
    </a:accent5>
    <a:accent6>
      <a:srgbClr val="FFFF00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4261BFE874874F899C38CF9C771BFF" ma:contentTypeVersion="7" ma:contentTypeDescription="Create a new document." ma:contentTypeScope="" ma:versionID="1a175f6fd76af162c8631baf02b0c7de">
  <xsd:schema xmlns:xsd="http://www.w3.org/2001/XMLSchema" xmlns:xs="http://www.w3.org/2001/XMLSchema" xmlns:p="http://schemas.microsoft.com/office/2006/metadata/properties" xmlns:ns2="0a4e05da-b9bc-4326-ad73-01ef31b95567" xmlns:ns3="733efe1c-5bbe-4968-87dc-d400e65c879f" targetNamespace="http://schemas.microsoft.com/office/2006/metadata/properties" ma:root="true" ma:fieldsID="18e3a758e1be3a571da4157f53c3d381" ns2:_="" ns3:_="">
    <xsd:import namespace="0a4e05da-b9bc-4326-ad73-01ef31b95567"/>
    <xsd:import namespace="733efe1c-5bbe-4968-87dc-d400e65c879f"/>
    <xsd:element name="properties">
      <xsd:complexType>
        <xsd:sequence>
          <xsd:element name="documentManagement">
            <xsd:complexType>
              <xsd:all>
                <xsd:element ref="ns2:_vti_RoutingExistingPropertie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4e05da-b9bc-4326-ad73-01ef31b95567" elementFormDefault="qualified">
    <xsd:import namespace="http://schemas.microsoft.com/office/2006/documentManagement/types"/>
    <xsd:import namespace="http://schemas.microsoft.com/office/infopath/2007/PartnerControls"/>
    <xsd:element name="_vti_RoutingExistingProperties" ma:index="8" nillable="true" ma:displayName="Original Properties" ma:description="" ma:hidden="true" ma:internalName="_vti_RoutingExistingPropertie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3efe1c-5bbe-4968-87dc-d400e65c879f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ti_RoutingExistingProperties xmlns="0a4e05da-b9bc-4326-ad73-01ef31b95567" xsi:nil="true"/>
    <_dlc_DocIdPersistId xmlns="733efe1c-5bbe-4968-87dc-d400e65c879f">true</_dlc_DocIdPersistId>
    <_dlc_DocId xmlns="733efe1c-5bbe-4968-87dc-d400e65c879f">DESE-231-64651</_dlc_DocId>
    <_dlc_DocIdUrl xmlns="733efe1c-5bbe-4968-87dc-d400e65c879f">
      <Url>https://sharepoint.doemass.org/ese/webteam/cps/_layouts/DocIdRedir.aspx?ID=DESE-231-64651</Url>
      <Description>DESE-231-64651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DropOffZoneRoutingForm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4AEDF46-8ADD-4BEF-9976-DCAA6FC0F0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4e05da-b9bc-4326-ad73-01ef31b95567"/>
    <ds:schemaRef ds:uri="733efe1c-5bbe-4968-87dc-d400e65c87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B4BA1A-5717-4DB2-A4BC-C7918C861DDD}">
  <ds:schemaRefs>
    <ds:schemaRef ds:uri="http://purl.org/dc/terms/"/>
    <ds:schemaRef ds:uri="733efe1c-5bbe-4968-87dc-d400e65c879f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0a4e05da-b9bc-4326-ad73-01ef31b95567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FC75934-F0A8-4FB0-A1D7-7B24980D616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A9B91FD-E018-4CF4-BB93-57039C6E4B0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1412</Words>
  <Application>Microsoft Office PowerPoint</Application>
  <PresentationFormat>Widescreen</PresentationFormat>
  <Paragraphs>243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等线</vt:lpstr>
      <vt:lpstr>Arial</vt:lpstr>
      <vt:lpstr>Calibri</vt:lpstr>
      <vt:lpstr>Courier New</vt:lpstr>
      <vt:lpstr>Helvetica Neue</vt:lpstr>
      <vt:lpstr>Quicksand</vt:lpstr>
      <vt:lpstr>Segoe</vt:lpstr>
      <vt:lpstr>Segoe SemiBold</vt:lpstr>
      <vt:lpstr>Segoe UI</vt:lpstr>
      <vt:lpstr>Segoe UI Semibold</vt:lpstr>
      <vt:lpstr>Wingdings</vt:lpstr>
      <vt:lpstr>ESE​​</vt:lpstr>
      <vt:lpstr>  Targeted Assistance Grant (TAG)  FY21 Overview  </vt:lpstr>
      <vt:lpstr>Presented by:</vt:lpstr>
      <vt:lpstr>Agenda</vt:lpstr>
      <vt:lpstr>Which Districts Are Eligible for TAG Funding? </vt:lpstr>
      <vt:lpstr>SSoS Supports for Schools Requiring Assistance or Intervention</vt:lpstr>
      <vt:lpstr>Requirements for Districts Accepting TAG Funding</vt:lpstr>
      <vt:lpstr>Monitoring and Targeted Site Visits (MSVs and TSVs)</vt:lpstr>
      <vt:lpstr>TAG Funding Sources</vt:lpstr>
      <vt:lpstr>District Grant Allocations</vt:lpstr>
      <vt:lpstr>TAG Fund Use</vt:lpstr>
      <vt:lpstr>Additional Flexibilities in FY21 TAG Fund Use</vt:lpstr>
      <vt:lpstr>          DESE’s Agency-Wide Focus on Early Literacy </vt:lpstr>
      <vt:lpstr>            DESE Supports for Early Literacy</vt:lpstr>
      <vt:lpstr>Other DESE Resources Supporting Early Literacy</vt:lpstr>
      <vt:lpstr>Other DESE Resources Supporting Early Literacy </vt:lpstr>
      <vt:lpstr>        Flexibility to Use Funds to Address COVID-19 Related Costs</vt:lpstr>
      <vt:lpstr>Logistics: When are TAG Applications Due?</vt:lpstr>
      <vt:lpstr>What gets submitted in EdGrants?</vt:lpstr>
      <vt:lpstr>What Gets Submitted: Narrative</vt:lpstr>
      <vt:lpstr>What Gets Submitted: Narrative (continued)</vt:lpstr>
      <vt:lpstr>Upload Signed Cover Sheet with Your Submission</vt:lpstr>
      <vt:lpstr>Grant Review Process </vt:lpstr>
      <vt:lpstr>Next Steps for Districts</vt:lpstr>
      <vt:lpstr>Questions about TAG?</vt:lpstr>
      <vt:lpstr>Links to resources referenced in this overview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Targeted Assistance Grant (TAG)</dc:title>
  <dc:creator>DESE</dc:creator>
  <cp:lastModifiedBy>Zou, Dong (EOE)</cp:lastModifiedBy>
  <cp:revision>8</cp:revision>
  <dcterms:created xsi:type="dcterms:W3CDTF">2020-08-26T21:07:47Z</dcterms:created>
  <dcterms:modified xsi:type="dcterms:W3CDTF">2020-09-17T18:22:00Z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tadate">
    <vt:lpwstr>Sep 17 2020</vt:lpwstr>
  </property>
</Properties>
</file>