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6" r:id="rId6"/>
  </p:sldMasterIdLst>
  <p:notesMasterIdLst>
    <p:notesMasterId r:id="rId79"/>
  </p:notesMasterIdLst>
  <p:sldIdLst>
    <p:sldId id="256" r:id="rId7"/>
    <p:sldId id="431" r:id="rId8"/>
    <p:sldId id="260" r:id="rId9"/>
    <p:sldId id="261" r:id="rId10"/>
    <p:sldId id="262" r:id="rId11"/>
    <p:sldId id="580" r:id="rId12"/>
    <p:sldId id="263" r:id="rId13"/>
    <p:sldId id="264" r:id="rId14"/>
    <p:sldId id="265" r:id="rId15"/>
    <p:sldId id="430" r:id="rId16"/>
    <p:sldId id="443" r:id="rId17"/>
    <p:sldId id="266" r:id="rId18"/>
    <p:sldId id="450" r:id="rId19"/>
    <p:sldId id="432" r:id="rId20"/>
    <p:sldId id="433" r:id="rId21"/>
    <p:sldId id="434" r:id="rId22"/>
    <p:sldId id="435" r:id="rId23"/>
    <p:sldId id="444" r:id="rId24"/>
    <p:sldId id="436" r:id="rId25"/>
    <p:sldId id="437" r:id="rId26"/>
    <p:sldId id="438" r:id="rId27"/>
    <p:sldId id="439" r:id="rId28"/>
    <p:sldId id="440" r:id="rId29"/>
    <p:sldId id="441" r:id="rId30"/>
    <p:sldId id="446" r:id="rId31"/>
    <p:sldId id="445" r:id="rId32"/>
    <p:sldId id="442" r:id="rId33"/>
    <p:sldId id="447" r:id="rId34"/>
    <p:sldId id="448" r:id="rId35"/>
    <p:sldId id="449" r:id="rId36"/>
    <p:sldId id="456" r:id="rId37"/>
    <p:sldId id="541" r:id="rId38"/>
    <p:sldId id="542" r:id="rId39"/>
    <p:sldId id="473" r:id="rId40"/>
    <p:sldId id="544" r:id="rId41"/>
    <p:sldId id="455" r:id="rId42"/>
    <p:sldId id="545" r:id="rId43"/>
    <p:sldId id="546" r:id="rId44"/>
    <p:sldId id="547" r:id="rId45"/>
    <p:sldId id="548" r:id="rId46"/>
    <p:sldId id="549" r:id="rId47"/>
    <p:sldId id="550" r:id="rId48"/>
    <p:sldId id="551" r:id="rId49"/>
    <p:sldId id="552" r:id="rId50"/>
    <p:sldId id="553" r:id="rId51"/>
    <p:sldId id="554" r:id="rId52"/>
    <p:sldId id="463" r:id="rId53"/>
    <p:sldId id="556" r:id="rId54"/>
    <p:sldId id="557" r:id="rId55"/>
    <p:sldId id="558" r:id="rId56"/>
    <p:sldId id="559" r:id="rId57"/>
    <p:sldId id="560" r:id="rId58"/>
    <p:sldId id="555" r:id="rId59"/>
    <p:sldId id="561" r:id="rId60"/>
    <p:sldId id="563" r:id="rId61"/>
    <p:sldId id="564" r:id="rId62"/>
    <p:sldId id="565" r:id="rId63"/>
    <p:sldId id="567" r:id="rId64"/>
    <p:sldId id="569" r:id="rId65"/>
    <p:sldId id="528" r:id="rId66"/>
    <p:sldId id="570" r:id="rId67"/>
    <p:sldId id="571" r:id="rId68"/>
    <p:sldId id="543" r:id="rId69"/>
    <p:sldId id="572" r:id="rId70"/>
    <p:sldId id="573" r:id="rId71"/>
    <p:sldId id="574" r:id="rId72"/>
    <p:sldId id="575" r:id="rId73"/>
    <p:sldId id="576" r:id="rId74"/>
    <p:sldId id="577" r:id="rId75"/>
    <p:sldId id="578" r:id="rId76"/>
    <p:sldId id="566" r:id="rId77"/>
    <p:sldId id="579"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E2F3"/>
    <a:srgbClr val="BFCFEB"/>
    <a:srgbClr val="E3ECD0"/>
    <a:srgbClr val="E8BFBE"/>
    <a:srgbClr val="2F5597"/>
    <a:srgbClr val="9BBB59"/>
    <a:srgbClr val="C0504D"/>
    <a:srgbClr val="7EC234"/>
    <a:srgbClr val="C5D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63" autoAdjust="0"/>
  </p:normalViewPr>
  <p:slideViewPr>
    <p:cSldViewPr snapToGrid="0">
      <p:cViewPr varScale="1">
        <p:scale>
          <a:sx n="81" d="100"/>
          <a:sy n="81" d="100"/>
        </p:scale>
        <p:origin x="108" y="396"/>
      </p:cViewPr>
      <p:guideLst/>
    </p:cSldViewPr>
  </p:slideViewPr>
  <p:outlineViewPr>
    <p:cViewPr>
      <p:scale>
        <a:sx n="33" d="100"/>
        <a:sy n="33" d="100"/>
      </p:scale>
      <p:origin x="0" y="-593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0590F-DD6E-42B9-99F9-8383F2BEAEC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F489F46-F4A2-43EB-A781-DFE1BC4BAABF}">
      <dgm:prSet/>
      <dgm:spPr/>
      <dgm:t>
        <a:bodyPr/>
        <a:lstStyle/>
        <a:p>
          <a:r>
            <a:rPr lang="en-US" dirty="0">
              <a:solidFill>
                <a:schemeClr val="tx1"/>
              </a:solidFill>
            </a:rPr>
            <a:t>Domain 1: Communication – </a:t>
          </a:r>
          <a:r>
            <a:rPr lang="en-US" i="1" dirty="0">
              <a:solidFill>
                <a:schemeClr val="tx1"/>
              </a:solidFill>
            </a:rPr>
            <a:t>How?</a:t>
          </a:r>
          <a:endParaRPr lang="en-US" dirty="0">
            <a:solidFill>
              <a:schemeClr val="tx1"/>
            </a:solidFill>
          </a:endParaRPr>
        </a:p>
      </dgm:t>
    </dgm:pt>
    <dgm:pt modelId="{5E3058A3-45F0-4633-8B26-D427AC5EA39F}" type="parTrans" cxnId="{44FF7E73-6AFF-4788-8E17-FB5F5222BA17}">
      <dgm:prSet/>
      <dgm:spPr/>
      <dgm:t>
        <a:bodyPr/>
        <a:lstStyle/>
        <a:p>
          <a:endParaRPr lang="en-US"/>
        </a:p>
      </dgm:t>
    </dgm:pt>
    <dgm:pt modelId="{8E3D81CC-725F-4BF3-9A80-F6CAA471443E}" type="sibTrans" cxnId="{44FF7E73-6AFF-4788-8E17-FB5F5222BA17}">
      <dgm:prSet/>
      <dgm:spPr/>
      <dgm:t>
        <a:bodyPr/>
        <a:lstStyle/>
        <a:p>
          <a:endParaRPr lang="en-US"/>
        </a:p>
      </dgm:t>
    </dgm:pt>
    <dgm:pt modelId="{36A86FD0-0415-45FE-A9F3-3F7272CEB01C}">
      <dgm:prSet/>
      <dgm:spPr/>
      <dgm:t>
        <a:bodyPr/>
        <a:lstStyle/>
        <a:p>
          <a:r>
            <a:rPr lang="en-US" dirty="0">
              <a:solidFill>
                <a:schemeClr val="tx1"/>
              </a:solidFill>
            </a:rPr>
            <a:t>Domain 2: Linguistic Cultures – </a:t>
          </a:r>
          <a:r>
            <a:rPr lang="en-US" i="1" dirty="0">
              <a:solidFill>
                <a:schemeClr val="tx1"/>
              </a:solidFill>
            </a:rPr>
            <a:t>What?</a:t>
          </a:r>
          <a:endParaRPr lang="en-US" dirty="0">
            <a:solidFill>
              <a:schemeClr val="tx1"/>
            </a:solidFill>
          </a:endParaRPr>
        </a:p>
      </dgm:t>
    </dgm:pt>
    <dgm:pt modelId="{7AC213D0-2844-4466-B8F3-102079F535C0}" type="parTrans" cxnId="{E9E7EB1E-D1A6-4131-81B3-716DDE81BF13}">
      <dgm:prSet/>
      <dgm:spPr/>
      <dgm:t>
        <a:bodyPr/>
        <a:lstStyle/>
        <a:p>
          <a:endParaRPr lang="en-US"/>
        </a:p>
      </dgm:t>
    </dgm:pt>
    <dgm:pt modelId="{A2CD4DE4-40F6-44FB-A695-FA5A6F015223}" type="sibTrans" cxnId="{E9E7EB1E-D1A6-4131-81B3-716DDE81BF13}">
      <dgm:prSet/>
      <dgm:spPr/>
      <dgm:t>
        <a:bodyPr/>
        <a:lstStyle/>
        <a:p>
          <a:endParaRPr lang="en-US"/>
        </a:p>
      </dgm:t>
    </dgm:pt>
    <dgm:pt modelId="{DCCE3897-065D-4565-B175-45D7983DD1FA}">
      <dgm:prSet/>
      <dgm:spPr/>
      <dgm:t>
        <a:bodyPr/>
        <a:lstStyle/>
        <a:p>
          <a:r>
            <a:rPr lang="en-US" dirty="0">
              <a:solidFill>
                <a:schemeClr val="tx1"/>
              </a:solidFill>
            </a:rPr>
            <a:t>Domain 3: Lifelong Learning – </a:t>
          </a:r>
          <a:r>
            <a:rPr lang="en-US" i="1" dirty="0">
              <a:solidFill>
                <a:schemeClr val="tx1"/>
              </a:solidFill>
            </a:rPr>
            <a:t>Why?</a:t>
          </a:r>
          <a:endParaRPr lang="en-US" dirty="0">
            <a:solidFill>
              <a:schemeClr val="tx1"/>
            </a:solidFill>
          </a:endParaRPr>
        </a:p>
      </dgm:t>
    </dgm:pt>
    <dgm:pt modelId="{82882024-7B3D-495E-8956-572C582DD64C}" type="parTrans" cxnId="{7A430080-196B-41AF-89D6-42CC39350EBC}">
      <dgm:prSet/>
      <dgm:spPr/>
      <dgm:t>
        <a:bodyPr/>
        <a:lstStyle/>
        <a:p>
          <a:endParaRPr lang="en-US"/>
        </a:p>
      </dgm:t>
    </dgm:pt>
    <dgm:pt modelId="{C529AD99-EE69-4744-885D-9DE305BECEAD}" type="sibTrans" cxnId="{7A430080-196B-41AF-89D6-42CC39350EBC}">
      <dgm:prSet/>
      <dgm:spPr/>
      <dgm:t>
        <a:bodyPr/>
        <a:lstStyle/>
        <a:p>
          <a:endParaRPr lang="en-US"/>
        </a:p>
      </dgm:t>
    </dgm:pt>
    <dgm:pt modelId="{BA06F3D2-CD59-443F-B3CA-AADB63EFAD8D}" type="pres">
      <dgm:prSet presAssocID="{D9A0590F-DD6E-42B9-99F9-8383F2BEAEC2}" presName="linear" presStyleCnt="0">
        <dgm:presLayoutVars>
          <dgm:animLvl val="lvl"/>
          <dgm:resizeHandles val="exact"/>
        </dgm:presLayoutVars>
      </dgm:prSet>
      <dgm:spPr/>
    </dgm:pt>
    <dgm:pt modelId="{69317543-C83C-44EB-AA6E-EC8E57E438EA}" type="pres">
      <dgm:prSet presAssocID="{BF489F46-F4A2-43EB-A781-DFE1BC4BAABF}" presName="parentText" presStyleLbl="node1" presStyleIdx="0" presStyleCnt="3">
        <dgm:presLayoutVars>
          <dgm:chMax val="0"/>
          <dgm:bulletEnabled val="1"/>
        </dgm:presLayoutVars>
      </dgm:prSet>
      <dgm:spPr/>
    </dgm:pt>
    <dgm:pt modelId="{C1D11FAA-BF0A-421C-83BE-C49190A11654}" type="pres">
      <dgm:prSet presAssocID="{8E3D81CC-725F-4BF3-9A80-F6CAA471443E}" presName="spacer" presStyleCnt="0"/>
      <dgm:spPr/>
    </dgm:pt>
    <dgm:pt modelId="{27A718A2-0DFB-463C-B6B4-287D48FE58F4}" type="pres">
      <dgm:prSet presAssocID="{36A86FD0-0415-45FE-A9F3-3F7272CEB01C}" presName="parentText" presStyleLbl="node1" presStyleIdx="1" presStyleCnt="3">
        <dgm:presLayoutVars>
          <dgm:chMax val="0"/>
          <dgm:bulletEnabled val="1"/>
        </dgm:presLayoutVars>
      </dgm:prSet>
      <dgm:spPr/>
    </dgm:pt>
    <dgm:pt modelId="{D3093A67-53E4-4E5A-8C4B-72208DE75AE2}" type="pres">
      <dgm:prSet presAssocID="{A2CD4DE4-40F6-44FB-A695-FA5A6F015223}" presName="spacer" presStyleCnt="0"/>
      <dgm:spPr/>
    </dgm:pt>
    <dgm:pt modelId="{4330F7E4-B9C9-4B56-B8D7-9946AB970FD2}" type="pres">
      <dgm:prSet presAssocID="{DCCE3897-065D-4565-B175-45D7983DD1FA}" presName="parentText" presStyleLbl="node1" presStyleIdx="2" presStyleCnt="3">
        <dgm:presLayoutVars>
          <dgm:chMax val="0"/>
          <dgm:bulletEnabled val="1"/>
        </dgm:presLayoutVars>
      </dgm:prSet>
      <dgm:spPr/>
    </dgm:pt>
  </dgm:ptLst>
  <dgm:cxnLst>
    <dgm:cxn modelId="{E9E7EB1E-D1A6-4131-81B3-716DDE81BF13}" srcId="{D9A0590F-DD6E-42B9-99F9-8383F2BEAEC2}" destId="{36A86FD0-0415-45FE-A9F3-3F7272CEB01C}" srcOrd="1" destOrd="0" parTransId="{7AC213D0-2844-4466-B8F3-102079F535C0}" sibTransId="{A2CD4DE4-40F6-44FB-A695-FA5A6F015223}"/>
    <dgm:cxn modelId="{A4F16B26-F00A-413C-AE0E-6237DE081883}" type="presOf" srcId="{D9A0590F-DD6E-42B9-99F9-8383F2BEAEC2}" destId="{BA06F3D2-CD59-443F-B3CA-AADB63EFAD8D}" srcOrd="0" destOrd="0" presId="urn:microsoft.com/office/officeart/2005/8/layout/vList2"/>
    <dgm:cxn modelId="{A5E17B4A-131A-4EC7-A8EB-4687930DFB72}" type="presOf" srcId="{DCCE3897-065D-4565-B175-45D7983DD1FA}" destId="{4330F7E4-B9C9-4B56-B8D7-9946AB970FD2}" srcOrd="0" destOrd="0" presId="urn:microsoft.com/office/officeart/2005/8/layout/vList2"/>
    <dgm:cxn modelId="{321F784E-C286-48DB-A290-067100EDB3B1}" type="presOf" srcId="{BF489F46-F4A2-43EB-A781-DFE1BC4BAABF}" destId="{69317543-C83C-44EB-AA6E-EC8E57E438EA}" srcOrd="0" destOrd="0" presId="urn:microsoft.com/office/officeart/2005/8/layout/vList2"/>
    <dgm:cxn modelId="{44FF7E73-6AFF-4788-8E17-FB5F5222BA17}" srcId="{D9A0590F-DD6E-42B9-99F9-8383F2BEAEC2}" destId="{BF489F46-F4A2-43EB-A781-DFE1BC4BAABF}" srcOrd="0" destOrd="0" parTransId="{5E3058A3-45F0-4633-8B26-D427AC5EA39F}" sibTransId="{8E3D81CC-725F-4BF3-9A80-F6CAA471443E}"/>
    <dgm:cxn modelId="{7A430080-196B-41AF-89D6-42CC39350EBC}" srcId="{D9A0590F-DD6E-42B9-99F9-8383F2BEAEC2}" destId="{DCCE3897-065D-4565-B175-45D7983DD1FA}" srcOrd="2" destOrd="0" parTransId="{82882024-7B3D-495E-8956-572C582DD64C}" sibTransId="{C529AD99-EE69-4744-885D-9DE305BECEAD}"/>
    <dgm:cxn modelId="{94FA35CD-2AC4-44D8-9A33-C0C839F6FB60}" type="presOf" srcId="{36A86FD0-0415-45FE-A9F3-3F7272CEB01C}" destId="{27A718A2-0DFB-463C-B6B4-287D48FE58F4}" srcOrd="0" destOrd="0" presId="urn:microsoft.com/office/officeart/2005/8/layout/vList2"/>
    <dgm:cxn modelId="{C8FBB3BE-2D6E-430D-BECB-0E19B5613004}" type="presParOf" srcId="{BA06F3D2-CD59-443F-B3CA-AADB63EFAD8D}" destId="{69317543-C83C-44EB-AA6E-EC8E57E438EA}" srcOrd="0" destOrd="0" presId="urn:microsoft.com/office/officeart/2005/8/layout/vList2"/>
    <dgm:cxn modelId="{391B0CC6-AB51-4168-8B19-B3BE3BB32FA1}" type="presParOf" srcId="{BA06F3D2-CD59-443F-B3CA-AADB63EFAD8D}" destId="{C1D11FAA-BF0A-421C-83BE-C49190A11654}" srcOrd="1" destOrd="0" presId="urn:microsoft.com/office/officeart/2005/8/layout/vList2"/>
    <dgm:cxn modelId="{7F2F5484-B1A8-4A46-9A46-38A3BA9DB4B0}" type="presParOf" srcId="{BA06F3D2-CD59-443F-B3CA-AADB63EFAD8D}" destId="{27A718A2-0DFB-463C-B6B4-287D48FE58F4}" srcOrd="2" destOrd="0" presId="urn:microsoft.com/office/officeart/2005/8/layout/vList2"/>
    <dgm:cxn modelId="{56A77C1B-9249-442F-9B69-555AEF365515}" type="presParOf" srcId="{BA06F3D2-CD59-443F-B3CA-AADB63EFAD8D}" destId="{D3093A67-53E4-4E5A-8C4B-72208DE75AE2}" srcOrd="3" destOrd="0" presId="urn:microsoft.com/office/officeart/2005/8/layout/vList2"/>
    <dgm:cxn modelId="{A531B555-8213-41D7-BC32-43FBFFE15986}" type="presParOf" srcId="{BA06F3D2-CD59-443F-B3CA-AADB63EFAD8D}" destId="{4330F7E4-B9C9-4B56-B8D7-9946AB970F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547F0-6C55-479D-A052-D1CA67E0E2FA}" type="doc">
      <dgm:prSet loTypeId="urn:microsoft.com/office/officeart/2005/8/layout/vProcess5" loCatId="process" qsTypeId="urn:microsoft.com/office/officeart/2005/8/quickstyle/simple1" qsCatId="simple" csTypeId="urn:microsoft.com/office/officeart/2005/8/colors/accent1_2" csCatId="accent1" phldr="1"/>
      <dgm:spPr/>
    </dgm:pt>
    <dgm:pt modelId="{ADBEEF71-58F9-4B66-8AD1-DC610262CAC5}">
      <dgm:prSet phldrT="[Text]"/>
      <dgm:spPr/>
      <dgm:t>
        <a:bodyPr/>
        <a:lstStyle/>
        <a:p>
          <a:r>
            <a:rPr lang="en-US"/>
            <a:t>Proficiency Level</a:t>
          </a:r>
        </a:p>
      </dgm:t>
    </dgm:pt>
    <dgm:pt modelId="{BA904B1E-A8BC-4A43-BF91-B1D092B4C98E}" type="parTrans" cxnId="{DA62A7B9-90A9-4627-B097-F2604CD77C24}">
      <dgm:prSet/>
      <dgm:spPr/>
      <dgm:t>
        <a:bodyPr/>
        <a:lstStyle/>
        <a:p>
          <a:endParaRPr lang="en-US"/>
        </a:p>
      </dgm:t>
    </dgm:pt>
    <dgm:pt modelId="{17EB69CD-950A-4BB0-A202-7006A56D861C}" type="sibTrans" cxnId="{DA62A7B9-90A9-4627-B097-F2604CD77C24}">
      <dgm:prSet/>
      <dgm:spPr/>
      <dgm:t>
        <a:bodyPr/>
        <a:lstStyle/>
        <a:p>
          <a:endParaRPr lang="en-US"/>
        </a:p>
      </dgm:t>
    </dgm:pt>
    <dgm:pt modelId="{37B97FB7-C67E-483C-A37B-16D63CAD3A60}">
      <dgm:prSet phldrT="[Text]"/>
      <dgm:spPr/>
      <dgm:t>
        <a:bodyPr/>
        <a:lstStyle/>
        <a:p>
          <a:r>
            <a:rPr lang="en-US"/>
            <a:t>Domain</a:t>
          </a:r>
        </a:p>
      </dgm:t>
    </dgm:pt>
    <dgm:pt modelId="{AD42564F-0BD1-4467-81A6-56070BBA3414}" type="parTrans" cxnId="{BF8E7507-8D68-4662-8BD8-0C699B19C0AA}">
      <dgm:prSet/>
      <dgm:spPr/>
      <dgm:t>
        <a:bodyPr/>
        <a:lstStyle/>
        <a:p>
          <a:endParaRPr lang="en-US"/>
        </a:p>
      </dgm:t>
    </dgm:pt>
    <dgm:pt modelId="{121C76A6-ACE2-42EA-93D7-F856F55F25D7}" type="sibTrans" cxnId="{BF8E7507-8D68-4662-8BD8-0C699B19C0AA}">
      <dgm:prSet/>
      <dgm:spPr/>
      <dgm:t>
        <a:bodyPr/>
        <a:lstStyle/>
        <a:p>
          <a:endParaRPr lang="en-US"/>
        </a:p>
      </dgm:t>
    </dgm:pt>
    <dgm:pt modelId="{542D957E-D228-4EC2-941F-6AAE74A31168}">
      <dgm:prSet phldrT="[Text]"/>
      <dgm:spPr/>
      <dgm:t>
        <a:bodyPr/>
        <a:lstStyle/>
        <a:p>
          <a:r>
            <a:rPr lang="en-US"/>
            <a:t>Standard</a:t>
          </a:r>
        </a:p>
      </dgm:t>
    </dgm:pt>
    <dgm:pt modelId="{BE3196BF-0E1F-4999-957C-A87DA4E11265}" type="parTrans" cxnId="{ED7F471A-A94B-45A7-A200-9A4733E24F7B}">
      <dgm:prSet/>
      <dgm:spPr/>
      <dgm:t>
        <a:bodyPr/>
        <a:lstStyle/>
        <a:p>
          <a:endParaRPr lang="en-US"/>
        </a:p>
      </dgm:t>
    </dgm:pt>
    <dgm:pt modelId="{D67142C8-2BF9-421E-8A50-D7C7221B9465}" type="sibTrans" cxnId="{ED7F471A-A94B-45A7-A200-9A4733E24F7B}">
      <dgm:prSet/>
      <dgm:spPr/>
      <dgm:t>
        <a:bodyPr/>
        <a:lstStyle/>
        <a:p>
          <a:endParaRPr lang="en-US"/>
        </a:p>
      </dgm:t>
    </dgm:pt>
    <dgm:pt modelId="{0B32D185-33E4-4F7F-B5D9-B645AE4339ED}">
      <dgm:prSet phldrT="[Text]"/>
      <dgm:spPr/>
      <dgm:t>
        <a:bodyPr/>
        <a:lstStyle/>
        <a:p>
          <a:r>
            <a:rPr lang="en-US"/>
            <a:t>Practice</a:t>
          </a:r>
        </a:p>
      </dgm:t>
    </dgm:pt>
    <dgm:pt modelId="{BF78D0B9-C851-4310-B8E0-7BE5550E70A7}" type="parTrans" cxnId="{13BF9927-E6E7-4FE7-8F8A-5863A7CA2312}">
      <dgm:prSet/>
      <dgm:spPr/>
      <dgm:t>
        <a:bodyPr/>
        <a:lstStyle/>
        <a:p>
          <a:endParaRPr lang="en-US"/>
        </a:p>
      </dgm:t>
    </dgm:pt>
    <dgm:pt modelId="{015F0E90-9146-4D7D-8384-434871478582}" type="sibTrans" cxnId="{13BF9927-E6E7-4FE7-8F8A-5863A7CA2312}">
      <dgm:prSet/>
      <dgm:spPr/>
      <dgm:t>
        <a:bodyPr/>
        <a:lstStyle/>
        <a:p>
          <a:endParaRPr lang="en-US"/>
        </a:p>
      </dgm:t>
    </dgm:pt>
    <dgm:pt modelId="{C979EA41-F6C9-4DB5-91B7-24AA7FA2ED0E}" type="pres">
      <dgm:prSet presAssocID="{1F7547F0-6C55-479D-A052-D1CA67E0E2FA}" presName="outerComposite" presStyleCnt="0">
        <dgm:presLayoutVars>
          <dgm:chMax val="5"/>
          <dgm:dir/>
          <dgm:resizeHandles val="exact"/>
        </dgm:presLayoutVars>
      </dgm:prSet>
      <dgm:spPr/>
    </dgm:pt>
    <dgm:pt modelId="{D33083EB-74B0-4A70-A2C8-E7B203FBCF4E}" type="pres">
      <dgm:prSet presAssocID="{1F7547F0-6C55-479D-A052-D1CA67E0E2FA}" presName="dummyMaxCanvas" presStyleCnt="0">
        <dgm:presLayoutVars/>
      </dgm:prSet>
      <dgm:spPr/>
    </dgm:pt>
    <dgm:pt modelId="{458AF20C-FD8C-4D71-AC04-A9F348F3F751}" type="pres">
      <dgm:prSet presAssocID="{1F7547F0-6C55-479D-A052-D1CA67E0E2FA}" presName="FourNodes_1" presStyleLbl="node1" presStyleIdx="0" presStyleCnt="4">
        <dgm:presLayoutVars>
          <dgm:bulletEnabled val="1"/>
        </dgm:presLayoutVars>
      </dgm:prSet>
      <dgm:spPr/>
    </dgm:pt>
    <dgm:pt modelId="{EABAF73A-1DED-444E-9A1F-CFF279449067}" type="pres">
      <dgm:prSet presAssocID="{1F7547F0-6C55-479D-A052-D1CA67E0E2FA}" presName="FourNodes_2" presStyleLbl="node1" presStyleIdx="1" presStyleCnt="4">
        <dgm:presLayoutVars>
          <dgm:bulletEnabled val="1"/>
        </dgm:presLayoutVars>
      </dgm:prSet>
      <dgm:spPr/>
    </dgm:pt>
    <dgm:pt modelId="{0EA15D7D-B191-46BE-A551-106E008FD0DC}" type="pres">
      <dgm:prSet presAssocID="{1F7547F0-6C55-479D-A052-D1CA67E0E2FA}" presName="FourNodes_3" presStyleLbl="node1" presStyleIdx="2" presStyleCnt="4">
        <dgm:presLayoutVars>
          <dgm:bulletEnabled val="1"/>
        </dgm:presLayoutVars>
      </dgm:prSet>
      <dgm:spPr/>
    </dgm:pt>
    <dgm:pt modelId="{F671CC01-F5DA-4413-89D1-4318F0377449}" type="pres">
      <dgm:prSet presAssocID="{1F7547F0-6C55-479D-A052-D1CA67E0E2FA}" presName="FourNodes_4" presStyleLbl="node1" presStyleIdx="3" presStyleCnt="4">
        <dgm:presLayoutVars>
          <dgm:bulletEnabled val="1"/>
        </dgm:presLayoutVars>
      </dgm:prSet>
      <dgm:spPr/>
    </dgm:pt>
    <dgm:pt modelId="{4F462630-FC99-4D59-95EA-FD956A751D19}" type="pres">
      <dgm:prSet presAssocID="{1F7547F0-6C55-479D-A052-D1CA67E0E2FA}" presName="FourConn_1-2" presStyleLbl="fgAccFollowNode1" presStyleIdx="0" presStyleCnt="3">
        <dgm:presLayoutVars>
          <dgm:bulletEnabled val="1"/>
        </dgm:presLayoutVars>
      </dgm:prSet>
      <dgm:spPr/>
    </dgm:pt>
    <dgm:pt modelId="{FE4D9F90-9008-4659-81CB-AE7D5A126037}" type="pres">
      <dgm:prSet presAssocID="{1F7547F0-6C55-479D-A052-D1CA67E0E2FA}" presName="FourConn_2-3" presStyleLbl="fgAccFollowNode1" presStyleIdx="1" presStyleCnt="3">
        <dgm:presLayoutVars>
          <dgm:bulletEnabled val="1"/>
        </dgm:presLayoutVars>
      </dgm:prSet>
      <dgm:spPr/>
    </dgm:pt>
    <dgm:pt modelId="{38B47C64-7BA9-4215-B12C-7B6037945EC3}" type="pres">
      <dgm:prSet presAssocID="{1F7547F0-6C55-479D-A052-D1CA67E0E2FA}" presName="FourConn_3-4" presStyleLbl="fgAccFollowNode1" presStyleIdx="2" presStyleCnt="3">
        <dgm:presLayoutVars>
          <dgm:bulletEnabled val="1"/>
        </dgm:presLayoutVars>
      </dgm:prSet>
      <dgm:spPr/>
    </dgm:pt>
    <dgm:pt modelId="{912B7A5F-43F6-4842-854B-45F616EAC495}" type="pres">
      <dgm:prSet presAssocID="{1F7547F0-6C55-479D-A052-D1CA67E0E2FA}" presName="FourNodes_1_text" presStyleLbl="node1" presStyleIdx="3" presStyleCnt="4">
        <dgm:presLayoutVars>
          <dgm:bulletEnabled val="1"/>
        </dgm:presLayoutVars>
      </dgm:prSet>
      <dgm:spPr/>
    </dgm:pt>
    <dgm:pt modelId="{6307F9FA-9FE4-4BE8-91A4-40973BBF90B5}" type="pres">
      <dgm:prSet presAssocID="{1F7547F0-6C55-479D-A052-D1CA67E0E2FA}" presName="FourNodes_2_text" presStyleLbl="node1" presStyleIdx="3" presStyleCnt="4">
        <dgm:presLayoutVars>
          <dgm:bulletEnabled val="1"/>
        </dgm:presLayoutVars>
      </dgm:prSet>
      <dgm:spPr/>
    </dgm:pt>
    <dgm:pt modelId="{C71EDE68-A66B-4512-8676-96EF3004FE84}" type="pres">
      <dgm:prSet presAssocID="{1F7547F0-6C55-479D-A052-D1CA67E0E2FA}" presName="FourNodes_3_text" presStyleLbl="node1" presStyleIdx="3" presStyleCnt="4">
        <dgm:presLayoutVars>
          <dgm:bulletEnabled val="1"/>
        </dgm:presLayoutVars>
      </dgm:prSet>
      <dgm:spPr/>
    </dgm:pt>
    <dgm:pt modelId="{B8050D9C-A1D6-40DC-AF9D-3AF5711D84C4}" type="pres">
      <dgm:prSet presAssocID="{1F7547F0-6C55-479D-A052-D1CA67E0E2FA}" presName="FourNodes_4_text" presStyleLbl="node1" presStyleIdx="3" presStyleCnt="4">
        <dgm:presLayoutVars>
          <dgm:bulletEnabled val="1"/>
        </dgm:presLayoutVars>
      </dgm:prSet>
      <dgm:spPr/>
    </dgm:pt>
  </dgm:ptLst>
  <dgm:cxnLst>
    <dgm:cxn modelId="{BF8E7507-8D68-4662-8BD8-0C699B19C0AA}" srcId="{1F7547F0-6C55-479D-A052-D1CA67E0E2FA}" destId="{37B97FB7-C67E-483C-A37B-16D63CAD3A60}" srcOrd="1" destOrd="0" parTransId="{AD42564F-0BD1-4467-81A6-56070BBA3414}" sibTransId="{121C76A6-ACE2-42EA-93D7-F856F55F25D7}"/>
    <dgm:cxn modelId="{5E90B310-8D82-40FD-855C-60D6AD81BEEC}" type="presOf" srcId="{1F7547F0-6C55-479D-A052-D1CA67E0E2FA}" destId="{C979EA41-F6C9-4DB5-91B7-24AA7FA2ED0E}" srcOrd="0" destOrd="0" presId="urn:microsoft.com/office/officeart/2005/8/layout/vProcess5"/>
    <dgm:cxn modelId="{ED7F471A-A94B-45A7-A200-9A4733E24F7B}" srcId="{1F7547F0-6C55-479D-A052-D1CA67E0E2FA}" destId="{542D957E-D228-4EC2-941F-6AAE74A31168}" srcOrd="3" destOrd="0" parTransId="{BE3196BF-0E1F-4999-957C-A87DA4E11265}" sibTransId="{D67142C8-2BF9-421E-8A50-D7C7221B9465}"/>
    <dgm:cxn modelId="{13BF9927-E6E7-4FE7-8F8A-5863A7CA2312}" srcId="{1F7547F0-6C55-479D-A052-D1CA67E0E2FA}" destId="{0B32D185-33E4-4F7F-B5D9-B645AE4339ED}" srcOrd="2" destOrd="0" parTransId="{BF78D0B9-C851-4310-B8E0-7BE5550E70A7}" sibTransId="{015F0E90-9146-4D7D-8384-434871478582}"/>
    <dgm:cxn modelId="{741A2733-1D20-4480-9E57-DD081C25F759}" type="presOf" srcId="{542D957E-D228-4EC2-941F-6AAE74A31168}" destId="{F671CC01-F5DA-4413-89D1-4318F0377449}" srcOrd="0" destOrd="0" presId="urn:microsoft.com/office/officeart/2005/8/layout/vProcess5"/>
    <dgm:cxn modelId="{F7B1793B-A2B5-40B2-96EE-0F14010872A3}" type="presOf" srcId="{ADBEEF71-58F9-4B66-8AD1-DC610262CAC5}" destId="{912B7A5F-43F6-4842-854B-45F616EAC495}" srcOrd="1" destOrd="0" presId="urn:microsoft.com/office/officeart/2005/8/layout/vProcess5"/>
    <dgm:cxn modelId="{17B2EE3D-EB7E-4023-83D0-225A01D48E70}" type="presOf" srcId="{ADBEEF71-58F9-4B66-8AD1-DC610262CAC5}" destId="{458AF20C-FD8C-4D71-AC04-A9F348F3F751}" srcOrd="0" destOrd="0" presId="urn:microsoft.com/office/officeart/2005/8/layout/vProcess5"/>
    <dgm:cxn modelId="{9FEEFB4C-8EEB-4218-B502-B8AA1BDEDDEB}" type="presOf" srcId="{015F0E90-9146-4D7D-8384-434871478582}" destId="{38B47C64-7BA9-4215-B12C-7B6037945EC3}" srcOrd="0" destOrd="0" presId="urn:microsoft.com/office/officeart/2005/8/layout/vProcess5"/>
    <dgm:cxn modelId="{E9B3554E-EF10-4BF8-BCDC-372CBB051938}" type="presOf" srcId="{17EB69CD-950A-4BB0-A202-7006A56D861C}" destId="{4F462630-FC99-4D59-95EA-FD956A751D19}" srcOrd="0" destOrd="0" presId="urn:microsoft.com/office/officeart/2005/8/layout/vProcess5"/>
    <dgm:cxn modelId="{18A67975-A818-478B-A97B-3269F11FA31F}" type="presOf" srcId="{121C76A6-ACE2-42EA-93D7-F856F55F25D7}" destId="{FE4D9F90-9008-4659-81CB-AE7D5A126037}" srcOrd="0" destOrd="0" presId="urn:microsoft.com/office/officeart/2005/8/layout/vProcess5"/>
    <dgm:cxn modelId="{3B1C05A5-8ABF-4DFD-9EEC-CA4656F70DD3}" type="presOf" srcId="{0B32D185-33E4-4F7F-B5D9-B645AE4339ED}" destId="{0EA15D7D-B191-46BE-A551-106E008FD0DC}" srcOrd="0" destOrd="0" presId="urn:microsoft.com/office/officeart/2005/8/layout/vProcess5"/>
    <dgm:cxn modelId="{DA62A7B9-90A9-4627-B097-F2604CD77C24}" srcId="{1F7547F0-6C55-479D-A052-D1CA67E0E2FA}" destId="{ADBEEF71-58F9-4B66-8AD1-DC610262CAC5}" srcOrd="0" destOrd="0" parTransId="{BA904B1E-A8BC-4A43-BF91-B1D092B4C98E}" sibTransId="{17EB69CD-950A-4BB0-A202-7006A56D861C}"/>
    <dgm:cxn modelId="{5888A6BA-4428-4DCF-BF85-E2002873B5D3}" type="presOf" srcId="{542D957E-D228-4EC2-941F-6AAE74A31168}" destId="{B8050D9C-A1D6-40DC-AF9D-3AF5711D84C4}" srcOrd="1" destOrd="0" presId="urn:microsoft.com/office/officeart/2005/8/layout/vProcess5"/>
    <dgm:cxn modelId="{2B79F0CE-5A0F-4478-8AD9-21FC30B4E2A8}" type="presOf" srcId="{37B97FB7-C67E-483C-A37B-16D63CAD3A60}" destId="{6307F9FA-9FE4-4BE8-91A4-40973BBF90B5}" srcOrd="1" destOrd="0" presId="urn:microsoft.com/office/officeart/2005/8/layout/vProcess5"/>
    <dgm:cxn modelId="{659A09F9-F967-4C6A-91A0-337990AAF8B2}" type="presOf" srcId="{0B32D185-33E4-4F7F-B5D9-B645AE4339ED}" destId="{C71EDE68-A66B-4512-8676-96EF3004FE84}" srcOrd="1" destOrd="0" presId="urn:microsoft.com/office/officeart/2005/8/layout/vProcess5"/>
    <dgm:cxn modelId="{754F55FE-B171-4EC3-A6D8-1994D2EC69C1}" type="presOf" srcId="{37B97FB7-C67E-483C-A37B-16D63CAD3A60}" destId="{EABAF73A-1DED-444E-9A1F-CFF279449067}" srcOrd="0" destOrd="0" presId="urn:microsoft.com/office/officeart/2005/8/layout/vProcess5"/>
    <dgm:cxn modelId="{65DD8E00-B4A7-4A87-8E47-D8CD1FA1D662}" type="presParOf" srcId="{C979EA41-F6C9-4DB5-91B7-24AA7FA2ED0E}" destId="{D33083EB-74B0-4A70-A2C8-E7B203FBCF4E}" srcOrd="0" destOrd="0" presId="urn:microsoft.com/office/officeart/2005/8/layout/vProcess5"/>
    <dgm:cxn modelId="{03A9669A-EA78-4826-906E-15BEF137AE4D}" type="presParOf" srcId="{C979EA41-F6C9-4DB5-91B7-24AA7FA2ED0E}" destId="{458AF20C-FD8C-4D71-AC04-A9F348F3F751}" srcOrd="1" destOrd="0" presId="urn:microsoft.com/office/officeart/2005/8/layout/vProcess5"/>
    <dgm:cxn modelId="{DE8F8B9D-E54F-45FF-827D-2D60259BBBBA}" type="presParOf" srcId="{C979EA41-F6C9-4DB5-91B7-24AA7FA2ED0E}" destId="{EABAF73A-1DED-444E-9A1F-CFF279449067}" srcOrd="2" destOrd="0" presId="urn:microsoft.com/office/officeart/2005/8/layout/vProcess5"/>
    <dgm:cxn modelId="{5AEF9F9D-D67D-4EAB-99D1-9FFF6EFAC61A}" type="presParOf" srcId="{C979EA41-F6C9-4DB5-91B7-24AA7FA2ED0E}" destId="{0EA15D7D-B191-46BE-A551-106E008FD0DC}" srcOrd="3" destOrd="0" presId="urn:microsoft.com/office/officeart/2005/8/layout/vProcess5"/>
    <dgm:cxn modelId="{A0DBB25C-0899-43D7-8C8F-ADD8052FEEA9}" type="presParOf" srcId="{C979EA41-F6C9-4DB5-91B7-24AA7FA2ED0E}" destId="{F671CC01-F5DA-4413-89D1-4318F0377449}" srcOrd="4" destOrd="0" presId="urn:microsoft.com/office/officeart/2005/8/layout/vProcess5"/>
    <dgm:cxn modelId="{C1DEECEA-A143-4DD7-A1DC-5E1C72F711E0}" type="presParOf" srcId="{C979EA41-F6C9-4DB5-91B7-24AA7FA2ED0E}" destId="{4F462630-FC99-4D59-95EA-FD956A751D19}" srcOrd="5" destOrd="0" presId="urn:microsoft.com/office/officeart/2005/8/layout/vProcess5"/>
    <dgm:cxn modelId="{22138975-617F-4CF3-B533-A8134F4B4FE7}" type="presParOf" srcId="{C979EA41-F6C9-4DB5-91B7-24AA7FA2ED0E}" destId="{FE4D9F90-9008-4659-81CB-AE7D5A126037}" srcOrd="6" destOrd="0" presId="urn:microsoft.com/office/officeart/2005/8/layout/vProcess5"/>
    <dgm:cxn modelId="{0E345530-3875-4BA2-AEEC-39A749DFA2C5}" type="presParOf" srcId="{C979EA41-F6C9-4DB5-91B7-24AA7FA2ED0E}" destId="{38B47C64-7BA9-4215-B12C-7B6037945EC3}" srcOrd="7" destOrd="0" presId="urn:microsoft.com/office/officeart/2005/8/layout/vProcess5"/>
    <dgm:cxn modelId="{772BD1C2-4E1A-4B55-BC19-4D0760B663C3}" type="presParOf" srcId="{C979EA41-F6C9-4DB5-91B7-24AA7FA2ED0E}" destId="{912B7A5F-43F6-4842-854B-45F616EAC495}" srcOrd="8" destOrd="0" presId="urn:microsoft.com/office/officeart/2005/8/layout/vProcess5"/>
    <dgm:cxn modelId="{4BD63341-BAF5-4950-B95E-CCC13BED4368}" type="presParOf" srcId="{C979EA41-F6C9-4DB5-91B7-24AA7FA2ED0E}" destId="{6307F9FA-9FE4-4BE8-91A4-40973BBF90B5}" srcOrd="9" destOrd="0" presId="urn:microsoft.com/office/officeart/2005/8/layout/vProcess5"/>
    <dgm:cxn modelId="{8D88D5ED-EFFD-45A9-9CEC-C352C3A98628}" type="presParOf" srcId="{C979EA41-F6C9-4DB5-91B7-24AA7FA2ED0E}" destId="{C71EDE68-A66B-4512-8676-96EF3004FE84}" srcOrd="10" destOrd="0" presId="urn:microsoft.com/office/officeart/2005/8/layout/vProcess5"/>
    <dgm:cxn modelId="{F27E823C-C2C7-404F-A16B-7C9620605920}" type="presParOf" srcId="{C979EA41-F6C9-4DB5-91B7-24AA7FA2ED0E}" destId="{B8050D9C-A1D6-40DC-AF9D-3AF5711D84C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157A2F-462E-40E1-95C1-CBB79DCDEA59}"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76270028-1A24-43E3-B2CA-B639022DFE70}">
      <dgm:prSet/>
      <dgm:spPr/>
      <dgm:t>
        <a:bodyPr/>
        <a:lstStyle/>
        <a:p>
          <a:r>
            <a:rPr lang="en-US" baseline="0"/>
            <a:t>Function</a:t>
          </a:r>
          <a:endParaRPr lang="en-US"/>
        </a:p>
      </dgm:t>
    </dgm:pt>
    <dgm:pt modelId="{8D98E188-10C5-402A-A1CC-52AC3971C2BB}" type="parTrans" cxnId="{4EBF4192-6DD2-490B-85DA-EA7D1377614C}">
      <dgm:prSet/>
      <dgm:spPr/>
      <dgm:t>
        <a:bodyPr/>
        <a:lstStyle/>
        <a:p>
          <a:endParaRPr lang="en-US"/>
        </a:p>
      </dgm:t>
    </dgm:pt>
    <dgm:pt modelId="{8637E120-FD2B-4DB1-9A2A-5A162431561E}" type="sibTrans" cxnId="{4EBF4192-6DD2-490B-85DA-EA7D1377614C}">
      <dgm:prSet/>
      <dgm:spPr/>
      <dgm:t>
        <a:bodyPr/>
        <a:lstStyle/>
        <a:p>
          <a:endParaRPr lang="en-US"/>
        </a:p>
      </dgm:t>
    </dgm:pt>
    <dgm:pt modelId="{71ACCDB8-AA9E-4ED4-BF2E-EA8ABD87FB89}">
      <dgm:prSet/>
      <dgm:spPr/>
      <dgm:t>
        <a:bodyPr/>
        <a:lstStyle/>
        <a:p>
          <a:r>
            <a:rPr lang="en-US" baseline="0"/>
            <a:t>Context</a:t>
          </a:r>
          <a:endParaRPr lang="en-US"/>
        </a:p>
      </dgm:t>
    </dgm:pt>
    <dgm:pt modelId="{FCDDB1A9-B238-4868-AFED-056B28609E28}" type="parTrans" cxnId="{3E3FE375-00BC-4BD6-B7BB-4F9F8303E05C}">
      <dgm:prSet/>
      <dgm:spPr/>
      <dgm:t>
        <a:bodyPr/>
        <a:lstStyle/>
        <a:p>
          <a:endParaRPr lang="en-US"/>
        </a:p>
      </dgm:t>
    </dgm:pt>
    <dgm:pt modelId="{797A8805-DD40-4460-9FD1-A71700046E50}" type="sibTrans" cxnId="{3E3FE375-00BC-4BD6-B7BB-4F9F8303E05C}">
      <dgm:prSet/>
      <dgm:spPr/>
      <dgm:t>
        <a:bodyPr/>
        <a:lstStyle/>
        <a:p>
          <a:endParaRPr lang="en-US"/>
        </a:p>
      </dgm:t>
    </dgm:pt>
    <dgm:pt modelId="{581CE3DA-2968-4B4F-A607-839F94117D51}">
      <dgm:prSet/>
      <dgm:spPr/>
      <dgm:t>
        <a:bodyPr/>
        <a:lstStyle/>
        <a:p>
          <a:r>
            <a:rPr lang="en-US" baseline="0"/>
            <a:t>Text Type</a:t>
          </a:r>
          <a:endParaRPr lang="en-US"/>
        </a:p>
      </dgm:t>
    </dgm:pt>
    <dgm:pt modelId="{214C9678-A742-42AC-9438-4386FD972D1E}" type="parTrans" cxnId="{7D8827C6-CAEA-41B9-9D76-470A5CD9AE46}">
      <dgm:prSet/>
      <dgm:spPr/>
      <dgm:t>
        <a:bodyPr/>
        <a:lstStyle/>
        <a:p>
          <a:endParaRPr lang="en-US"/>
        </a:p>
      </dgm:t>
    </dgm:pt>
    <dgm:pt modelId="{FCE8C9A9-F772-492F-B5A3-009B90663222}" type="sibTrans" cxnId="{7D8827C6-CAEA-41B9-9D76-470A5CD9AE46}">
      <dgm:prSet/>
      <dgm:spPr/>
      <dgm:t>
        <a:bodyPr/>
        <a:lstStyle/>
        <a:p>
          <a:endParaRPr lang="en-US"/>
        </a:p>
      </dgm:t>
    </dgm:pt>
    <dgm:pt modelId="{2DF27FC0-C95C-42E2-8D66-E527636F8C49}">
      <dgm:prSet/>
      <dgm:spPr/>
      <dgm:t>
        <a:bodyPr/>
        <a:lstStyle/>
        <a:p>
          <a:r>
            <a:rPr lang="en-US" baseline="0"/>
            <a:t>Comprehensibility</a:t>
          </a:r>
          <a:endParaRPr lang="en-US"/>
        </a:p>
      </dgm:t>
    </dgm:pt>
    <dgm:pt modelId="{62DD9369-4350-4E1A-B07B-3F2FD34AF689}" type="parTrans" cxnId="{AD4D9298-2FB2-47FB-977F-2BC6DE09E0CC}">
      <dgm:prSet/>
      <dgm:spPr/>
      <dgm:t>
        <a:bodyPr/>
        <a:lstStyle/>
        <a:p>
          <a:endParaRPr lang="en-US"/>
        </a:p>
      </dgm:t>
    </dgm:pt>
    <dgm:pt modelId="{5FD3239A-2948-441B-9732-A4CE188C6A5A}" type="sibTrans" cxnId="{AD4D9298-2FB2-47FB-977F-2BC6DE09E0CC}">
      <dgm:prSet/>
      <dgm:spPr/>
      <dgm:t>
        <a:bodyPr/>
        <a:lstStyle/>
        <a:p>
          <a:endParaRPr lang="en-US"/>
        </a:p>
      </dgm:t>
    </dgm:pt>
    <dgm:pt modelId="{FD84283C-1B55-4843-8C0B-3A1E90228F8B}">
      <dgm:prSet/>
      <dgm:spPr/>
      <dgm:t>
        <a:bodyPr/>
        <a:lstStyle/>
        <a:p>
          <a:r>
            <a:rPr lang="en-US" baseline="0"/>
            <a:t>Supports</a:t>
          </a:r>
          <a:endParaRPr lang="en-US"/>
        </a:p>
      </dgm:t>
    </dgm:pt>
    <dgm:pt modelId="{1015FDC8-5FA3-4FCA-ADC8-D68213168CC6}" type="parTrans" cxnId="{8AB0CB1B-9330-4E26-A888-6054D33D805E}">
      <dgm:prSet/>
      <dgm:spPr/>
      <dgm:t>
        <a:bodyPr/>
        <a:lstStyle/>
        <a:p>
          <a:endParaRPr lang="en-US"/>
        </a:p>
      </dgm:t>
    </dgm:pt>
    <dgm:pt modelId="{1CF84F7A-01EE-461E-9DB9-B1E94EC061DF}" type="sibTrans" cxnId="{8AB0CB1B-9330-4E26-A888-6054D33D805E}">
      <dgm:prSet/>
      <dgm:spPr/>
      <dgm:t>
        <a:bodyPr/>
        <a:lstStyle/>
        <a:p>
          <a:endParaRPr lang="en-US"/>
        </a:p>
      </dgm:t>
    </dgm:pt>
    <dgm:pt modelId="{E0ADE953-4EEF-46A1-B18F-FE61FA604626}" type="pres">
      <dgm:prSet presAssocID="{C9157A2F-462E-40E1-95C1-CBB79DCDEA59}" presName="diagram" presStyleCnt="0">
        <dgm:presLayoutVars>
          <dgm:dir/>
          <dgm:resizeHandles val="exact"/>
        </dgm:presLayoutVars>
      </dgm:prSet>
      <dgm:spPr/>
    </dgm:pt>
    <dgm:pt modelId="{E7942EB0-23E2-453F-A718-F10E4D5EF04C}" type="pres">
      <dgm:prSet presAssocID="{76270028-1A24-43E3-B2CA-B639022DFE70}" presName="node" presStyleLbl="node1" presStyleIdx="0" presStyleCnt="5">
        <dgm:presLayoutVars>
          <dgm:bulletEnabled val="1"/>
        </dgm:presLayoutVars>
      </dgm:prSet>
      <dgm:spPr/>
    </dgm:pt>
    <dgm:pt modelId="{837E9707-4411-497C-842E-4F67B0AEB5BA}" type="pres">
      <dgm:prSet presAssocID="{8637E120-FD2B-4DB1-9A2A-5A162431561E}" presName="sibTrans" presStyleCnt="0"/>
      <dgm:spPr/>
    </dgm:pt>
    <dgm:pt modelId="{D682D555-0BFF-4B1F-947C-4DD5D18763EC}" type="pres">
      <dgm:prSet presAssocID="{71ACCDB8-AA9E-4ED4-BF2E-EA8ABD87FB89}" presName="node" presStyleLbl="node1" presStyleIdx="1" presStyleCnt="5">
        <dgm:presLayoutVars>
          <dgm:bulletEnabled val="1"/>
        </dgm:presLayoutVars>
      </dgm:prSet>
      <dgm:spPr/>
    </dgm:pt>
    <dgm:pt modelId="{AB269A69-E939-4E78-ADBD-57E8CC750FE8}" type="pres">
      <dgm:prSet presAssocID="{797A8805-DD40-4460-9FD1-A71700046E50}" presName="sibTrans" presStyleCnt="0"/>
      <dgm:spPr/>
    </dgm:pt>
    <dgm:pt modelId="{EF705FFB-AAAE-440B-AB58-0CFC01AD133F}" type="pres">
      <dgm:prSet presAssocID="{581CE3DA-2968-4B4F-A607-839F94117D51}" presName="node" presStyleLbl="node1" presStyleIdx="2" presStyleCnt="5">
        <dgm:presLayoutVars>
          <dgm:bulletEnabled val="1"/>
        </dgm:presLayoutVars>
      </dgm:prSet>
      <dgm:spPr/>
    </dgm:pt>
    <dgm:pt modelId="{C357B3A1-FEB6-47BA-BB83-D55BC3F1B181}" type="pres">
      <dgm:prSet presAssocID="{FCE8C9A9-F772-492F-B5A3-009B90663222}" presName="sibTrans" presStyleCnt="0"/>
      <dgm:spPr/>
    </dgm:pt>
    <dgm:pt modelId="{20301BBB-B062-449B-A9AA-299A16D97DA2}" type="pres">
      <dgm:prSet presAssocID="{2DF27FC0-C95C-42E2-8D66-E527636F8C49}" presName="node" presStyleLbl="node1" presStyleIdx="3" presStyleCnt="5">
        <dgm:presLayoutVars>
          <dgm:bulletEnabled val="1"/>
        </dgm:presLayoutVars>
      </dgm:prSet>
      <dgm:spPr/>
    </dgm:pt>
    <dgm:pt modelId="{83E51861-FAF1-4A09-A997-E5AFFA908743}" type="pres">
      <dgm:prSet presAssocID="{5FD3239A-2948-441B-9732-A4CE188C6A5A}" presName="sibTrans" presStyleCnt="0"/>
      <dgm:spPr/>
    </dgm:pt>
    <dgm:pt modelId="{9C4C08C5-913D-463B-8F23-A61298B16F97}" type="pres">
      <dgm:prSet presAssocID="{FD84283C-1B55-4843-8C0B-3A1E90228F8B}" presName="node" presStyleLbl="node1" presStyleIdx="4" presStyleCnt="5">
        <dgm:presLayoutVars>
          <dgm:bulletEnabled val="1"/>
        </dgm:presLayoutVars>
      </dgm:prSet>
      <dgm:spPr/>
    </dgm:pt>
  </dgm:ptLst>
  <dgm:cxnLst>
    <dgm:cxn modelId="{8AB0CB1B-9330-4E26-A888-6054D33D805E}" srcId="{C9157A2F-462E-40E1-95C1-CBB79DCDEA59}" destId="{FD84283C-1B55-4843-8C0B-3A1E90228F8B}" srcOrd="4" destOrd="0" parTransId="{1015FDC8-5FA3-4FCA-ADC8-D68213168CC6}" sibTransId="{1CF84F7A-01EE-461E-9DB9-B1E94EC061DF}"/>
    <dgm:cxn modelId="{73DB2D27-03EF-4882-81EA-818D12C49462}" type="presOf" srcId="{581CE3DA-2968-4B4F-A607-839F94117D51}" destId="{EF705FFB-AAAE-440B-AB58-0CFC01AD133F}" srcOrd="0" destOrd="0" presId="urn:microsoft.com/office/officeart/2005/8/layout/default"/>
    <dgm:cxn modelId="{EEBA5569-F6B0-4C93-8328-6DB3B43E4393}" type="presOf" srcId="{71ACCDB8-AA9E-4ED4-BF2E-EA8ABD87FB89}" destId="{D682D555-0BFF-4B1F-947C-4DD5D18763EC}" srcOrd="0" destOrd="0" presId="urn:microsoft.com/office/officeart/2005/8/layout/default"/>
    <dgm:cxn modelId="{3E3FE375-00BC-4BD6-B7BB-4F9F8303E05C}" srcId="{C9157A2F-462E-40E1-95C1-CBB79DCDEA59}" destId="{71ACCDB8-AA9E-4ED4-BF2E-EA8ABD87FB89}" srcOrd="1" destOrd="0" parTransId="{FCDDB1A9-B238-4868-AFED-056B28609E28}" sibTransId="{797A8805-DD40-4460-9FD1-A71700046E50}"/>
    <dgm:cxn modelId="{578D457F-CFF1-4002-8F4F-A35AEB5BFD4E}" type="presOf" srcId="{2DF27FC0-C95C-42E2-8D66-E527636F8C49}" destId="{20301BBB-B062-449B-A9AA-299A16D97DA2}" srcOrd="0" destOrd="0" presId="urn:microsoft.com/office/officeart/2005/8/layout/default"/>
    <dgm:cxn modelId="{4EBF4192-6DD2-490B-85DA-EA7D1377614C}" srcId="{C9157A2F-462E-40E1-95C1-CBB79DCDEA59}" destId="{76270028-1A24-43E3-B2CA-B639022DFE70}" srcOrd="0" destOrd="0" parTransId="{8D98E188-10C5-402A-A1CC-52AC3971C2BB}" sibTransId="{8637E120-FD2B-4DB1-9A2A-5A162431561E}"/>
    <dgm:cxn modelId="{61C0D797-A38D-49A9-ABBB-6FCD4A82A3E7}" type="presOf" srcId="{C9157A2F-462E-40E1-95C1-CBB79DCDEA59}" destId="{E0ADE953-4EEF-46A1-B18F-FE61FA604626}" srcOrd="0" destOrd="0" presId="urn:microsoft.com/office/officeart/2005/8/layout/default"/>
    <dgm:cxn modelId="{AD4D9298-2FB2-47FB-977F-2BC6DE09E0CC}" srcId="{C9157A2F-462E-40E1-95C1-CBB79DCDEA59}" destId="{2DF27FC0-C95C-42E2-8D66-E527636F8C49}" srcOrd="3" destOrd="0" parTransId="{62DD9369-4350-4E1A-B07B-3F2FD34AF689}" sibTransId="{5FD3239A-2948-441B-9732-A4CE188C6A5A}"/>
    <dgm:cxn modelId="{6084359B-4E0B-4D75-B8CA-6F46CBA391CE}" type="presOf" srcId="{76270028-1A24-43E3-B2CA-B639022DFE70}" destId="{E7942EB0-23E2-453F-A718-F10E4D5EF04C}" srcOrd="0" destOrd="0" presId="urn:microsoft.com/office/officeart/2005/8/layout/default"/>
    <dgm:cxn modelId="{31C8ABC1-7332-42E1-92BF-66506CC53CFB}" type="presOf" srcId="{FD84283C-1B55-4843-8C0B-3A1E90228F8B}" destId="{9C4C08C5-913D-463B-8F23-A61298B16F97}" srcOrd="0" destOrd="0" presId="urn:microsoft.com/office/officeart/2005/8/layout/default"/>
    <dgm:cxn modelId="{7D8827C6-CAEA-41B9-9D76-470A5CD9AE46}" srcId="{C9157A2F-462E-40E1-95C1-CBB79DCDEA59}" destId="{581CE3DA-2968-4B4F-A607-839F94117D51}" srcOrd="2" destOrd="0" parTransId="{214C9678-A742-42AC-9438-4386FD972D1E}" sibTransId="{FCE8C9A9-F772-492F-B5A3-009B90663222}"/>
    <dgm:cxn modelId="{B642CF0C-15D9-4D01-81BB-428F285F6AA7}" type="presParOf" srcId="{E0ADE953-4EEF-46A1-B18F-FE61FA604626}" destId="{E7942EB0-23E2-453F-A718-F10E4D5EF04C}" srcOrd="0" destOrd="0" presId="urn:microsoft.com/office/officeart/2005/8/layout/default"/>
    <dgm:cxn modelId="{F511EAEF-61D0-4008-ABDF-BE47E54F3B81}" type="presParOf" srcId="{E0ADE953-4EEF-46A1-B18F-FE61FA604626}" destId="{837E9707-4411-497C-842E-4F67B0AEB5BA}" srcOrd="1" destOrd="0" presId="urn:microsoft.com/office/officeart/2005/8/layout/default"/>
    <dgm:cxn modelId="{66B407E6-E47F-4C1D-B297-D9514E10C8CD}" type="presParOf" srcId="{E0ADE953-4EEF-46A1-B18F-FE61FA604626}" destId="{D682D555-0BFF-4B1F-947C-4DD5D18763EC}" srcOrd="2" destOrd="0" presId="urn:microsoft.com/office/officeart/2005/8/layout/default"/>
    <dgm:cxn modelId="{54B3C593-97D3-474B-915B-C143A13EB37B}" type="presParOf" srcId="{E0ADE953-4EEF-46A1-B18F-FE61FA604626}" destId="{AB269A69-E939-4E78-ADBD-57E8CC750FE8}" srcOrd="3" destOrd="0" presId="urn:microsoft.com/office/officeart/2005/8/layout/default"/>
    <dgm:cxn modelId="{5773C706-7CB1-4C1C-941D-818A03255810}" type="presParOf" srcId="{E0ADE953-4EEF-46A1-B18F-FE61FA604626}" destId="{EF705FFB-AAAE-440B-AB58-0CFC01AD133F}" srcOrd="4" destOrd="0" presId="urn:microsoft.com/office/officeart/2005/8/layout/default"/>
    <dgm:cxn modelId="{0D77CA56-48C4-4653-ADE6-2DEE4934C0C9}" type="presParOf" srcId="{E0ADE953-4EEF-46A1-B18F-FE61FA604626}" destId="{C357B3A1-FEB6-47BA-BB83-D55BC3F1B181}" srcOrd="5" destOrd="0" presId="urn:microsoft.com/office/officeart/2005/8/layout/default"/>
    <dgm:cxn modelId="{D9087071-0572-4D60-B0C2-40764BB3C495}" type="presParOf" srcId="{E0ADE953-4EEF-46A1-B18F-FE61FA604626}" destId="{20301BBB-B062-449B-A9AA-299A16D97DA2}" srcOrd="6" destOrd="0" presId="urn:microsoft.com/office/officeart/2005/8/layout/default"/>
    <dgm:cxn modelId="{9CA9D1A1-9F14-4691-82DD-4807131669A5}" type="presParOf" srcId="{E0ADE953-4EEF-46A1-B18F-FE61FA604626}" destId="{83E51861-FAF1-4A09-A997-E5AFFA908743}" srcOrd="7" destOrd="0" presId="urn:microsoft.com/office/officeart/2005/8/layout/default"/>
    <dgm:cxn modelId="{99608C46-7788-4A12-894D-38791D9DB419}" type="presParOf" srcId="{E0ADE953-4EEF-46A1-B18F-FE61FA604626}" destId="{9C4C08C5-913D-463B-8F23-A61298B16F9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7543-C83C-44EB-AA6E-EC8E57E438EA}">
      <dsp:nvSpPr>
        <dsp:cNvPr id="0" name=""/>
        <dsp:cNvSpPr/>
      </dsp:nvSpPr>
      <dsp:spPr>
        <a:xfrm>
          <a:off x="0" y="262956"/>
          <a:ext cx="6367912" cy="18696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solidFill>
                <a:schemeClr val="tx1"/>
              </a:solidFill>
            </a:rPr>
            <a:t>Domain 1: Communication – </a:t>
          </a:r>
          <a:r>
            <a:rPr lang="en-US" sz="4700" i="1" kern="1200" dirty="0">
              <a:solidFill>
                <a:schemeClr val="tx1"/>
              </a:solidFill>
            </a:rPr>
            <a:t>How?</a:t>
          </a:r>
          <a:endParaRPr lang="en-US" sz="4700" kern="1200" dirty="0">
            <a:solidFill>
              <a:schemeClr val="tx1"/>
            </a:solidFill>
          </a:endParaRPr>
        </a:p>
      </dsp:txBody>
      <dsp:txXfrm>
        <a:off x="91269" y="354225"/>
        <a:ext cx="6185374" cy="1687122"/>
      </dsp:txXfrm>
    </dsp:sp>
    <dsp:sp modelId="{27A718A2-0DFB-463C-B6B4-287D48FE58F4}">
      <dsp:nvSpPr>
        <dsp:cNvPr id="0" name=""/>
        <dsp:cNvSpPr/>
      </dsp:nvSpPr>
      <dsp:spPr>
        <a:xfrm>
          <a:off x="0" y="2267976"/>
          <a:ext cx="6367912" cy="18696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solidFill>
                <a:schemeClr val="tx1"/>
              </a:solidFill>
            </a:rPr>
            <a:t>Domain 2: Linguistic Cultures – </a:t>
          </a:r>
          <a:r>
            <a:rPr lang="en-US" sz="4700" i="1" kern="1200" dirty="0">
              <a:solidFill>
                <a:schemeClr val="tx1"/>
              </a:solidFill>
            </a:rPr>
            <a:t>What?</a:t>
          </a:r>
          <a:endParaRPr lang="en-US" sz="4700" kern="1200" dirty="0">
            <a:solidFill>
              <a:schemeClr val="tx1"/>
            </a:solidFill>
          </a:endParaRPr>
        </a:p>
      </dsp:txBody>
      <dsp:txXfrm>
        <a:off x="91269" y="2359245"/>
        <a:ext cx="6185374" cy="1687122"/>
      </dsp:txXfrm>
    </dsp:sp>
    <dsp:sp modelId="{4330F7E4-B9C9-4B56-B8D7-9946AB970FD2}">
      <dsp:nvSpPr>
        <dsp:cNvPr id="0" name=""/>
        <dsp:cNvSpPr/>
      </dsp:nvSpPr>
      <dsp:spPr>
        <a:xfrm>
          <a:off x="0" y="4272996"/>
          <a:ext cx="6367912" cy="18696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solidFill>
                <a:schemeClr val="tx1"/>
              </a:solidFill>
            </a:rPr>
            <a:t>Domain 3: Lifelong Learning – </a:t>
          </a:r>
          <a:r>
            <a:rPr lang="en-US" sz="4700" i="1" kern="1200" dirty="0">
              <a:solidFill>
                <a:schemeClr val="tx1"/>
              </a:solidFill>
            </a:rPr>
            <a:t>Why?</a:t>
          </a:r>
          <a:endParaRPr lang="en-US" sz="4700" kern="1200" dirty="0">
            <a:solidFill>
              <a:schemeClr val="tx1"/>
            </a:solidFill>
          </a:endParaRPr>
        </a:p>
      </dsp:txBody>
      <dsp:txXfrm>
        <a:off x="91269" y="4364265"/>
        <a:ext cx="6185374" cy="168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F20C-FD8C-4D71-AC04-A9F348F3F751}">
      <dsp:nvSpPr>
        <dsp:cNvPr id="0" name=""/>
        <dsp:cNvSpPr/>
      </dsp:nvSpPr>
      <dsp:spPr>
        <a:xfrm>
          <a:off x="0" y="0"/>
          <a:ext cx="8677409" cy="775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Proficiency Level</a:t>
          </a:r>
        </a:p>
      </dsp:txBody>
      <dsp:txXfrm>
        <a:off x="22720" y="22720"/>
        <a:ext cx="7774785" cy="730292"/>
      </dsp:txXfrm>
    </dsp:sp>
    <dsp:sp modelId="{EABAF73A-1DED-444E-9A1F-CFF279449067}">
      <dsp:nvSpPr>
        <dsp:cNvPr id="0" name=""/>
        <dsp:cNvSpPr/>
      </dsp:nvSpPr>
      <dsp:spPr>
        <a:xfrm>
          <a:off x="726733" y="916774"/>
          <a:ext cx="8677409" cy="775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Domain</a:t>
          </a:r>
        </a:p>
      </dsp:txBody>
      <dsp:txXfrm>
        <a:off x="749453" y="939494"/>
        <a:ext cx="7401010" cy="730292"/>
      </dsp:txXfrm>
    </dsp:sp>
    <dsp:sp modelId="{0EA15D7D-B191-46BE-A551-106E008FD0DC}">
      <dsp:nvSpPr>
        <dsp:cNvPr id="0" name=""/>
        <dsp:cNvSpPr/>
      </dsp:nvSpPr>
      <dsp:spPr>
        <a:xfrm>
          <a:off x="1442619" y="1833548"/>
          <a:ext cx="8677409" cy="775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Practice</a:t>
          </a:r>
        </a:p>
      </dsp:txBody>
      <dsp:txXfrm>
        <a:off x="1465339" y="1856268"/>
        <a:ext cx="7411857" cy="730292"/>
      </dsp:txXfrm>
    </dsp:sp>
    <dsp:sp modelId="{F671CC01-F5DA-4413-89D1-4318F0377449}">
      <dsp:nvSpPr>
        <dsp:cNvPr id="0" name=""/>
        <dsp:cNvSpPr/>
      </dsp:nvSpPr>
      <dsp:spPr>
        <a:xfrm>
          <a:off x="2169352" y="2750322"/>
          <a:ext cx="8677409" cy="775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Standard</a:t>
          </a:r>
        </a:p>
      </dsp:txBody>
      <dsp:txXfrm>
        <a:off x="2192072" y="2773042"/>
        <a:ext cx="7401010" cy="730292"/>
      </dsp:txXfrm>
    </dsp:sp>
    <dsp:sp modelId="{4F462630-FC99-4D59-95EA-FD956A751D19}">
      <dsp:nvSpPr>
        <dsp:cNvPr id="0" name=""/>
        <dsp:cNvSpPr/>
      </dsp:nvSpPr>
      <dsp:spPr>
        <a:xfrm>
          <a:off x="8173183" y="594140"/>
          <a:ext cx="504225" cy="5042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86634" y="594140"/>
        <a:ext cx="277323" cy="379429"/>
      </dsp:txXfrm>
    </dsp:sp>
    <dsp:sp modelId="{FE4D9F90-9008-4659-81CB-AE7D5A126037}">
      <dsp:nvSpPr>
        <dsp:cNvPr id="0" name=""/>
        <dsp:cNvSpPr/>
      </dsp:nvSpPr>
      <dsp:spPr>
        <a:xfrm>
          <a:off x="8899916" y="1510914"/>
          <a:ext cx="504225" cy="5042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013367" y="1510914"/>
        <a:ext cx="277323" cy="379429"/>
      </dsp:txXfrm>
    </dsp:sp>
    <dsp:sp modelId="{38B47C64-7BA9-4215-B12C-7B6037945EC3}">
      <dsp:nvSpPr>
        <dsp:cNvPr id="0" name=""/>
        <dsp:cNvSpPr/>
      </dsp:nvSpPr>
      <dsp:spPr>
        <a:xfrm>
          <a:off x="9615803" y="2427688"/>
          <a:ext cx="504225" cy="5042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729254" y="2427688"/>
        <a:ext cx="277323" cy="379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2EB0-23E2-453F-A718-F10E4D5EF04C}">
      <dsp:nvSpPr>
        <dsp:cNvPr id="0" name=""/>
        <dsp:cNvSpPr/>
      </dsp:nvSpPr>
      <dsp:spPr>
        <a:xfrm>
          <a:off x="671988" y="580"/>
          <a:ext cx="2742307" cy="1645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Function</a:t>
          </a:r>
          <a:endParaRPr lang="en-US" sz="2500" kern="1200"/>
        </a:p>
      </dsp:txBody>
      <dsp:txXfrm>
        <a:off x="671988" y="580"/>
        <a:ext cx="2742307" cy="1645384"/>
      </dsp:txXfrm>
    </dsp:sp>
    <dsp:sp modelId="{D682D555-0BFF-4B1F-947C-4DD5D18763EC}">
      <dsp:nvSpPr>
        <dsp:cNvPr id="0" name=""/>
        <dsp:cNvSpPr/>
      </dsp:nvSpPr>
      <dsp:spPr>
        <a:xfrm>
          <a:off x="3688526" y="580"/>
          <a:ext cx="2742307" cy="1645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Context</a:t>
          </a:r>
          <a:endParaRPr lang="en-US" sz="2500" kern="1200"/>
        </a:p>
      </dsp:txBody>
      <dsp:txXfrm>
        <a:off x="3688526" y="580"/>
        <a:ext cx="2742307" cy="1645384"/>
      </dsp:txXfrm>
    </dsp:sp>
    <dsp:sp modelId="{EF705FFB-AAAE-440B-AB58-0CFC01AD133F}">
      <dsp:nvSpPr>
        <dsp:cNvPr id="0" name=""/>
        <dsp:cNvSpPr/>
      </dsp:nvSpPr>
      <dsp:spPr>
        <a:xfrm>
          <a:off x="6705064" y="580"/>
          <a:ext cx="2742307" cy="1645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Text Type</a:t>
          </a:r>
          <a:endParaRPr lang="en-US" sz="2500" kern="1200"/>
        </a:p>
      </dsp:txBody>
      <dsp:txXfrm>
        <a:off x="6705064" y="580"/>
        <a:ext cx="2742307" cy="1645384"/>
      </dsp:txXfrm>
    </dsp:sp>
    <dsp:sp modelId="{20301BBB-B062-449B-A9AA-299A16D97DA2}">
      <dsp:nvSpPr>
        <dsp:cNvPr id="0" name=""/>
        <dsp:cNvSpPr/>
      </dsp:nvSpPr>
      <dsp:spPr>
        <a:xfrm>
          <a:off x="2180257" y="1920195"/>
          <a:ext cx="2742307" cy="1645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Comprehensibility</a:t>
          </a:r>
          <a:endParaRPr lang="en-US" sz="2500" kern="1200"/>
        </a:p>
      </dsp:txBody>
      <dsp:txXfrm>
        <a:off x="2180257" y="1920195"/>
        <a:ext cx="2742307" cy="1645384"/>
      </dsp:txXfrm>
    </dsp:sp>
    <dsp:sp modelId="{9C4C08C5-913D-463B-8F23-A61298B16F97}">
      <dsp:nvSpPr>
        <dsp:cNvPr id="0" name=""/>
        <dsp:cNvSpPr/>
      </dsp:nvSpPr>
      <dsp:spPr>
        <a:xfrm>
          <a:off x="5196795" y="1920195"/>
          <a:ext cx="2742307" cy="1645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Supports</a:t>
          </a:r>
          <a:endParaRPr lang="en-US" sz="2500" kern="1200"/>
        </a:p>
      </dsp:txBody>
      <dsp:txXfrm>
        <a:off x="5196795" y="1920195"/>
        <a:ext cx="2742307" cy="16453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42275-1222-40FE-BA39-A1F795D2BB34}"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56F3C-A7BF-4C78-A700-6D0874995648}" type="slidenum">
              <a:rPr lang="en-US" smtClean="0"/>
              <a:t>‹#›</a:t>
            </a:fld>
            <a:endParaRPr lang="en-US"/>
          </a:p>
        </p:txBody>
      </p:sp>
    </p:spTree>
    <p:extLst>
      <p:ext uri="{BB962C8B-B14F-4D97-AF65-F5344CB8AC3E}">
        <p14:creationId xmlns:p14="http://schemas.microsoft.com/office/powerpoint/2010/main" val="94496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597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3929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728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94680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84320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5FB4A929-47B8-4F68-87EB-A151F774CA66}" type="slidenum">
              <a:rPr lang="en-US" smtClean="0"/>
              <a:t>‹#›</a:t>
            </a:fld>
            <a:endParaRPr lang="en-US"/>
          </a:p>
        </p:txBody>
      </p:sp>
      <p:sp>
        <p:nvSpPr>
          <p:cNvPr id="6" name="TextBox 5"/>
          <p:cNvSpPr txBox="1"/>
          <p:nvPr/>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93841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4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DD2862-188E-43F5-80DA-F53A910A9B91}"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4A929-47B8-4F68-87EB-A151F774CA66}" type="slidenum">
              <a:rPr lang="en-US" smtClean="0"/>
              <a:t>‹#›</a:t>
            </a:fld>
            <a:endParaRPr lang="en-US"/>
          </a:p>
        </p:txBody>
      </p:sp>
    </p:spTree>
    <p:extLst>
      <p:ext uri="{BB962C8B-B14F-4D97-AF65-F5344CB8AC3E}">
        <p14:creationId xmlns:p14="http://schemas.microsoft.com/office/powerpoint/2010/main" val="14943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fld id="{0BDD2862-188E-43F5-80DA-F53A910A9B91}" type="datetimeFigureOut">
              <a:rPr lang="en-US" smtClean="0"/>
              <a:t>7/13/2021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FB4A929-47B8-4F68-87EB-A151F774CA66}" type="slidenum">
              <a:rPr lang="en-US" smtClean="0"/>
              <a:t>‹#›</a:t>
            </a:fld>
            <a:endParaRPr lang="en-US"/>
          </a:p>
        </p:txBody>
      </p:sp>
    </p:spTree>
    <p:extLst>
      <p:ext uri="{BB962C8B-B14F-4D97-AF65-F5344CB8AC3E}">
        <p14:creationId xmlns:p14="http://schemas.microsoft.com/office/powerpoint/2010/main" val="23884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8E2344-73ED-4C0F-B6ED-0851A8BC5D9C}"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45246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02477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E2344-73ED-4C0F-B6ED-0851A8BC5D9C}"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87027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E2344-73ED-4C0F-B6ED-0851A8BC5D9C}"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57156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E2344-73ED-4C0F-B6ED-0851A8BC5D9C}" type="datetimeFigureOut">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63855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8E2344-73ED-4C0F-B6ED-0851A8BC5D9C}" type="datetimeFigureOut">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0415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4208404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2344-73ED-4C0F-B6ED-0851A8BC5D9C}" type="datetimeFigureOut">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4523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53052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84856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895021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190494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06257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8523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277182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622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403028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5516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19404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74387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633709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468792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745582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51399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5959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5FB4A929-47B8-4F68-87EB-A151F774CA66}" type="slidenum">
              <a:rPr lang="en-US" smtClean="0"/>
              <a:t>‹#›</a:t>
            </a:fld>
            <a:endParaRPr 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0298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5FB4A929-47B8-4F68-87EB-A151F774CA66}" type="slidenum">
              <a:rPr lang="en-US" smtClean="0"/>
              <a:t>‹#›</a:t>
            </a:fld>
            <a:endParaRPr 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6026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5FB4A929-47B8-4F68-87EB-A151F774CA66}" type="slidenum">
              <a:rPr lang="en-US" smtClean="0"/>
              <a:t>‹#›</a:t>
            </a:fld>
            <a:endParaRPr lang="en-US"/>
          </a:p>
        </p:txBody>
      </p:sp>
      <p:sp>
        <p:nvSpPr>
          <p:cNvPr id="8"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90128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5FB4A929-47B8-4F68-87EB-A151F774CA66}" type="slidenum">
              <a:rPr lang="en-US" smtClean="0"/>
              <a:t>‹#›</a:t>
            </a:fld>
            <a:endParaRPr lang="en-US"/>
          </a:p>
        </p:txBody>
      </p:sp>
      <p:sp>
        <p:nvSpPr>
          <p:cNvPr id="8"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5926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98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D2862-188E-43F5-80DA-F53A910A9B91}" type="datetimeFigureOut">
              <a:rPr lang="en-US" smtClean="0"/>
              <a:t>7/13/2021</a:t>
            </a:fld>
            <a:endParaRPr 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4A929-47B8-4F68-87EB-A151F774CA66}" type="slidenum">
              <a:rPr lang="en-US" smtClean="0"/>
              <a:t>‹#›</a:t>
            </a:fld>
            <a:endParaRPr lang="en-US"/>
          </a:p>
        </p:txBody>
      </p:sp>
    </p:spTree>
    <p:extLst>
      <p:ext uri="{BB962C8B-B14F-4D97-AF65-F5344CB8AC3E}">
        <p14:creationId xmlns:p14="http://schemas.microsoft.com/office/powerpoint/2010/main" val="197451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E2344-73ED-4C0F-B6ED-0851A8BC5D9C}" type="datetimeFigureOut">
              <a:rPr lang="en-US" smtClean="0"/>
              <a:pPr/>
              <a:t>7/13/2021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a:p>
        </p:txBody>
      </p:sp>
    </p:spTree>
    <p:extLst>
      <p:ext uri="{BB962C8B-B14F-4D97-AF65-F5344CB8AC3E}">
        <p14:creationId xmlns:p14="http://schemas.microsoft.com/office/powerpoint/2010/main" val="42015336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a:p>
        </p:txBody>
      </p:sp>
    </p:spTree>
    <p:extLst>
      <p:ext uri="{BB962C8B-B14F-4D97-AF65-F5344CB8AC3E}">
        <p14:creationId xmlns:p14="http://schemas.microsoft.com/office/powerpoint/2010/main" val="10727168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D711-CA6C-4F73-899D-EE3A1EC190F1}"/>
              </a:ext>
            </a:extLst>
          </p:cNvPr>
          <p:cNvSpPr>
            <a:spLocks noGrp="1"/>
          </p:cNvSpPr>
          <p:nvPr>
            <p:ph type="ctrTitle"/>
          </p:nvPr>
        </p:nvSpPr>
        <p:spPr/>
        <p:txBody>
          <a:bodyPr/>
          <a:lstStyle/>
          <a:p>
            <a:r>
              <a:rPr lang="en-US" dirty="0"/>
              <a:t>2021 World Languages Curriculum Framework</a:t>
            </a:r>
          </a:p>
        </p:txBody>
      </p:sp>
      <p:sp>
        <p:nvSpPr>
          <p:cNvPr id="3" name="Subtitle 2">
            <a:extLst>
              <a:ext uri="{FF2B5EF4-FFF2-40B4-BE49-F238E27FC236}">
                <a16:creationId xmlns:a16="http://schemas.microsoft.com/office/drawing/2014/main" id="{CF61C91B-C6B2-45A2-AE0C-A7173E0046F7}"/>
              </a:ext>
            </a:extLst>
          </p:cNvPr>
          <p:cNvSpPr>
            <a:spLocks noGrp="1"/>
          </p:cNvSpPr>
          <p:nvPr>
            <p:ph type="subTitle" idx="1"/>
          </p:nvPr>
        </p:nvSpPr>
        <p:spPr/>
        <p:txBody>
          <a:bodyPr/>
          <a:lstStyle/>
          <a:p>
            <a:r>
              <a:rPr lang="en-US"/>
              <a:t>Introduction to the New Framework</a:t>
            </a:r>
          </a:p>
        </p:txBody>
      </p:sp>
    </p:spTree>
    <p:extLst>
      <p:ext uri="{BB962C8B-B14F-4D97-AF65-F5344CB8AC3E}">
        <p14:creationId xmlns:p14="http://schemas.microsoft.com/office/powerpoint/2010/main" val="370058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2</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Vision, Scope, and Guiding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-Andy McDonie, World Languages Specialist</a:t>
            </a:r>
            <a:endParaRPr kumimoji="0" lang="zh-CN" altLang="en-US" sz="36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5419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B5CE9-A617-45D2-A2E9-4425462F5EE5}"/>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l">
              <a:lnSpc>
                <a:spcPct val="90000"/>
              </a:lnSpc>
            </a:pPr>
            <a:r>
              <a:rPr lang="en-US" sz="8000" kern="1200">
                <a:solidFill>
                  <a:srgbClr val="FFFFFF"/>
                </a:solidFill>
                <a:latin typeface="+mj-lt"/>
                <a:ea typeface="+mj-ea"/>
                <a:cs typeface="+mj-cs"/>
              </a:rPr>
              <a:t>Vision</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345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E25BEA-1E23-46F0-806B-0305619AB704}"/>
              </a:ext>
            </a:extLst>
          </p:cNvPr>
          <p:cNvSpPr>
            <a:spLocks noGrp="1"/>
          </p:cNvSpPr>
          <p:nvPr>
            <p:ph type="title"/>
          </p:nvPr>
        </p:nvSpPr>
        <p:spPr/>
        <p:txBody>
          <a:bodyPr/>
          <a:lstStyle/>
          <a:p>
            <a:r>
              <a:rPr lang="en-US" dirty="0"/>
              <a:t>Vision</a:t>
            </a:r>
          </a:p>
        </p:txBody>
      </p:sp>
      <p:sp>
        <p:nvSpPr>
          <p:cNvPr id="7" name="Content Placeholder 6">
            <a:extLst>
              <a:ext uri="{FF2B5EF4-FFF2-40B4-BE49-F238E27FC236}">
                <a16:creationId xmlns:a16="http://schemas.microsoft.com/office/drawing/2014/main" id="{2C89D2DD-21DA-4F8D-A632-95175821F3DD}"/>
              </a:ext>
            </a:extLst>
          </p:cNvPr>
          <p:cNvSpPr>
            <a:spLocks noGrp="1"/>
          </p:cNvSpPr>
          <p:nvPr>
            <p:ph idx="1"/>
          </p:nvPr>
        </p:nvSpPr>
        <p:spPr/>
        <p:txBody>
          <a:bodyPr/>
          <a:lstStyle/>
          <a:p>
            <a:pPr marL="0" indent="0">
              <a:buNone/>
            </a:pPr>
            <a:r>
              <a:rPr lang="en-US" sz="2800">
                <a:effectLst/>
                <a:latin typeface="Calibri" panose="020F0502020204030204" pitchFamily="34" charset="0"/>
                <a:ea typeface="Calibri" panose="020F0502020204030204" pitchFamily="34" charset="0"/>
              </a:rPr>
              <a:t>All Massachusetts students will acquire a </a:t>
            </a:r>
            <a:r>
              <a:rPr lang="en-US" sz="2800" b="1" i="1">
                <a:effectLst/>
                <a:latin typeface="Calibri" panose="020F0502020204030204" pitchFamily="34" charset="0"/>
                <a:ea typeface="Calibri" panose="020F0502020204030204" pitchFamily="34" charset="0"/>
              </a:rPr>
              <a:t>high</a:t>
            </a:r>
            <a:r>
              <a:rPr lang="en-US" sz="2800">
                <a:effectLst/>
                <a:latin typeface="Calibri" panose="020F0502020204030204" pitchFamily="34" charset="0"/>
                <a:ea typeface="Calibri" panose="020F0502020204030204" pitchFamily="34" charset="0"/>
              </a:rPr>
              <a:t>* level of linguistic and cultural proficiency in at least one world language. Proficiency in one or more world languages will empower students to use languages other than English to tell their own stories, understand the stories of others, and engage with their communities. </a:t>
            </a:r>
          </a:p>
          <a:p>
            <a:pPr marL="0" indent="0">
              <a:buNone/>
            </a:pPr>
            <a:endParaRPr lang="en-US"/>
          </a:p>
        </p:txBody>
      </p:sp>
      <p:sp>
        <p:nvSpPr>
          <p:cNvPr id="8" name="TextBox 7">
            <a:extLst>
              <a:ext uri="{FF2B5EF4-FFF2-40B4-BE49-F238E27FC236}">
                <a16:creationId xmlns:a16="http://schemas.microsoft.com/office/drawing/2014/main" id="{DDD0093E-D05F-4352-AFD5-3432FE91FC48}"/>
              </a:ext>
            </a:extLst>
          </p:cNvPr>
          <p:cNvSpPr txBox="1"/>
          <p:nvPr/>
        </p:nvSpPr>
        <p:spPr>
          <a:xfrm>
            <a:off x="209725" y="5025006"/>
            <a:ext cx="11772550" cy="923330"/>
          </a:xfrm>
          <a:prstGeom prst="rect">
            <a:avLst/>
          </a:prstGeom>
          <a:noFill/>
        </p:spPr>
        <p:txBody>
          <a:bodyPr wrap="square" rtlCol="0">
            <a:spAutoFit/>
          </a:bodyPr>
          <a:lstStyle/>
          <a:p>
            <a:r>
              <a:rPr lang="en-US"/>
              <a:t>*M.G.L. c. 69 § 1Q. – The MA State Seal of Biliteracy requires </a:t>
            </a:r>
            <a:r>
              <a:rPr lang="en-US" i="1"/>
              <a:t>a high level of proficiency </a:t>
            </a:r>
            <a:r>
              <a:rPr lang="en-US"/>
              <a:t>in one or more world languages. The Department determined that Intermediate High on the ACTFL scale met the criteria for </a:t>
            </a:r>
            <a:r>
              <a:rPr lang="en-US" i="1"/>
              <a:t>high</a:t>
            </a:r>
            <a:r>
              <a:rPr lang="en-US"/>
              <a:t>, because it is at that level that the language is appropriate for college/career environments.</a:t>
            </a:r>
          </a:p>
        </p:txBody>
      </p:sp>
    </p:spTree>
    <p:extLst>
      <p:ext uri="{BB962C8B-B14F-4D97-AF65-F5344CB8AC3E}">
        <p14:creationId xmlns:p14="http://schemas.microsoft.com/office/powerpoint/2010/main" val="330608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E25BEA-1E23-46F0-806B-0305619AB704}"/>
              </a:ext>
            </a:extLst>
          </p:cNvPr>
          <p:cNvSpPr>
            <a:spLocks noGrp="1"/>
          </p:cNvSpPr>
          <p:nvPr>
            <p:ph type="title"/>
          </p:nvPr>
        </p:nvSpPr>
        <p:spPr/>
        <p:txBody>
          <a:bodyPr/>
          <a:lstStyle/>
          <a:p>
            <a:r>
              <a:rPr lang="en-US"/>
              <a:t>Vision</a:t>
            </a:r>
          </a:p>
        </p:txBody>
      </p:sp>
      <p:sp>
        <p:nvSpPr>
          <p:cNvPr id="7" name="Content Placeholder 6">
            <a:extLst>
              <a:ext uri="{FF2B5EF4-FFF2-40B4-BE49-F238E27FC236}">
                <a16:creationId xmlns:a16="http://schemas.microsoft.com/office/drawing/2014/main" id="{2C89D2DD-21DA-4F8D-A632-95175821F3DD}"/>
              </a:ext>
            </a:extLst>
          </p:cNvPr>
          <p:cNvSpPr>
            <a:spLocks noGrp="1"/>
          </p:cNvSpPr>
          <p:nvPr>
            <p:ph idx="1"/>
          </p:nvPr>
        </p:nvSpPr>
        <p:spPr/>
        <p:txBody>
          <a:bodyPr/>
          <a:lstStyle/>
          <a:p>
            <a:pPr marL="0" indent="0">
              <a:buNone/>
            </a:pPr>
            <a:r>
              <a:rPr lang="en-US" sz="2800">
                <a:effectLst/>
                <a:latin typeface="Calibri" panose="020F0502020204030204" pitchFamily="34" charset="0"/>
                <a:ea typeface="Calibri" panose="020F0502020204030204" pitchFamily="34" charset="0"/>
              </a:rPr>
              <a:t>All Massachusetts students will acquire a high level of linguistic and cultural proficiency in at least one world language. Proficiency in one or more world languages will empower students to use languages other than English to tell their own stories, understand the stories of others, and engage with their communities. </a:t>
            </a:r>
          </a:p>
          <a:p>
            <a:pPr marL="0" indent="0">
              <a:buNone/>
            </a:pPr>
            <a:endParaRPr lang="en-US"/>
          </a:p>
        </p:txBody>
      </p:sp>
    </p:spTree>
    <p:extLst>
      <p:ext uri="{BB962C8B-B14F-4D97-AF65-F5344CB8AC3E}">
        <p14:creationId xmlns:p14="http://schemas.microsoft.com/office/powerpoint/2010/main" val="135965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320CE-B6BF-458F-AAB9-DEF89EA53F6B}"/>
              </a:ext>
            </a:extLst>
          </p:cNvPr>
          <p:cNvSpPr>
            <a:spLocks noGrp="1"/>
          </p:cNvSpPr>
          <p:nvPr>
            <p:ph type="title"/>
          </p:nvPr>
        </p:nvSpPr>
        <p:spPr>
          <a:xfrm>
            <a:off x="418225" y="1776750"/>
            <a:ext cx="3201366" cy="3387497"/>
          </a:xfrm>
        </p:spPr>
        <p:txBody>
          <a:bodyPr anchor="b">
            <a:normAutofit fontScale="90000"/>
          </a:bodyPr>
          <a:lstStyle/>
          <a:p>
            <a:pPr algn="ctr"/>
            <a:r>
              <a:rPr lang="en-US" sz="4000" u="sng">
                <a:solidFill>
                  <a:srgbClr val="FFFFFF"/>
                </a:solidFill>
              </a:rPr>
              <a:t>The World-Ready Student</a:t>
            </a:r>
            <a:br>
              <a:rPr lang="en-US" sz="4000" u="sng">
                <a:solidFill>
                  <a:srgbClr val="FFFFFF"/>
                </a:solidFill>
              </a:rPr>
            </a:br>
            <a:r>
              <a:rPr lang="en-US" sz="4000" u="sng">
                <a:solidFill>
                  <a:srgbClr val="FFFFFF"/>
                </a:solidFill>
              </a:rPr>
              <a:t> </a:t>
            </a:r>
            <a:br>
              <a:rPr lang="en-US" sz="4000" u="sng">
                <a:solidFill>
                  <a:srgbClr val="FFFFFF"/>
                </a:solidFill>
              </a:rPr>
            </a:br>
            <a:r>
              <a:rPr lang="en-US" sz="3600">
                <a:solidFill>
                  <a:srgbClr val="FFFFFF"/>
                </a:solidFill>
              </a:rPr>
              <a:t>All students at all levels of proficiency will use the target language to</a:t>
            </a:r>
            <a:r>
              <a:rPr lang="en-US" sz="4000">
                <a:solidFill>
                  <a:srgbClr val="FFFFFF"/>
                </a:solidFill>
              </a:rPr>
              <a:t>:</a:t>
            </a:r>
          </a:p>
        </p:txBody>
      </p:sp>
      <p:sp>
        <p:nvSpPr>
          <p:cNvPr id="17" name="Content Placeholder 2">
            <a:extLst>
              <a:ext uri="{FF2B5EF4-FFF2-40B4-BE49-F238E27FC236}">
                <a16:creationId xmlns:a16="http://schemas.microsoft.com/office/drawing/2014/main" id="{872E93C5-A0F1-4761-9B28-E480E083E7E8}"/>
              </a:ext>
            </a:extLst>
          </p:cNvPr>
          <p:cNvSpPr>
            <a:spLocks noGrp="1"/>
          </p:cNvSpPr>
          <p:nvPr>
            <p:ph idx="1"/>
          </p:nvPr>
        </p:nvSpPr>
        <p:spPr>
          <a:xfrm>
            <a:off x="4810259" y="649480"/>
            <a:ext cx="6555347" cy="5546047"/>
          </a:xfrm>
        </p:spPr>
        <p:txBody>
          <a:bodyPr anchor="ctr">
            <a:normAutofit fontScale="92500"/>
          </a:bodyPr>
          <a:lstStyle/>
          <a:p>
            <a:pPr marR="0" lvl="0">
              <a:spcBef>
                <a:spcPts val="120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Communicate with speakers/signers of the target language, especially those in their schools and communities; </a:t>
            </a:r>
          </a:p>
          <a:p>
            <a:pPr marR="0" lvl="0">
              <a:spcBef>
                <a:spcPts val="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Explore and celebrate the products, practices, and perspectives of multiple cultures;</a:t>
            </a:r>
          </a:p>
          <a:p>
            <a:pPr marR="0" lvl="0">
              <a:spcBef>
                <a:spcPts val="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Compare their own languages and cultures with those of the target communities;</a:t>
            </a:r>
          </a:p>
          <a:p>
            <a:pPr marR="0" lvl="0">
              <a:spcBef>
                <a:spcPts val="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Expand their academic knowledge of other disciplines;</a:t>
            </a:r>
          </a:p>
          <a:p>
            <a:pPr marR="0" lvl="0">
              <a:spcBef>
                <a:spcPts val="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Serve and lead in their academic, local, and global communities;</a:t>
            </a:r>
          </a:p>
          <a:p>
            <a:pPr marR="0" lvl="0">
              <a:spcBef>
                <a:spcPts val="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Become lifelong beneficiaries of the opportunities that proficiency in multiple languages can offer them; and</a:t>
            </a:r>
          </a:p>
          <a:p>
            <a:pPr marR="0" lvl="0">
              <a:spcBef>
                <a:spcPts val="0"/>
              </a:spcBef>
              <a:spcAft>
                <a:spcPts val="0"/>
              </a:spcAft>
              <a:buFont typeface="Wingdings" panose="05000000000000000000" pitchFamily="2" charset="2"/>
              <a:buChar char="Ø"/>
            </a:pPr>
            <a:r>
              <a:rPr lang="en-US" sz="2400" u="none" strike="noStrike">
                <a:effectLst/>
                <a:latin typeface="Calibri" panose="020F0502020204030204" pitchFamily="34" charset="0"/>
                <a:ea typeface="Calibri" panose="020F0502020204030204" pitchFamily="34" charset="0"/>
              </a:rPr>
              <a:t>Become agents of change that promote equity, global awareness, and multicultural understanding.</a:t>
            </a:r>
          </a:p>
          <a:p>
            <a:pPr marL="0" indent="0">
              <a:buNone/>
            </a:pPr>
            <a:endParaRPr lang="en-US" sz="2000"/>
          </a:p>
        </p:txBody>
      </p:sp>
    </p:spTree>
    <p:extLst>
      <p:ext uri="{BB962C8B-B14F-4D97-AF65-F5344CB8AC3E}">
        <p14:creationId xmlns:p14="http://schemas.microsoft.com/office/powerpoint/2010/main" val="154186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A9247-ED12-4140-A3C3-58ED7D03BB97}"/>
              </a:ext>
            </a:extLst>
          </p:cNvPr>
          <p:cNvSpPr>
            <a:spLocks noGrp="1"/>
          </p:cNvSpPr>
          <p:nvPr>
            <p:ph type="title"/>
          </p:nvPr>
        </p:nvSpPr>
        <p:spPr>
          <a:xfrm>
            <a:off x="589560" y="856180"/>
            <a:ext cx="4560584" cy="1128068"/>
          </a:xfrm>
        </p:spPr>
        <p:txBody>
          <a:bodyPr anchor="ctr">
            <a:normAutofit/>
          </a:bodyPr>
          <a:lstStyle/>
          <a:p>
            <a:r>
              <a:rPr lang="en-US" sz="3700" dirty="0">
                <a:solidFill>
                  <a:schemeClr val="tx1"/>
                </a:solidFill>
              </a:rPr>
              <a:t>The World-Ready Student (Cont.)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4BE771-051C-4919-B1BE-5068E3D27495}"/>
              </a:ext>
            </a:extLst>
          </p:cNvPr>
          <p:cNvSpPr>
            <a:spLocks noGrp="1"/>
          </p:cNvSpPr>
          <p:nvPr>
            <p:ph idx="1"/>
          </p:nvPr>
        </p:nvSpPr>
        <p:spPr>
          <a:xfrm>
            <a:off x="590719" y="2330505"/>
            <a:ext cx="4559425" cy="3979585"/>
          </a:xfrm>
        </p:spPr>
        <p:txBody>
          <a:bodyPr anchor="ctr">
            <a:normAutofit/>
          </a:bodyPr>
          <a:lstStyle/>
          <a:p>
            <a:r>
              <a:rPr lang="en-US" sz="2000"/>
              <a:t>Students receive more tangible benefits when they are not only highly proficient in multiple languages, but even more when they are officially recognized as being biliterate.</a:t>
            </a:r>
          </a:p>
          <a:p>
            <a:r>
              <a:rPr lang="en-US" sz="2000"/>
              <a:t>The Massachusetts Seal of Biliteracy completes the vision of the world-ready student.</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 Seal of Biliteracy Logo&#10;&#10;">
            <a:extLst>
              <a:ext uri="{FF2B5EF4-FFF2-40B4-BE49-F238E27FC236}">
                <a16:creationId xmlns:a16="http://schemas.microsoft.com/office/drawing/2014/main" id="{0EB875AA-6598-4F3E-A64F-AA48D789120E}"/>
              </a:ext>
            </a:extLst>
          </p:cNvPr>
          <p:cNvPicPr>
            <a:picLocks noChangeAspect="1"/>
          </p:cNvPicPr>
          <p:nvPr/>
        </p:nvPicPr>
        <p:blipFill rotWithShape="1">
          <a:blip r:embed="rId2">
            <a:extLst>
              <a:ext uri="{28A0092B-C50C-407E-A947-70E740481C1C}">
                <a14:useLocalDpi xmlns:a14="http://schemas.microsoft.com/office/drawing/2010/main" val="0"/>
              </a:ext>
            </a:extLst>
          </a:blip>
          <a:srcRect r="4" b="1339"/>
          <a:stretch/>
        </p:blipFill>
        <p:spPr>
          <a:xfrm>
            <a:off x="5977788" y="799352"/>
            <a:ext cx="5425410" cy="5259296"/>
          </a:xfrm>
          <a:prstGeom prst="rect">
            <a:avLst/>
          </a:prstGeom>
        </p:spPr>
      </p:pic>
    </p:spTree>
    <p:extLst>
      <p:ext uri="{BB962C8B-B14F-4D97-AF65-F5344CB8AC3E}">
        <p14:creationId xmlns:p14="http://schemas.microsoft.com/office/powerpoint/2010/main" val="371257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CA62-B9B5-45C5-BB46-513681A1097F}"/>
              </a:ext>
            </a:extLst>
          </p:cNvPr>
          <p:cNvSpPr>
            <a:spLocks noGrp="1"/>
          </p:cNvSpPr>
          <p:nvPr>
            <p:ph type="title"/>
          </p:nvPr>
        </p:nvSpPr>
        <p:spPr/>
        <p:txBody>
          <a:bodyPr/>
          <a:lstStyle/>
          <a:p>
            <a:r>
              <a:rPr lang="en-US"/>
              <a:t>The Necessity of World Languages</a:t>
            </a:r>
          </a:p>
        </p:txBody>
      </p:sp>
      <p:sp>
        <p:nvSpPr>
          <p:cNvPr id="3" name="Content Placeholder 2">
            <a:extLst>
              <a:ext uri="{FF2B5EF4-FFF2-40B4-BE49-F238E27FC236}">
                <a16:creationId xmlns:a16="http://schemas.microsoft.com/office/drawing/2014/main" id="{E8B65CFC-336D-4717-9080-04A3BD149081}"/>
              </a:ext>
            </a:extLst>
          </p:cNvPr>
          <p:cNvSpPr>
            <a:spLocks noGrp="1"/>
          </p:cNvSpPr>
          <p:nvPr>
            <p:ph idx="1"/>
          </p:nvPr>
        </p:nvSpPr>
        <p:spPr/>
        <p:txBody>
          <a:bodyPr/>
          <a:lstStyle/>
          <a:p>
            <a:pPr>
              <a:buFont typeface="Wingdings" panose="05000000000000000000" pitchFamily="2" charset="2"/>
              <a:buChar char="Ø"/>
            </a:pPr>
            <a:r>
              <a:rPr lang="en-US" sz="2400"/>
              <a:t>Multicultural and linguistic proficiency benefits students personally and professionally.</a:t>
            </a:r>
          </a:p>
          <a:p>
            <a:pPr lvl="1">
              <a:buFont typeface="Wingdings" panose="05000000000000000000" pitchFamily="2" charset="2"/>
              <a:buChar char="Ø"/>
            </a:pPr>
            <a:r>
              <a:rPr lang="en-US" sz="2000"/>
              <a:t>Academic breadth</a:t>
            </a:r>
          </a:p>
          <a:p>
            <a:pPr lvl="1">
              <a:buFont typeface="Wingdings" panose="05000000000000000000" pitchFamily="2" charset="2"/>
              <a:buChar char="Ø"/>
            </a:pPr>
            <a:r>
              <a:rPr lang="en-US" sz="2000"/>
              <a:t>Social connections</a:t>
            </a:r>
          </a:p>
          <a:p>
            <a:pPr lvl="1">
              <a:buFont typeface="Wingdings" panose="05000000000000000000" pitchFamily="2" charset="2"/>
              <a:buChar char="Ø"/>
            </a:pPr>
            <a:r>
              <a:rPr lang="en-US" sz="2000"/>
              <a:t>Cognitive advantages over monolinguals</a:t>
            </a:r>
          </a:p>
          <a:p>
            <a:pPr>
              <a:buFont typeface="Wingdings" panose="05000000000000000000" pitchFamily="2" charset="2"/>
              <a:buChar char="Ø"/>
            </a:pPr>
            <a:r>
              <a:rPr lang="en-US" sz="2400"/>
              <a:t>Multicultural and linguistic proficiency benefits society.</a:t>
            </a:r>
          </a:p>
          <a:p>
            <a:pPr lvl="1">
              <a:buFont typeface="Wingdings" panose="05000000000000000000" pitchFamily="2" charset="2"/>
              <a:buChar char="Ø"/>
            </a:pPr>
            <a:r>
              <a:rPr lang="en-US" sz="2000"/>
              <a:t>Community service and leadership</a:t>
            </a:r>
          </a:p>
          <a:p>
            <a:pPr lvl="1">
              <a:buFont typeface="Wingdings" panose="05000000000000000000" pitchFamily="2" charset="2"/>
              <a:buChar char="Ø"/>
            </a:pPr>
            <a:r>
              <a:rPr lang="en-US" sz="2000"/>
              <a:t>Diverse perspectives</a:t>
            </a:r>
          </a:p>
          <a:p>
            <a:pPr>
              <a:buFont typeface="Wingdings" panose="05000000000000000000" pitchFamily="2" charset="2"/>
              <a:buChar char="Ø"/>
            </a:pPr>
            <a:r>
              <a:rPr lang="en-US" sz="2400"/>
              <a:t>The federal government reinforces the country’s need for more language.</a:t>
            </a:r>
          </a:p>
          <a:p>
            <a:pPr lvl="1">
              <a:buFont typeface="Wingdings" panose="05000000000000000000" pitchFamily="2" charset="2"/>
              <a:buChar char="Ø"/>
            </a:pPr>
            <a:r>
              <a:rPr lang="en-US" sz="2000"/>
              <a:t>National security</a:t>
            </a:r>
          </a:p>
          <a:p>
            <a:pPr lvl="1">
              <a:buFont typeface="Wingdings" panose="05000000000000000000" pitchFamily="2" charset="2"/>
              <a:buChar char="Ø"/>
            </a:pPr>
            <a:r>
              <a:rPr lang="en-US" sz="2000"/>
              <a:t>Strong economy</a:t>
            </a:r>
          </a:p>
          <a:p>
            <a:pPr lvl="1">
              <a:buFont typeface="Wingdings" panose="05000000000000000000" pitchFamily="2" charset="2"/>
              <a:buChar char="Ø"/>
            </a:pPr>
            <a:r>
              <a:rPr lang="en-US" sz="2000"/>
              <a:t>Scientific engagement</a:t>
            </a:r>
          </a:p>
          <a:p>
            <a:pPr lvl="1">
              <a:buFont typeface="Wingdings" panose="05000000000000000000" pitchFamily="2" charset="2"/>
              <a:buChar char="Ø"/>
            </a:pPr>
            <a:r>
              <a:rPr lang="en-US" sz="2000"/>
              <a:t>Domestic rights and services</a:t>
            </a:r>
          </a:p>
        </p:txBody>
      </p:sp>
    </p:spTree>
    <p:extLst>
      <p:ext uri="{BB962C8B-B14F-4D97-AF65-F5344CB8AC3E}">
        <p14:creationId xmlns:p14="http://schemas.microsoft.com/office/powerpoint/2010/main" val="369471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3D25-A8E8-4963-BF18-74334B820986}"/>
              </a:ext>
            </a:extLst>
          </p:cNvPr>
          <p:cNvSpPr>
            <a:spLocks noGrp="1"/>
          </p:cNvSpPr>
          <p:nvPr>
            <p:ph type="title"/>
          </p:nvPr>
        </p:nvSpPr>
        <p:spPr/>
        <p:txBody>
          <a:bodyPr/>
          <a:lstStyle/>
          <a:p>
            <a:r>
              <a:rPr lang="en-US"/>
              <a:t>Terminology: World Languages</a:t>
            </a:r>
          </a:p>
        </p:txBody>
      </p:sp>
      <p:sp>
        <p:nvSpPr>
          <p:cNvPr id="3" name="Content Placeholder 2">
            <a:extLst>
              <a:ext uri="{FF2B5EF4-FFF2-40B4-BE49-F238E27FC236}">
                <a16:creationId xmlns:a16="http://schemas.microsoft.com/office/drawing/2014/main" id="{BF4BDCC3-4052-4CF3-B277-E7BB165396E9}"/>
              </a:ext>
            </a:extLst>
          </p:cNvPr>
          <p:cNvSpPr>
            <a:spLocks noGrp="1"/>
          </p:cNvSpPr>
          <p:nvPr>
            <p:ph idx="1"/>
          </p:nvPr>
        </p:nvSpPr>
        <p:spPr/>
        <p:txBody>
          <a:bodyPr/>
          <a:lstStyle/>
          <a:p>
            <a:pPr>
              <a:buFont typeface="Wingdings" panose="05000000000000000000" pitchFamily="2" charset="2"/>
              <a:buChar char="Ø"/>
            </a:pPr>
            <a:r>
              <a:rPr lang="en-US"/>
              <a:t>Foreign is no longer an appropriate way to describe languages.</a:t>
            </a:r>
          </a:p>
          <a:p>
            <a:pPr lvl="1">
              <a:buFont typeface="Wingdings" panose="05000000000000000000" pitchFamily="2" charset="2"/>
              <a:buChar char="Ø"/>
            </a:pPr>
            <a:r>
              <a:rPr lang="en-US"/>
              <a:t>Many non-English languages spoken in the U.S. predate the arrival of English in North America.</a:t>
            </a:r>
          </a:p>
          <a:p>
            <a:pPr lvl="1">
              <a:buFont typeface="Wingdings" panose="05000000000000000000" pitchFamily="2" charset="2"/>
              <a:buChar char="Ø"/>
            </a:pPr>
            <a:r>
              <a:rPr lang="en-US"/>
              <a:t>Many non-English languages are part of local or regional U.S. histories.</a:t>
            </a:r>
          </a:p>
          <a:p>
            <a:pPr>
              <a:buFont typeface="Wingdings" panose="05000000000000000000" pitchFamily="2" charset="2"/>
              <a:buChar char="Ø"/>
            </a:pPr>
            <a:r>
              <a:rPr lang="en-US" i="1"/>
              <a:t>World </a:t>
            </a:r>
            <a:r>
              <a:rPr lang="en-US"/>
              <a:t>Languages</a:t>
            </a:r>
          </a:p>
          <a:p>
            <a:pPr lvl="1">
              <a:buFont typeface="Wingdings" panose="05000000000000000000" pitchFamily="2" charset="2"/>
              <a:buChar char="Ø"/>
            </a:pPr>
            <a:r>
              <a:rPr lang="en-US"/>
              <a:t>Languages other than English</a:t>
            </a:r>
          </a:p>
          <a:p>
            <a:pPr lvl="1">
              <a:buFont typeface="Wingdings" panose="05000000000000000000" pitchFamily="2" charset="2"/>
              <a:buChar char="Ø"/>
            </a:pPr>
            <a:r>
              <a:rPr lang="en-US"/>
              <a:t>See ACTFL’s Statement </a:t>
            </a:r>
            <a:r>
              <a:rPr lang="en-US" i="1"/>
              <a:t>What is a World Language?</a:t>
            </a:r>
            <a:r>
              <a:rPr lang="en-US"/>
              <a:t> (2017)</a:t>
            </a:r>
          </a:p>
        </p:txBody>
      </p:sp>
    </p:spTree>
    <p:extLst>
      <p:ext uri="{BB962C8B-B14F-4D97-AF65-F5344CB8AC3E}">
        <p14:creationId xmlns:p14="http://schemas.microsoft.com/office/powerpoint/2010/main" val="326737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E9AE17-A408-45A1-8B11-8EE038B3C005}"/>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l">
              <a:lnSpc>
                <a:spcPct val="90000"/>
              </a:lnSpc>
            </a:pPr>
            <a:r>
              <a:rPr lang="en-US" sz="8000" kern="1200">
                <a:solidFill>
                  <a:srgbClr val="FFFFFF"/>
                </a:solidFill>
                <a:latin typeface="+mj-lt"/>
                <a:ea typeface="+mj-ea"/>
                <a:cs typeface="+mj-cs"/>
              </a:rPr>
              <a:t>Scope</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267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CF9482-4940-481B-B4BD-6BEF8241C991}"/>
              </a:ext>
            </a:extLst>
          </p:cNvPr>
          <p:cNvSpPr>
            <a:spLocks noGrp="1"/>
          </p:cNvSpPr>
          <p:nvPr>
            <p:ph type="title"/>
          </p:nvPr>
        </p:nvSpPr>
        <p:spPr/>
        <p:txBody>
          <a:bodyPr/>
          <a:lstStyle/>
          <a:p>
            <a:r>
              <a:rPr lang="en-US"/>
              <a:t>What the Framework Does and Does Not Do</a:t>
            </a:r>
          </a:p>
        </p:txBody>
      </p:sp>
      <p:sp>
        <p:nvSpPr>
          <p:cNvPr id="5" name="Content Placeholder 4">
            <a:extLst>
              <a:ext uri="{FF2B5EF4-FFF2-40B4-BE49-F238E27FC236}">
                <a16:creationId xmlns:a16="http://schemas.microsoft.com/office/drawing/2014/main" id="{48382A89-9B7F-434B-8777-7C904CD43055}"/>
              </a:ext>
            </a:extLst>
          </p:cNvPr>
          <p:cNvSpPr>
            <a:spLocks noGrp="1"/>
          </p:cNvSpPr>
          <p:nvPr>
            <p:ph idx="1"/>
          </p:nvPr>
        </p:nvSpPr>
        <p:spPr/>
        <p:txBody>
          <a:bodyPr/>
          <a:lstStyle/>
          <a:p>
            <a:pPr>
              <a:buFont typeface="Wingdings" panose="05000000000000000000" pitchFamily="2" charset="2"/>
              <a:buChar char="Ø"/>
            </a:pPr>
            <a:r>
              <a:rPr lang="en-US"/>
              <a:t>Framework Structure</a:t>
            </a:r>
          </a:p>
          <a:p>
            <a:pPr>
              <a:buFont typeface="Wingdings" panose="05000000000000000000" pitchFamily="2" charset="2"/>
              <a:buChar char="Ø"/>
            </a:pPr>
            <a:r>
              <a:rPr lang="en-US"/>
              <a:t>District Decisions about Topical Content</a:t>
            </a:r>
          </a:p>
          <a:p>
            <a:pPr>
              <a:buFont typeface="Wingdings" panose="05000000000000000000" pitchFamily="2" charset="2"/>
              <a:buChar char="Ø"/>
            </a:pPr>
            <a:r>
              <a:rPr lang="en-US"/>
              <a:t>Supporting the MA State Seal of Biliteracy</a:t>
            </a:r>
          </a:p>
          <a:p>
            <a:pPr>
              <a:buFont typeface="Wingdings" panose="05000000000000000000" pitchFamily="2" charset="2"/>
              <a:buChar char="Ø"/>
            </a:pPr>
            <a:r>
              <a:rPr lang="en-US"/>
              <a:t>Supporting High-Leverage Teaching Practices</a:t>
            </a:r>
          </a:p>
          <a:p>
            <a:pPr>
              <a:buFont typeface="Wingdings" panose="05000000000000000000" pitchFamily="2" charset="2"/>
              <a:buChar char="Ø"/>
            </a:pPr>
            <a:r>
              <a:rPr lang="en-US"/>
              <a:t>Supporting All Students</a:t>
            </a:r>
          </a:p>
        </p:txBody>
      </p:sp>
    </p:spTree>
    <p:extLst>
      <p:ext uri="{BB962C8B-B14F-4D97-AF65-F5344CB8AC3E}">
        <p14:creationId xmlns:p14="http://schemas.microsoft.com/office/powerpoint/2010/main" val="222008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1</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Introducing the New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-Heather Peske, Senior Associate Commissioner</a:t>
            </a:r>
            <a:endParaRPr kumimoji="0" lang="zh-CN" altLang="en-US" sz="36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28252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B4E2-E286-445B-BD7E-BFCD0820AF29}"/>
              </a:ext>
            </a:extLst>
          </p:cNvPr>
          <p:cNvSpPr>
            <a:spLocks noGrp="1"/>
          </p:cNvSpPr>
          <p:nvPr>
            <p:ph type="title"/>
          </p:nvPr>
        </p:nvSpPr>
        <p:spPr/>
        <p:txBody>
          <a:bodyPr/>
          <a:lstStyle/>
          <a:p>
            <a:r>
              <a:rPr lang="en-US"/>
              <a:t>Framework Structure</a:t>
            </a:r>
          </a:p>
        </p:txBody>
      </p:sp>
      <p:sp>
        <p:nvSpPr>
          <p:cNvPr id="3" name="Content Placeholder 2">
            <a:extLst>
              <a:ext uri="{FF2B5EF4-FFF2-40B4-BE49-F238E27FC236}">
                <a16:creationId xmlns:a16="http://schemas.microsoft.com/office/drawing/2014/main" id="{AF00CA96-355B-453D-8A17-6435D724F37B}"/>
              </a:ext>
            </a:extLst>
          </p:cNvPr>
          <p:cNvSpPr>
            <a:spLocks noGrp="1"/>
          </p:cNvSpPr>
          <p:nvPr>
            <p:ph idx="1"/>
          </p:nvPr>
        </p:nvSpPr>
        <p:spPr/>
        <p:txBody>
          <a:bodyPr/>
          <a:lstStyle/>
          <a:p>
            <a:pPr>
              <a:buFont typeface="Wingdings" panose="05000000000000000000" pitchFamily="2" charset="2"/>
              <a:buChar char="Ø"/>
            </a:pPr>
            <a:r>
              <a:rPr lang="en-US"/>
              <a:t>Vision – provides district/programmatic goals</a:t>
            </a:r>
          </a:p>
          <a:p>
            <a:pPr>
              <a:buFont typeface="Wingdings" panose="05000000000000000000" pitchFamily="2" charset="2"/>
              <a:buChar char="Ø"/>
            </a:pPr>
            <a:r>
              <a:rPr lang="en-US"/>
              <a:t>Guiding Principles – support districts to develop and evaluate world language programs</a:t>
            </a:r>
          </a:p>
          <a:p>
            <a:pPr>
              <a:buFont typeface="Wingdings" panose="05000000000000000000" pitchFamily="2" charset="2"/>
              <a:buChar char="Ø"/>
            </a:pPr>
            <a:r>
              <a:rPr lang="en-US"/>
              <a:t>Standards for World Language Practices – support districts to select, develop, and evaluate world language curriculum</a:t>
            </a:r>
          </a:p>
          <a:p>
            <a:pPr>
              <a:buFont typeface="Wingdings" panose="05000000000000000000" pitchFamily="2" charset="2"/>
              <a:buChar char="Ø"/>
            </a:pPr>
            <a:r>
              <a:rPr lang="en-US"/>
              <a:t>World Language Content Standards – describe what students can do.</a:t>
            </a:r>
          </a:p>
        </p:txBody>
      </p:sp>
    </p:spTree>
    <p:extLst>
      <p:ext uri="{BB962C8B-B14F-4D97-AF65-F5344CB8AC3E}">
        <p14:creationId xmlns:p14="http://schemas.microsoft.com/office/powerpoint/2010/main" val="149477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FA46-6804-4624-9141-45A532DA191F}"/>
              </a:ext>
            </a:extLst>
          </p:cNvPr>
          <p:cNvSpPr>
            <a:spLocks noGrp="1"/>
          </p:cNvSpPr>
          <p:nvPr>
            <p:ph type="title"/>
          </p:nvPr>
        </p:nvSpPr>
        <p:spPr/>
        <p:txBody>
          <a:bodyPr/>
          <a:lstStyle/>
          <a:p>
            <a:r>
              <a:rPr lang="en-US"/>
              <a:t>District Decisions about Topical Content</a:t>
            </a:r>
          </a:p>
        </p:txBody>
      </p:sp>
      <p:sp>
        <p:nvSpPr>
          <p:cNvPr id="3" name="Content Placeholder 2">
            <a:extLst>
              <a:ext uri="{FF2B5EF4-FFF2-40B4-BE49-F238E27FC236}">
                <a16:creationId xmlns:a16="http://schemas.microsoft.com/office/drawing/2014/main" id="{94E2F5BF-A7B9-4491-B063-D3AA5BCCF4B2}"/>
              </a:ext>
            </a:extLst>
          </p:cNvPr>
          <p:cNvSpPr>
            <a:spLocks noGrp="1"/>
          </p:cNvSpPr>
          <p:nvPr>
            <p:ph idx="1"/>
          </p:nvPr>
        </p:nvSpPr>
        <p:spPr/>
        <p:txBody>
          <a:bodyPr/>
          <a:lstStyle/>
          <a:p>
            <a:pPr>
              <a:buFont typeface="Wingdings" panose="05000000000000000000" pitchFamily="2" charset="2"/>
              <a:buChar char="Ø"/>
            </a:pPr>
            <a:r>
              <a:rPr lang="en-US"/>
              <a:t>The Framework is topic-neutral.</a:t>
            </a:r>
          </a:p>
          <a:p>
            <a:pPr>
              <a:buFont typeface="Wingdings" panose="05000000000000000000" pitchFamily="2" charset="2"/>
              <a:buChar char="Ø"/>
            </a:pPr>
            <a:r>
              <a:rPr lang="en-US"/>
              <a:t>Districts should select content that is most appropriate for students (age, maturity, prior language/culture experience, student interest, cultural and community context).</a:t>
            </a:r>
          </a:p>
          <a:p>
            <a:pPr>
              <a:buFont typeface="Wingdings" panose="05000000000000000000" pitchFamily="2" charset="2"/>
              <a:buChar char="Ø"/>
            </a:pPr>
            <a:r>
              <a:rPr lang="en-US"/>
              <a:t>Broad suggestions for topical content:</a:t>
            </a:r>
          </a:p>
          <a:p>
            <a:endParaRPr lang="en-US"/>
          </a:p>
        </p:txBody>
      </p:sp>
      <p:graphicFrame>
        <p:nvGraphicFramePr>
          <p:cNvPr id="4" name="Table 4">
            <a:extLst>
              <a:ext uri="{FF2B5EF4-FFF2-40B4-BE49-F238E27FC236}">
                <a16:creationId xmlns:a16="http://schemas.microsoft.com/office/drawing/2014/main" id="{BCBC0D79-8779-4A91-834A-A8450ED1D551}"/>
              </a:ext>
            </a:extLst>
          </p:cNvPr>
          <p:cNvGraphicFramePr>
            <a:graphicFrameLocks noGrp="1"/>
          </p:cNvGraphicFramePr>
          <p:nvPr>
            <p:extLst>
              <p:ext uri="{D42A27DB-BD31-4B8C-83A1-F6EECF244321}">
                <p14:modId xmlns:p14="http://schemas.microsoft.com/office/powerpoint/2010/main" val="63592079"/>
              </p:ext>
            </p:extLst>
          </p:nvPr>
        </p:nvGraphicFramePr>
        <p:xfrm>
          <a:off x="639427" y="4133985"/>
          <a:ext cx="11138716" cy="1854200"/>
        </p:xfrm>
        <a:graphic>
          <a:graphicData uri="http://schemas.openxmlformats.org/drawingml/2006/table">
            <a:tbl>
              <a:tblPr firstRow="1" bandRow="1">
                <a:tableStyleId>{5C22544A-7EE6-4342-B048-85BDC9FD1C3A}</a:tableStyleId>
              </a:tblPr>
              <a:tblGrid>
                <a:gridCol w="2296720">
                  <a:extLst>
                    <a:ext uri="{9D8B030D-6E8A-4147-A177-3AD203B41FA5}">
                      <a16:colId xmlns:a16="http://schemas.microsoft.com/office/drawing/2014/main" val="1009948901"/>
                    </a:ext>
                  </a:extLst>
                </a:gridCol>
                <a:gridCol w="8841996">
                  <a:extLst>
                    <a:ext uri="{9D8B030D-6E8A-4147-A177-3AD203B41FA5}">
                      <a16:colId xmlns:a16="http://schemas.microsoft.com/office/drawing/2014/main" val="737215396"/>
                    </a:ext>
                  </a:extLst>
                </a:gridCol>
              </a:tblGrid>
              <a:tr h="370840">
                <a:tc>
                  <a:txBody>
                    <a:bodyPr/>
                    <a:lstStyle/>
                    <a:p>
                      <a:r>
                        <a:rPr lang="en-US"/>
                        <a:t>Proficiency Level</a:t>
                      </a:r>
                    </a:p>
                  </a:txBody>
                  <a:tcPr/>
                </a:tc>
                <a:tc>
                  <a:txBody>
                    <a:bodyPr/>
                    <a:lstStyle/>
                    <a:p>
                      <a:r>
                        <a:rPr lang="en-US"/>
                        <a:t>Description of Topics that are Most Suitable</a:t>
                      </a:r>
                    </a:p>
                  </a:txBody>
                  <a:tcPr/>
                </a:tc>
                <a:extLst>
                  <a:ext uri="{0D108BD9-81ED-4DB2-BD59-A6C34878D82A}">
                    <a16:rowId xmlns:a16="http://schemas.microsoft.com/office/drawing/2014/main" val="2485844028"/>
                  </a:ext>
                </a:extLst>
              </a:tr>
              <a:tr h="370840">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Novice</a:t>
                      </a: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Topics that are personally connected to the student</a:t>
                      </a:r>
                    </a:p>
                  </a:txBody>
                  <a:tcPr marL="68580" marR="68580" marT="0" marB="0"/>
                </a:tc>
                <a:extLst>
                  <a:ext uri="{0D108BD9-81ED-4DB2-BD59-A6C34878D82A}">
                    <a16:rowId xmlns:a16="http://schemas.microsoft.com/office/drawing/2014/main" val="807243168"/>
                  </a:ext>
                </a:extLst>
              </a:tr>
              <a:tr h="370840">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Intermediate</a:t>
                      </a: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Topics that are connected to the student or their familiar environment</a:t>
                      </a:r>
                    </a:p>
                  </a:txBody>
                  <a:tcPr marL="68580" marR="68580" marT="0" marB="0"/>
                </a:tc>
                <a:extLst>
                  <a:ext uri="{0D108BD9-81ED-4DB2-BD59-A6C34878D82A}">
                    <a16:rowId xmlns:a16="http://schemas.microsoft.com/office/drawing/2014/main" val="1712002128"/>
                  </a:ext>
                </a:extLst>
              </a:tr>
              <a:tr h="370840">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Advanced</a:t>
                      </a: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Topics of general, social, academic, or professional interest</a:t>
                      </a:r>
                    </a:p>
                  </a:txBody>
                  <a:tcPr marL="68580" marR="68580" marT="0" marB="0"/>
                </a:tc>
                <a:extLst>
                  <a:ext uri="{0D108BD9-81ED-4DB2-BD59-A6C34878D82A}">
                    <a16:rowId xmlns:a16="http://schemas.microsoft.com/office/drawing/2014/main" val="1087402157"/>
                  </a:ext>
                </a:extLst>
              </a:tr>
              <a:tr h="370840">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Superior</a:t>
                      </a:r>
                    </a:p>
                  </a:txBody>
                  <a:tcPr marL="68580" marR="68580" marT="0" marB="0"/>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Topics that are abstract, hypothetical, and or specialized</a:t>
                      </a:r>
                    </a:p>
                  </a:txBody>
                  <a:tcPr marL="68580" marR="68580" marT="0" marB="0"/>
                </a:tc>
                <a:extLst>
                  <a:ext uri="{0D108BD9-81ED-4DB2-BD59-A6C34878D82A}">
                    <a16:rowId xmlns:a16="http://schemas.microsoft.com/office/drawing/2014/main" val="2831045442"/>
                  </a:ext>
                </a:extLst>
              </a:tr>
            </a:tbl>
          </a:graphicData>
        </a:graphic>
      </p:graphicFrame>
    </p:spTree>
    <p:extLst>
      <p:ext uri="{BB962C8B-B14F-4D97-AF65-F5344CB8AC3E}">
        <p14:creationId xmlns:p14="http://schemas.microsoft.com/office/powerpoint/2010/main" val="1204376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C3C0-2413-480F-B0B0-F6D88AE3A0F5}"/>
              </a:ext>
            </a:extLst>
          </p:cNvPr>
          <p:cNvSpPr>
            <a:spLocks noGrp="1"/>
          </p:cNvSpPr>
          <p:nvPr>
            <p:ph type="title"/>
          </p:nvPr>
        </p:nvSpPr>
        <p:spPr/>
        <p:txBody>
          <a:bodyPr/>
          <a:lstStyle/>
          <a:p>
            <a:r>
              <a:rPr lang="en-US"/>
              <a:t>Supporting the MA State Seal of Biliteracy</a:t>
            </a:r>
          </a:p>
        </p:txBody>
      </p:sp>
      <p:sp>
        <p:nvSpPr>
          <p:cNvPr id="3" name="Content Placeholder 2">
            <a:extLst>
              <a:ext uri="{FF2B5EF4-FFF2-40B4-BE49-F238E27FC236}">
                <a16:creationId xmlns:a16="http://schemas.microsoft.com/office/drawing/2014/main" id="{F4D11D64-9830-4015-B6F8-38D7CDB1EDE2}"/>
              </a:ext>
            </a:extLst>
          </p:cNvPr>
          <p:cNvSpPr>
            <a:spLocks noGrp="1"/>
          </p:cNvSpPr>
          <p:nvPr>
            <p:ph idx="1"/>
          </p:nvPr>
        </p:nvSpPr>
        <p:spPr/>
        <p:txBody>
          <a:bodyPr/>
          <a:lstStyle/>
          <a:p>
            <a:pPr>
              <a:buFont typeface="Wingdings" panose="05000000000000000000" pitchFamily="2" charset="2"/>
              <a:buChar char="Ø"/>
            </a:pPr>
            <a:r>
              <a:rPr lang="en-US"/>
              <a:t>This framework supports districts to design programs in which all students meet or exceed the high levels of proficiency needed for the Seal of Biliteracy.</a:t>
            </a:r>
          </a:p>
          <a:p>
            <a:pPr>
              <a:buFont typeface="Wingdings" panose="05000000000000000000" pitchFamily="2" charset="2"/>
              <a:buChar char="Ø"/>
            </a:pPr>
            <a:r>
              <a:rPr lang="en-US"/>
              <a:t>Intermediate High (IH) should be thought of as the minimum programmatic goal for districts.</a:t>
            </a:r>
          </a:p>
          <a:p>
            <a:pPr>
              <a:buFont typeface="Wingdings" panose="05000000000000000000" pitchFamily="2" charset="2"/>
              <a:buChar char="Ø"/>
            </a:pPr>
            <a:r>
              <a:rPr lang="en-US"/>
              <a:t>It often takes 6 or more years of well-articulated language courses to reach IH.</a:t>
            </a:r>
          </a:p>
        </p:txBody>
      </p:sp>
    </p:spTree>
    <p:extLst>
      <p:ext uri="{BB962C8B-B14F-4D97-AF65-F5344CB8AC3E}">
        <p14:creationId xmlns:p14="http://schemas.microsoft.com/office/powerpoint/2010/main" val="140593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31F7-BBFB-4846-A13C-93AEBBF33E08}"/>
              </a:ext>
            </a:extLst>
          </p:cNvPr>
          <p:cNvSpPr>
            <a:spLocks noGrp="1"/>
          </p:cNvSpPr>
          <p:nvPr>
            <p:ph type="title"/>
          </p:nvPr>
        </p:nvSpPr>
        <p:spPr/>
        <p:txBody>
          <a:bodyPr/>
          <a:lstStyle/>
          <a:p>
            <a:r>
              <a:rPr lang="en-US"/>
              <a:t>Supporting High-Leverage Teaching Practices</a:t>
            </a:r>
          </a:p>
        </p:txBody>
      </p:sp>
      <p:sp>
        <p:nvSpPr>
          <p:cNvPr id="3" name="Content Placeholder 2">
            <a:extLst>
              <a:ext uri="{FF2B5EF4-FFF2-40B4-BE49-F238E27FC236}">
                <a16:creationId xmlns:a16="http://schemas.microsoft.com/office/drawing/2014/main" id="{F852A8B5-4106-4DE7-8F36-EDF5A9C378AF}"/>
              </a:ext>
            </a:extLst>
          </p:cNvPr>
          <p:cNvSpPr>
            <a:spLocks noGrp="1"/>
          </p:cNvSpPr>
          <p:nvPr>
            <p:ph idx="1"/>
          </p:nvPr>
        </p:nvSpPr>
        <p:spPr/>
        <p:txBody>
          <a:bodyPr/>
          <a:lstStyle/>
          <a:p>
            <a:pPr>
              <a:buFont typeface="Wingdings" panose="05000000000000000000" pitchFamily="2" charset="2"/>
              <a:buChar char="Ø"/>
            </a:pPr>
            <a:r>
              <a:rPr lang="en-US"/>
              <a:t>DESE frameworks do not aim to prescribe teaching practices.</a:t>
            </a:r>
          </a:p>
          <a:p>
            <a:pPr>
              <a:buFont typeface="Wingdings" panose="05000000000000000000" pitchFamily="2" charset="2"/>
              <a:buChar char="Ø"/>
            </a:pPr>
            <a:r>
              <a:rPr lang="en-US"/>
              <a:t>The standards and practices described in this framework are best understood through the lens of high-leverage teaching practices (</a:t>
            </a:r>
            <a:r>
              <a:rPr lang="en-US" err="1"/>
              <a:t>Glisan</a:t>
            </a:r>
            <a:r>
              <a:rPr lang="en-US"/>
              <a:t> &amp; Donato, 2017).</a:t>
            </a:r>
          </a:p>
          <a:p>
            <a:pPr lvl="1">
              <a:buFont typeface="Wingdings" panose="05000000000000000000" pitchFamily="2" charset="2"/>
              <a:buChar char="Ø"/>
            </a:pPr>
            <a:r>
              <a:rPr lang="en-US"/>
              <a:t>Facilitating target language comprehensibility</a:t>
            </a:r>
          </a:p>
          <a:p>
            <a:pPr lvl="1">
              <a:buFont typeface="Wingdings" panose="05000000000000000000" pitchFamily="2" charset="2"/>
              <a:buChar char="Ø"/>
            </a:pPr>
            <a:r>
              <a:rPr lang="en-US"/>
              <a:t>Guiding learners through interpreting authentic resources</a:t>
            </a:r>
          </a:p>
          <a:p>
            <a:pPr lvl="1">
              <a:buFont typeface="Wingdings" panose="05000000000000000000" pitchFamily="2" charset="2"/>
              <a:buChar char="Ø"/>
            </a:pPr>
            <a:r>
              <a:rPr lang="en-US"/>
              <a:t>Designing oral interpersonal communication tasks</a:t>
            </a:r>
          </a:p>
          <a:p>
            <a:pPr lvl="1">
              <a:buFont typeface="Wingdings" panose="05000000000000000000" pitchFamily="2" charset="2"/>
              <a:buChar char="Ø"/>
            </a:pPr>
            <a:r>
              <a:rPr lang="en-US"/>
              <a:t>Planning with the backward design model</a:t>
            </a:r>
          </a:p>
          <a:p>
            <a:pPr lvl="1">
              <a:buFont typeface="Wingdings" panose="05000000000000000000" pitchFamily="2" charset="2"/>
              <a:buChar char="Ø"/>
            </a:pPr>
            <a:r>
              <a:rPr lang="en-US"/>
              <a:t>Teaching grammar as a concept and using it in context</a:t>
            </a:r>
          </a:p>
          <a:p>
            <a:pPr lvl="1">
              <a:buFont typeface="Wingdings" panose="05000000000000000000" pitchFamily="2" charset="2"/>
              <a:buChar char="Ø"/>
            </a:pPr>
            <a:r>
              <a:rPr lang="en-US"/>
              <a:t>Providing appropriate oral feedback</a:t>
            </a:r>
          </a:p>
        </p:txBody>
      </p:sp>
    </p:spTree>
    <p:extLst>
      <p:ext uri="{BB962C8B-B14F-4D97-AF65-F5344CB8AC3E}">
        <p14:creationId xmlns:p14="http://schemas.microsoft.com/office/powerpoint/2010/main" val="425245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4514-7662-4215-84C6-8D1C20007EB3}"/>
              </a:ext>
            </a:extLst>
          </p:cNvPr>
          <p:cNvSpPr>
            <a:spLocks noGrp="1"/>
          </p:cNvSpPr>
          <p:nvPr>
            <p:ph type="title"/>
          </p:nvPr>
        </p:nvSpPr>
        <p:spPr/>
        <p:txBody>
          <a:bodyPr/>
          <a:lstStyle/>
          <a:p>
            <a:r>
              <a:rPr lang="en-US"/>
              <a:t>Supporting All Students</a:t>
            </a:r>
          </a:p>
        </p:txBody>
      </p:sp>
      <p:sp>
        <p:nvSpPr>
          <p:cNvPr id="3" name="Content Placeholder 2">
            <a:extLst>
              <a:ext uri="{FF2B5EF4-FFF2-40B4-BE49-F238E27FC236}">
                <a16:creationId xmlns:a16="http://schemas.microsoft.com/office/drawing/2014/main" id="{A3CB4837-2AEB-4016-9AD8-1BBC385C40D4}"/>
              </a:ext>
            </a:extLst>
          </p:cNvPr>
          <p:cNvSpPr>
            <a:spLocks noGrp="1"/>
          </p:cNvSpPr>
          <p:nvPr>
            <p:ph idx="1"/>
          </p:nvPr>
        </p:nvSpPr>
        <p:spPr/>
        <p:txBody>
          <a:bodyPr/>
          <a:lstStyle/>
          <a:p>
            <a:pPr>
              <a:buFont typeface="Wingdings" panose="05000000000000000000" pitchFamily="2" charset="2"/>
              <a:buChar char="Ø"/>
            </a:pPr>
            <a:r>
              <a:rPr lang="en-US" sz="2400"/>
              <a:t>Given students’ broad variety of abilities, pace of acquisition, and achievement levels, educators are best-equipped to identify and provide supporting practices and materials.</a:t>
            </a:r>
          </a:p>
          <a:p>
            <a:pPr>
              <a:buFont typeface="Wingdings" panose="05000000000000000000" pitchFamily="2" charset="2"/>
              <a:buChar char="Ø"/>
            </a:pPr>
            <a:r>
              <a:rPr lang="en-US" sz="2400"/>
              <a:t>The Department supports educators in meeting students’ needs by providing Quick Reference Guides (QRGs) in the following fields.</a:t>
            </a:r>
          </a:p>
          <a:p>
            <a:pPr lvl="1">
              <a:buFont typeface="Wingdings" panose="05000000000000000000" pitchFamily="2" charset="2"/>
              <a:buChar char="Ø"/>
            </a:pPr>
            <a:r>
              <a:rPr lang="en-US" sz="2000"/>
              <a:t>American Sign Language</a:t>
            </a:r>
          </a:p>
          <a:p>
            <a:pPr lvl="1">
              <a:buFont typeface="Wingdings" panose="05000000000000000000" pitchFamily="2" charset="2"/>
              <a:buChar char="Ø"/>
            </a:pPr>
            <a:r>
              <a:rPr lang="en-US" sz="2000"/>
              <a:t>Assessment</a:t>
            </a:r>
          </a:p>
          <a:p>
            <a:pPr lvl="1">
              <a:buFont typeface="Wingdings" panose="05000000000000000000" pitchFamily="2" charset="2"/>
              <a:buChar char="Ø"/>
            </a:pPr>
            <a:r>
              <a:rPr lang="en-US" sz="2000"/>
              <a:t>Classical Languages</a:t>
            </a:r>
          </a:p>
          <a:p>
            <a:pPr lvl="1">
              <a:buFont typeface="Wingdings" panose="05000000000000000000" pitchFamily="2" charset="2"/>
              <a:buChar char="Ø"/>
            </a:pPr>
            <a:r>
              <a:rPr lang="en-US" sz="2000"/>
              <a:t>Elementary Language Programs</a:t>
            </a:r>
          </a:p>
          <a:p>
            <a:pPr lvl="1">
              <a:buFont typeface="Wingdings" panose="05000000000000000000" pitchFamily="2" charset="2"/>
              <a:buChar char="Ø"/>
            </a:pPr>
            <a:r>
              <a:rPr lang="en-US" sz="2000"/>
              <a:t>Heritage Language Programs</a:t>
            </a:r>
          </a:p>
          <a:p>
            <a:pPr lvl="1">
              <a:buFont typeface="Wingdings" panose="05000000000000000000" pitchFamily="2" charset="2"/>
              <a:buChar char="Ø"/>
            </a:pPr>
            <a:r>
              <a:rPr lang="en-US" sz="2000"/>
              <a:t>Languages with Diverse Written Representations (LDWRs)</a:t>
            </a:r>
          </a:p>
          <a:p>
            <a:pPr lvl="1">
              <a:buFont typeface="Wingdings" panose="05000000000000000000" pitchFamily="2" charset="2"/>
              <a:buChar char="Ø"/>
            </a:pPr>
            <a:r>
              <a:rPr lang="en-US" sz="2000"/>
              <a:t>Social and Emotional Learning</a:t>
            </a:r>
          </a:p>
          <a:p>
            <a:pPr lvl="1">
              <a:buFont typeface="Wingdings" panose="05000000000000000000" pitchFamily="2" charset="2"/>
              <a:buChar char="Ø"/>
            </a:pPr>
            <a:r>
              <a:rPr lang="en-US" sz="2000"/>
              <a:t>Students with Disabilities</a:t>
            </a:r>
          </a:p>
        </p:txBody>
      </p:sp>
    </p:spTree>
    <p:extLst>
      <p:ext uri="{BB962C8B-B14F-4D97-AF65-F5344CB8AC3E}">
        <p14:creationId xmlns:p14="http://schemas.microsoft.com/office/powerpoint/2010/main" val="225951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41B5CE9-A617-45D2-A2E9-4425462F5EE5}"/>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l">
              <a:lnSpc>
                <a:spcPct val="90000"/>
              </a:lnSpc>
            </a:pPr>
            <a:r>
              <a:rPr lang="en-US" sz="8000" kern="1200">
                <a:solidFill>
                  <a:srgbClr val="FFFFFF"/>
                </a:solidFill>
                <a:latin typeface="+mj-lt"/>
                <a:ea typeface="+mj-ea"/>
                <a:cs typeface="+mj-cs"/>
              </a:rPr>
              <a:t>Guiding Principles</a:t>
            </a:r>
          </a:p>
        </p:txBody>
      </p:sp>
      <p:sp>
        <p:nvSpPr>
          <p:cNvPr id="11"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99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6457-A277-48B8-B394-5E2BE7012C1B}"/>
              </a:ext>
            </a:extLst>
          </p:cNvPr>
          <p:cNvSpPr>
            <a:spLocks noGrp="1"/>
          </p:cNvSpPr>
          <p:nvPr>
            <p:ph type="title"/>
          </p:nvPr>
        </p:nvSpPr>
        <p:spPr/>
        <p:txBody>
          <a:bodyPr/>
          <a:lstStyle/>
          <a:p>
            <a:r>
              <a:rPr lang="en-US"/>
              <a:t>Guiding Principles 1-2</a:t>
            </a:r>
          </a:p>
        </p:txBody>
      </p:sp>
      <p:sp>
        <p:nvSpPr>
          <p:cNvPr id="3" name="Content Placeholder 2">
            <a:extLst>
              <a:ext uri="{FF2B5EF4-FFF2-40B4-BE49-F238E27FC236}">
                <a16:creationId xmlns:a16="http://schemas.microsoft.com/office/drawing/2014/main" id="{A676D8E9-6A1D-476E-A413-F4E9C382BAE4}"/>
              </a:ext>
            </a:extLst>
          </p:cNvPr>
          <p:cNvSpPr>
            <a:spLocks noGrp="1"/>
          </p:cNvSpPr>
          <p:nvPr>
            <p:ph idx="1"/>
          </p:nvPr>
        </p:nvSpPr>
        <p:spPr/>
        <p:txBody>
          <a:bodyPr/>
          <a:lstStyle/>
          <a:p>
            <a:pPr marL="514350" indent="-514350">
              <a:buFont typeface="+mj-lt"/>
              <a:buAutoNum type="arabicPeriod"/>
            </a:pPr>
            <a:r>
              <a:rPr lang="en-US" sz="2800"/>
              <a:t>Effective world language programs invite, include, support, and benefit all students.</a:t>
            </a:r>
          </a:p>
          <a:p>
            <a:pPr marL="1022350" lvl="1" indent="-514350">
              <a:buFont typeface="+mj-lt"/>
              <a:buAutoNum type="alphaLcParenR"/>
            </a:pPr>
            <a:r>
              <a:rPr lang="en-US" sz="2400"/>
              <a:t>Pre-K-12</a:t>
            </a:r>
          </a:p>
          <a:p>
            <a:pPr marL="1022350" lvl="1" indent="-514350">
              <a:buFont typeface="+mj-lt"/>
              <a:buAutoNum type="alphaLcParenR"/>
            </a:pPr>
            <a:r>
              <a:rPr lang="en-US" sz="2400"/>
              <a:t>Students who already speak/sign other languages</a:t>
            </a:r>
          </a:p>
          <a:p>
            <a:pPr marL="1022350" lvl="1" indent="-514350">
              <a:buFont typeface="+mj-lt"/>
              <a:buAutoNum type="alphaLcParenR"/>
            </a:pPr>
            <a:r>
              <a:rPr lang="en-US" sz="2400"/>
              <a:t>Students with disabilities</a:t>
            </a:r>
          </a:p>
          <a:p>
            <a:pPr marL="514350" indent="-514350">
              <a:buFont typeface="+mj-lt"/>
              <a:buAutoNum type="arabicPeriod"/>
            </a:pPr>
            <a:r>
              <a:rPr lang="en-US" sz="2800"/>
              <a:t>Effective world language programs lift up all students and empower them to act with cultural competence and critical consciousness.</a:t>
            </a:r>
          </a:p>
          <a:p>
            <a:pPr marL="1022350" lvl="1" indent="-514350">
              <a:buFont typeface="+mj-lt"/>
              <a:buAutoNum type="alphaLcParenR"/>
            </a:pPr>
            <a:r>
              <a:rPr lang="en-US" sz="2400"/>
              <a:t>Center students and their experiences</a:t>
            </a:r>
          </a:p>
          <a:p>
            <a:pPr marL="1022350" lvl="1" indent="-514350">
              <a:buFont typeface="+mj-lt"/>
              <a:buAutoNum type="alphaLcParenR"/>
            </a:pPr>
            <a:r>
              <a:rPr lang="en-US" sz="2400"/>
              <a:t>Validate students and their identities (ethnic, cultural, linguistic, gender, etc.)</a:t>
            </a:r>
          </a:p>
          <a:p>
            <a:pPr marL="1022350" lvl="1" indent="-514350">
              <a:buFont typeface="+mj-lt"/>
              <a:buAutoNum type="alphaLcParenR"/>
            </a:pPr>
            <a:r>
              <a:rPr lang="en-US" sz="2400"/>
              <a:t>Provide students with agency</a:t>
            </a:r>
          </a:p>
          <a:p>
            <a:pPr marL="1022350" lvl="1" indent="-514350">
              <a:buFont typeface="Wingdings" panose="05000000000000000000" pitchFamily="2" charset="2"/>
              <a:buChar char="Ø"/>
            </a:pPr>
            <a:endParaRPr lang="en-US"/>
          </a:p>
          <a:p>
            <a:pPr marL="514350" indent="-514350">
              <a:buFont typeface="Wingdings" panose="05000000000000000000" pitchFamily="2" charset="2"/>
              <a:buChar char="Ø"/>
            </a:pPr>
            <a:endParaRPr lang="en-US"/>
          </a:p>
        </p:txBody>
      </p:sp>
    </p:spTree>
    <p:extLst>
      <p:ext uri="{BB962C8B-B14F-4D97-AF65-F5344CB8AC3E}">
        <p14:creationId xmlns:p14="http://schemas.microsoft.com/office/powerpoint/2010/main" val="374124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4CA5-6B82-448C-8A9C-C3236C5091E1}"/>
              </a:ext>
            </a:extLst>
          </p:cNvPr>
          <p:cNvSpPr>
            <a:spLocks noGrp="1"/>
          </p:cNvSpPr>
          <p:nvPr>
            <p:ph type="title"/>
          </p:nvPr>
        </p:nvSpPr>
        <p:spPr/>
        <p:txBody>
          <a:bodyPr/>
          <a:lstStyle/>
          <a:p>
            <a:r>
              <a:rPr lang="en-US"/>
              <a:t>Guiding Principles 3-4</a:t>
            </a:r>
          </a:p>
        </p:txBody>
      </p:sp>
      <p:sp>
        <p:nvSpPr>
          <p:cNvPr id="3" name="Content Placeholder 2">
            <a:extLst>
              <a:ext uri="{FF2B5EF4-FFF2-40B4-BE49-F238E27FC236}">
                <a16:creationId xmlns:a16="http://schemas.microsoft.com/office/drawing/2014/main" id="{BF929EBD-7165-4084-9C85-F70B1079A249}"/>
              </a:ext>
            </a:extLst>
          </p:cNvPr>
          <p:cNvSpPr>
            <a:spLocks noGrp="1"/>
          </p:cNvSpPr>
          <p:nvPr>
            <p:ph idx="1"/>
          </p:nvPr>
        </p:nvSpPr>
        <p:spPr/>
        <p:txBody>
          <a:bodyPr/>
          <a:lstStyle/>
          <a:p>
            <a:pPr marL="514350" indent="-514350">
              <a:buFont typeface="+mj-lt"/>
              <a:buAutoNum type="arabicPeriod" startAt="3"/>
            </a:pPr>
            <a:r>
              <a:rPr lang="en-US" sz="2400"/>
              <a:t>Effective world language programs produce high levels of linguistic and cultural proficiency in one or more world languages in their students.</a:t>
            </a:r>
          </a:p>
          <a:p>
            <a:pPr marL="1022350" lvl="1" indent="-514350">
              <a:buFont typeface="+mj-lt"/>
              <a:buAutoNum type="alphaLcParenR"/>
            </a:pPr>
            <a:r>
              <a:rPr lang="en-US" sz="2000"/>
              <a:t>Proficiency – what students can do spontaneously with language (and behavior) across a variety of contexts.</a:t>
            </a:r>
          </a:p>
          <a:p>
            <a:pPr marL="1022350" lvl="1" indent="-514350">
              <a:buFont typeface="+mj-lt"/>
              <a:buAutoNum type="alphaLcParenR"/>
            </a:pPr>
            <a:r>
              <a:rPr lang="en-US" sz="2000"/>
              <a:t>Well-articulated, proficiency-driven instruction should begin in kindergarten and continue beyond grade 12.</a:t>
            </a:r>
          </a:p>
          <a:p>
            <a:pPr marL="514350" indent="-514350">
              <a:buFont typeface="+mj-lt"/>
              <a:buAutoNum type="arabicPeriod" startAt="3"/>
            </a:pPr>
            <a:r>
              <a:rPr lang="en-US" sz="2400"/>
              <a:t>Effective world language programs are communicative and support meaningful, authentic, and affirming interactions in the target language (TL).</a:t>
            </a:r>
          </a:p>
          <a:p>
            <a:pPr marL="1022350" lvl="1" indent="-514350">
              <a:buFont typeface="+mj-lt"/>
              <a:buAutoNum type="alphaLcParenR"/>
            </a:pPr>
            <a:r>
              <a:rPr lang="en-US" sz="2400"/>
              <a:t>Students and teachers use the TL with purpose.</a:t>
            </a:r>
          </a:p>
          <a:p>
            <a:pPr marL="1022350" lvl="1" indent="-514350">
              <a:buFont typeface="+mj-lt"/>
              <a:buAutoNum type="alphaLcParenR"/>
            </a:pPr>
            <a:r>
              <a:rPr lang="en-US" sz="2400"/>
              <a:t>For modern languages, students and teachers use the TL 90% of the time or more. </a:t>
            </a:r>
          </a:p>
          <a:p>
            <a:pPr marL="1022350" lvl="1" indent="-514350">
              <a:buFont typeface="+mj-lt"/>
              <a:buAutoNum type="alphaLcParenR"/>
            </a:pPr>
            <a:r>
              <a:rPr lang="en-US" sz="2400"/>
              <a:t>For classical languages, teachers and students use the TL to the maximum extent possible.</a:t>
            </a:r>
          </a:p>
        </p:txBody>
      </p:sp>
    </p:spTree>
    <p:extLst>
      <p:ext uri="{BB962C8B-B14F-4D97-AF65-F5344CB8AC3E}">
        <p14:creationId xmlns:p14="http://schemas.microsoft.com/office/powerpoint/2010/main" val="955404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A9C1-CA61-49F1-B1C0-ECC8CCB0765F}"/>
              </a:ext>
            </a:extLst>
          </p:cNvPr>
          <p:cNvSpPr>
            <a:spLocks noGrp="1"/>
          </p:cNvSpPr>
          <p:nvPr>
            <p:ph type="title"/>
          </p:nvPr>
        </p:nvSpPr>
        <p:spPr/>
        <p:txBody>
          <a:bodyPr/>
          <a:lstStyle/>
          <a:p>
            <a:r>
              <a:rPr lang="en-US"/>
              <a:t>Guiding Principles 5-6</a:t>
            </a:r>
          </a:p>
        </p:txBody>
      </p:sp>
      <p:sp>
        <p:nvSpPr>
          <p:cNvPr id="3" name="Content Placeholder 2">
            <a:extLst>
              <a:ext uri="{FF2B5EF4-FFF2-40B4-BE49-F238E27FC236}">
                <a16:creationId xmlns:a16="http://schemas.microsoft.com/office/drawing/2014/main" id="{CB4DEA8B-8707-4B41-AC58-9BE533C66873}"/>
              </a:ext>
            </a:extLst>
          </p:cNvPr>
          <p:cNvSpPr>
            <a:spLocks noGrp="1"/>
          </p:cNvSpPr>
          <p:nvPr>
            <p:ph idx="1"/>
          </p:nvPr>
        </p:nvSpPr>
        <p:spPr/>
        <p:txBody>
          <a:bodyPr/>
          <a:lstStyle/>
          <a:p>
            <a:pPr marL="514350" indent="-514350">
              <a:buFont typeface="+mj-lt"/>
              <a:buAutoNum type="arabicPeriod" startAt="5"/>
            </a:pPr>
            <a:r>
              <a:rPr lang="en-US" sz="2800"/>
              <a:t>Effective world language programs measure linguistic proficiency.</a:t>
            </a:r>
          </a:p>
          <a:p>
            <a:pPr marL="1022350" lvl="1" indent="-514350">
              <a:buFont typeface="+mj-lt"/>
              <a:buAutoNum type="alphaLcParenR"/>
            </a:pPr>
            <a:r>
              <a:rPr lang="en-US" sz="2400"/>
              <a:t>The ACTFL proficiency levels provide us with common language to describe what students can do across all ages, grade levels, and languages.</a:t>
            </a:r>
          </a:p>
          <a:p>
            <a:pPr marL="1022350" lvl="1" indent="-514350">
              <a:buFont typeface="+mj-lt"/>
              <a:buAutoNum type="alphaLcParenR"/>
            </a:pPr>
            <a:r>
              <a:rPr lang="en-US" sz="2400"/>
              <a:t>These descriptors presuppose that we are assessing skills in language and not knowledge about language.</a:t>
            </a:r>
          </a:p>
          <a:p>
            <a:pPr marL="514350" indent="-514350">
              <a:buFont typeface="+mj-lt"/>
              <a:buAutoNum type="arabicPeriod" startAt="5"/>
            </a:pPr>
            <a:r>
              <a:rPr lang="en-US" sz="2800"/>
              <a:t>Effective world language programs foster risk-taking and mistake-making toward growth in linguistic and cultural proficiency. </a:t>
            </a:r>
          </a:p>
          <a:p>
            <a:pPr marL="1022350" lvl="1" indent="-514350">
              <a:buFont typeface="+mj-lt"/>
              <a:buAutoNum type="alphaLcParenR"/>
            </a:pPr>
            <a:r>
              <a:rPr lang="en-US" sz="2400"/>
              <a:t>At all levels, students struggle to make meaning. That struggle is productive, necessary, and welcome.</a:t>
            </a:r>
          </a:p>
          <a:p>
            <a:pPr marL="1022350" lvl="1" indent="-514350">
              <a:buFont typeface="+mj-lt"/>
              <a:buAutoNum type="alphaLcParenR"/>
            </a:pPr>
            <a:r>
              <a:rPr lang="en-US" sz="2400"/>
              <a:t>Students should be encouraged to be bold and make mistakes.</a:t>
            </a:r>
          </a:p>
        </p:txBody>
      </p:sp>
    </p:spTree>
    <p:extLst>
      <p:ext uri="{BB962C8B-B14F-4D97-AF65-F5344CB8AC3E}">
        <p14:creationId xmlns:p14="http://schemas.microsoft.com/office/powerpoint/2010/main" val="377770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9BDC-432D-40CA-942C-4D3F45E43114}"/>
              </a:ext>
            </a:extLst>
          </p:cNvPr>
          <p:cNvSpPr>
            <a:spLocks noGrp="1"/>
          </p:cNvSpPr>
          <p:nvPr>
            <p:ph type="title"/>
          </p:nvPr>
        </p:nvSpPr>
        <p:spPr/>
        <p:txBody>
          <a:bodyPr/>
          <a:lstStyle/>
          <a:p>
            <a:r>
              <a:rPr lang="en-US"/>
              <a:t>Guiding Principles 7-8</a:t>
            </a:r>
          </a:p>
        </p:txBody>
      </p:sp>
      <p:sp>
        <p:nvSpPr>
          <p:cNvPr id="3" name="Content Placeholder 2">
            <a:extLst>
              <a:ext uri="{FF2B5EF4-FFF2-40B4-BE49-F238E27FC236}">
                <a16:creationId xmlns:a16="http://schemas.microsoft.com/office/drawing/2014/main" id="{D2258F71-02DC-4BCE-A69B-9C6AF57CC990}"/>
              </a:ext>
            </a:extLst>
          </p:cNvPr>
          <p:cNvSpPr>
            <a:spLocks noGrp="1"/>
          </p:cNvSpPr>
          <p:nvPr>
            <p:ph idx="1"/>
          </p:nvPr>
        </p:nvSpPr>
        <p:spPr/>
        <p:txBody>
          <a:bodyPr/>
          <a:lstStyle/>
          <a:p>
            <a:pPr marL="514350" indent="-514350">
              <a:buFont typeface="+mj-lt"/>
              <a:buAutoNum type="arabicPeriod" startAt="7"/>
            </a:pPr>
            <a:r>
              <a:rPr lang="en-US" sz="2800"/>
              <a:t>Effective world language programs deliver meaningful, relevant, and cross-disciplinary content to motivate students to acquire the language and build proficiency.</a:t>
            </a:r>
          </a:p>
          <a:p>
            <a:pPr marL="1022350" lvl="1" indent="-514350">
              <a:buFont typeface="+mj-lt"/>
              <a:buAutoNum type="alphaLcParenR"/>
            </a:pPr>
            <a:r>
              <a:rPr lang="en-US" sz="2400"/>
              <a:t>Students acquire language most effectively when they are striving to communicate about topics that are interesting and accessible to them.</a:t>
            </a:r>
          </a:p>
          <a:p>
            <a:pPr marL="1022350" lvl="1" indent="-514350">
              <a:buFont typeface="+mj-lt"/>
              <a:buAutoNum type="alphaLcParenR"/>
            </a:pPr>
            <a:r>
              <a:rPr lang="en-US" sz="2400"/>
              <a:t>Educators/district select topics of interest to drive language acquisition.</a:t>
            </a:r>
          </a:p>
          <a:p>
            <a:pPr marL="514350" indent="-514350">
              <a:buFont typeface="+mj-lt"/>
              <a:buAutoNum type="arabicPeriod" startAt="7"/>
            </a:pPr>
            <a:r>
              <a:rPr lang="en-US" sz="2800"/>
              <a:t>Effective world language programs differentiate instruction and content, so that they are accessible, rigorous, and appropriate for all students.</a:t>
            </a:r>
          </a:p>
          <a:p>
            <a:pPr marL="1022350" lvl="1" indent="-514350">
              <a:buFont typeface="+mj-lt"/>
              <a:buAutoNum type="alphaLcParenR"/>
            </a:pPr>
            <a:r>
              <a:rPr lang="en-US" sz="2400"/>
              <a:t>Students acquire language proficiency at different rates.</a:t>
            </a:r>
          </a:p>
          <a:p>
            <a:pPr marL="1022350" lvl="1" indent="-514350">
              <a:buFont typeface="+mj-lt"/>
              <a:buAutoNum type="alphaLcParenR"/>
            </a:pPr>
            <a:r>
              <a:rPr lang="en-US" sz="2400"/>
              <a:t>Programs aim to deliver instruction at or just above the students’ current level of proficiency.</a:t>
            </a:r>
          </a:p>
          <a:p>
            <a:pPr marL="514350" indent="-514350">
              <a:buFont typeface="+mj-lt"/>
              <a:buAutoNum type="arabicPeriod" startAt="7"/>
            </a:pPr>
            <a:endParaRPr lang="en-US"/>
          </a:p>
        </p:txBody>
      </p:sp>
    </p:spTree>
    <p:extLst>
      <p:ext uri="{BB962C8B-B14F-4D97-AF65-F5344CB8AC3E}">
        <p14:creationId xmlns:p14="http://schemas.microsoft.com/office/powerpoint/2010/main" val="250650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72C2-CEE5-4A79-A959-A407F09CA1BF}"/>
              </a:ext>
            </a:extLst>
          </p:cNvPr>
          <p:cNvSpPr>
            <a:spLocks noGrp="1"/>
          </p:cNvSpPr>
          <p:nvPr>
            <p:ph type="title"/>
          </p:nvPr>
        </p:nvSpPr>
        <p:spPr/>
        <p:txBody>
          <a:bodyPr/>
          <a:lstStyle/>
          <a:p>
            <a:r>
              <a:rPr lang="en-US"/>
              <a:t>The Need for a New Framework</a:t>
            </a:r>
          </a:p>
        </p:txBody>
      </p:sp>
      <p:sp>
        <p:nvSpPr>
          <p:cNvPr id="3" name="Content Placeholder 2">
            <a:extLst>
              <a:ext uri="{FF2B5EF4-FFF2-40B4-BE49-F238E27FC236}">
                <a16:creationId xmlns:a16="http://schemas.microsoft.com/office/drawing/2014/main" id="{4743CB97-FD85-4480-8F45-B9507C57E233}"/>
              </a:ext>
            </a:extLst>
          </p:cNvPr>
          <p:cNvSpPr>
            <a:spLocks noGrp="1"/>
          </p:cNvSpPr>
          <p:nvPr>
            <p:ph idx="1"/>
          </p:nvPr>
        </p:nvSpPr>
        <p:spPr/>
        <p:txBody>
          <a:bodyPr/>
          <a:lstStyle/>
          <a:p>
            <a:pPr>
              <a:buFont typeface="Wingdings" panose="05000000000000000000" pitchFamily="2" charset="2"/>
              <a:buChar char="Ø"/>
            </a:pPr>
            <a:r>
              <a:rPr lang="en-US"/>
              <a:t>The World Languages Framework had not been updated since 1999. It was the oldest existing framework in the Department.</a:t>
            </a:r>
          </a:p>
          <a:p>
            <a:pPr>
              <a:buFont typeface="Wingdings" panose="05000000000000000000" pitchFamily="2" charset="2"/>
              <a:buChar char="Ø"/>
            </a:pPr>
            <a:r>
              <a:rPr lang="en-US"/>
              <a:t>Since 1999, the American Council on the Teaching of Foreign Languages (ACTFL) published national standards, bringing linguistic proficiency to the forefront of world language education.</a:t>
            </a:r>
          </a:p>
          <a:p>
            <a:pPr>
              <a:buFont typeface="Wingdings" panose="05000000000000000000" pitchFamily="2" charset="2"/>
              <a:buChar char="Ø"/>
            </a:pPr>
            <a:r>
              <a:rPr lang="en-US"/>
              <a:t>With the passage of the LOOK Act in 2017, the Department aligned the Seal of Biliteracy with ACTFL’s proficiency levels.</a:t>
            </a:r>
          </a:p>
        </p:txBody>
      </p:sp>
    </p:spTree>
    <p:extLst>
      <p:ext uri="{BB962C8B-B14F-4D97-AF65-F5344CB8AC3E}">
        <p14:creationId xmlns:p14="http://schemas.microsoft.com/office/powerpoint/2010/main" val="50081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75E2-F8E0-454E-B5F2-1EF6EF67BC16}"/>
              </a:ext>
            </a:extLst>
          </p:cNvPr>
          <p:cNvSpPr>
            <a:spLocks noGrp="1"/>
          </p:cNvSpPr>
          <p:nvPr>
            <p:ph type="title"/>
          </p:nvPr>
        </p:nvSpPr>
        <p:spPr/>
        <p:txBody>
          <a:bodyPr/>
          <a:lstStyle/>
          <a:p>
            <a:r>
              <a:rPr lang="en-US"/>
              <a:t>Guiding Principles 9-10</a:t>
            </a:r>
          </a:p>
        </p:txBody>
      </p:sp>
      <p:sp>
        <p:nvSpPr>
          <p:cNvPr id="3" name="Content Placeholder 2">
            <a:extLst>
              <a:ext uri="{FF2B5EF4-FFF2-40B4-BE49-F238E27FC236}">
                <a16:creationId xmlns:a16="http://schemas.microsoft.com/office/drawing/2014/main" id="{1A8C8E98-137A-43CA-97AE-BF6846DD3F11}"/>
              </a:ext>
            </a:extLst>
          </p:cNvPr>
          <p:cNvSpPr>
            <a:spLocks noGrp="1"/>
          </p:cNvSpPr>
          <p:nvPr>
            <p:ph idx="1"/>
          </p:nvPr>
        </p:nvSpPr>
        <p:spPr/>
        <p:txBody>
          <a:bodyPr/>
          <a:lstStyle/>
          <a:p>
            <a:pPr marL="514350" indent="-514350">
              <a:buFont typeface="+mj-lt"/>
              <a:buAutoNum type="arabicPeriod" startAt="9"/>
            </a:pPr>
            <a:r>
              <a:rPr lang="en-US" sz="2800"/>
              <a:t>Effective world language programs connect students to their peers in the classroom, their community, and speakers/signers of the target language throughout the world.</a:t>
            </a:r>
          </a:p>
          <a:p>
            <a:pPr marL="1022350" lvl="1" indent="-514350">
              <a:buFont typeface="+mj-lt"/>
              <a:buAutoNum type="alphaLcParenR"/>
            </a:pPr>
            <a:r>
              <a:rPr lang="en-US" sz="2400"/>
              <a:t>Language serves the practical purpose of connecting people.</a:t>
            </a:r>
          </a:p>
          <a:p>
            <a:pPr marL="1022350" lvl="1" indent="-514350">
              <a:buFont typeface="+mj-lt"/>
              <a:buAutoNum type="alphaLcParenR"/>
            </a:pPr>
            <a:r>
              <a:rPr lang="en-US" sz="2400"/>
              <a:t>Programs provide opportunities for a broad array of interactions in a variety of communities – especially the local community.</a:t>
            </a:r>
          </a:p>
          <a:p>
            <a:pPr marL="514350" indent="-514350">
              <a:buFont typeface="+mj-lt"/>
              <a:buAutoNum type="arabicPeriod" startAt="9"/>
            </a:pPr>
            <a:r>
              <a:rPr lang="en-US" sz="2800"/>
              <a:t>Effective world language programs promote social and emotional growth.</a:t>
            </a:r>
          </a:p>
          <a:p>
            <a:pPr marL="1022350" lvl="1" indent="-514350">
              <a:buFont typeface="+mj-lt"/>
              <a:buAutoNum type="alphaLcParenR"/>
            </a:pPr>
            <a:r>
              <a:rPr lang="en-US" sz="2400"/>
              <a:t>Encourage positive relationship-building and personal management</a:t>
            </a:r>
          </a:p>
          <a:p>
            <a:pPr marL="1022350" lvl="1" indent="-514350">
              <a:buFont typeface="+mj-lt"/>
              <a:buAutoNum type="alphaLcParenR"/>
            </a:pPr>
            <a:r>
              <a:rPr lang="en-US" sz="2400"/>
              <a:t>Promote critical thinking about their own and others’ cultural contexts</a:t>
            </a:r>
          </a:p>
        </p:txBody>
      </p:sp>
    </p:spTree>
    <p:extLst>
      <p:ext uri="{BB962C8B-B14F-4D97-AF65-F5344CB8AC3E}">
        <p14:creationId xmlns:p14="http://schemas.microsoft.com/office/powerpoint/2010/main" val="65727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3</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Practices and Content Standards</a:t>
            </a:r>
            <a:endParaRPr kumimoji="0" lang="zh-CN" altLang="en-US" sz="36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40319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344C-7147-41A0-9438-F57FCA8B877F}"/>
              </a:ext>
            </a:extLst>
          </p:cNvPr>
          <p:cNvSpPr>
            <a:spLocks noGrp="1"/>
          </p:cNvSpPr>
          <p:nvPr>
            <p:ph type="title"/>
          </p:nvPr>
        </p:nvSpPr>
        <p:spPr/>
        <p:txBody>
          <a:bodyPr/>
          <a:lstStyle/>
          <a:p>
            <a:r>
              <a:rPr lang="en-US"/>
              <a:t>Standards for World Language Practices</a:t>
            </a:r>
          </a:p>
        </p:txBody>
      </p:sp>
      <p:sp>
        <p:nvSpPr>
          <p:cNvPr id="3" name="Content Placeholder 2">
            <a:extLst>
              <a:ext uri="{FF2B5EF4-FFF2-40B4-BE49-F238E27FC236}">
                <a16:creationId xmlns:a16="http://schemas.microsoft.com/office/drawing/2014/main" id="{F4934AEF-539E-4FB4-9408-F881FD01F6EF}"/>
              </a:ext>
            </a:extLst>
          </p:cNvPr>
          <p:cNvSpPr>
            <a:spLocks noGrp="1"/>
          </p:cNvSpPr>
          <p:nvPr>
            <p:ph idx="1"/>
          </p:nvPr>
        </p:nvSpPr>
        <p:spPr/>
        <p:txBody>
          <a:bodyPr/>
          <a:lstStyle/>
          <a:p>
            <a:r>
              <a:rPr lang="en-US"/>
              <a:t>Describe the skills that all students should demonstrate at all levels of world language programming.</a:t>
            </a:r>
          </a:p>
          <a:p>
            <a:r>
              <a:rPr lang="en-US"/>
              <a:t>Represent the priorities for the selection, development, and implementation of curriculum.</a:t>
            </a:r>
          </a:p>
          <a:p>
            <a:r>
              <a:rPr lang="en-US"/>
              <a:t>Eight of the practices come directly from ACTFL’s five goal areas (the 5 Cs). </a:t>
            </a:r>
          </a:p>
          <a:p>
            <a:r>
              <a:rPr lang="en-US"/>
              <a:t>Two additional practices represent MA priorities – social justice and social and emotional learning</a:t>
            </a:r>
          </a:p>
        </p:txBody>
      </p:sp>
    </p:spTree>
    <p:extLst>
      <p:ext uri="{BB962C8B-B14F-4D97-AF65-F5344CB8AC3E}">
        <p14:creationId xmlns:p14="http://schemas.microsoft.com/office/powerpoint/2010/main" val="770113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C4B75D72-E4BC-4CAE-A2AB-ED406B56AB4E}"/>
              </a:ext>
            </a:extLst>
          </p:cNvPr>
          <p:cNvGraphicFramePr>
            <a:graphicFrameLocks noGrp="1"/>
          </p:cNvGraphicFramePr>
          <p:nvPr>
            <p:ph idx="13"/>
            <p:extLst>
              <p:ext uri="{D42A27DB-BD31-4B8C-83A1-F6EECF244321}">
                <p14:modId xmlns:p14="http://schemas.microsoft.com/office/powerpoint/2010/main" val="3998612977"/>
              </p:ext>
            </p:extLst>
          </p:nvPr>
        </p:nvGraphicFramePr>
        <p:xfrm>
          <a:off x="434975" y="2189163"/>
          <a:ext cx="5453063" cy="1854200"/>
        </p:xfrm>
        <a:graphic>
          <a:graphicData uri="http://schemas.openxmlformats.org/drawingml/2006/table">
            <a:tbl>
              <a:tblPr firstRow="1" bandRow="1">
                <a:tableStyleId>{5C22544A-7EE6-4342-B048-85BDC9FD1C3A}</a:tableStyleId>
              </a:tblPr>
              <a:tblGrid>
                <a:gridCol w="5453063">
                  <a:extLst>
                    <a:ext uri="{9D8B030D-6E8A-4147-A177-3AD203B41FA5}">
                      <a16:colId xmlns:a16="http://schemas.microsoft.com/office/drawing/2014/main" val="3356827964"/>
                    </a:ext>
                  </a:extLst>
                </a:gridCol>
              </a:tblGrid>
              <a:tr h="370840">
                <a:tc>
                  <a:txBody>
                    <a:bodyPr/>
                    <a:lstStyle/>
                    <a:p>
                      <a:r>
                        <a:rPr lang="en-US"/>
                        <a:t>Communication</a:t>
                      </a:r>
                    </a:p>
                  </a:txBody>
                  <a:tcPr>
                    <a:solidFill>
                      <a:srgbClr val="C00000"/>
                    </a:solidFill>
                  </a:tcPr>
                </a:tc>
                <a:extLst>
                  <a:ext uri="{0D108BD9-81ED-4DB2-BD59-A6C34878D82A}">
                    <a16:rowId xmlns:a16="http://schemas.microsoft.com/office/drawing/2014/main" val="3266672379"/>
                  </a:ext>
                </a:extLst>
              </a:tr>
              <a:tr h="370840">
                <a:tc>
                  <a:txBody>
                    <a:bodyPr/>
                    <a:lstStyle/>
                    <a:p>
                      <a:r>
                        <a:rPr lang="en-US" b="1">
                          <a:solidFill>
                            <a:schemeClr val="bg1"/>
                          </a:solidFill>
                        </a:rPr>
                        <a:t>Cultures</a:t>
                      </a:r>
                    </a:p>
                  </a:txBody>
                  <a:tcPr>
                    <a:solidFill>
                      <a:srgbClr val="7030A0"/>
                    </a:solidFill>
                  </a:tcPr>
                </a:tc>
                <a:extLst>
                  <a:ext uri="{0D108BD9-81ED-4DB2-BD59-A6C34878D82A}">
                    <a16:rowId xmlns:a16="http://schemas.microsoft.com/office/drawing/2014/main" val="1688704627"/>
                  </a:ext>
                </a:extLst>
              </a:tr>
              <a:tr h="370840">
                <a:tc>
                  <a:txBody>
                    <a:bodyPr/>
                    <a:lstStyle/>
                    <a:p>
                      <a:r>
                        <a:rPr lang="en-US" b="1">
                          <a:solidFill>
                            <a:schemeClr val="bg1"/>
                          </a:solidFill>
                        </a:rPr>
                        <a:t>Connections</a:t>
                      </a:r>
                    </a:p>
                  </a:txBody>
                  <a:tcPr>
                    <a:solidFill>
                      <a:srgbClr val="002060"/>
                    </a:solidFill>
                  </a:tcPr>
                </a:tc>
                <a:extLst>
                  <a:ext uri="{0D108BD9-81ED-4DB2-BD59-A6C34878D82A}">
                    <a16:rowId xmlns:a16="http://schemas.microsoft.com/office/drawing/2014/main" val="731666773"/>
                  </a:ext>
                </a:extLst>
              </a:tr>
              <a:tr h="370840">
                <a:tc>
                  <a:txBody>
                    <a:bodyPr/>
                    <a:lstStyle/>
                    <a:p>
                      <a:r>
                        <a:rPr lang="en-US" b="1" dirty="0">
                          <a:solidFill>
                            <a:schemeClr val="bg1"/>
                          </a:solidFill>
                        </a:rPr>
                        <a:t>Comparisons</a:t>
                      </a:r>
                    </a:p>
                  </a:txBody>
                  <a:tcPr>
                    <a:solidFill>
                      <a:schemeClr val="accent5">
                        <a:lumMod val="75000"/>
                      </a:schemeClr>
                    </a:solidFill>
                  </a:tcPr>
                </a:tc>
                <a:extLst>
                  <a:ext uri="{0D108BD9-81ED-4DB2-BD59-A6C34878D82A}">
                    <a16:rowId xmlns:a16="http://schemas.microsoft.com/office/drawing/2014/main" val="1237166380"/>
                  </a:ext>
                </a:extLst>
              </a:tr>
              <a:tr h="370840">
                <a:tc>
                  <a:txBody>
                    <a:bodyPr/>
                    <a:lstStyle/>
                    <a:p>
                      <a:r>
                        <a:rPr lang="en-US" b="1" dirty="0">
                          <a:solidFill>
                            <a:schemeClr val="bg1"/>
                          </a:solidFill>
                        </a:rPr>
                        <a:t>Communities</a:t>
                      </a:r>
                    </a:p>
                  </a:txBody>
                  <a:tcPr>
                    <a:solidFill>
                      <a:schemeClr val="accent2">
                        <a:lumMod val="75000"/>
                      </a:schemeClr>
                    </a:solidFill>
                  </a:tcPr>
                </a:tc>
                <a:extLst>
                  <a:ext uri="{0D108BD9-81ED-4DB2-BD59-A6C34878D82A}">
                    <a16:rowId xmlns:a16="http://schemas.microsoft.com/office/drawing/2014/main" val="3106168153"/>
                  </a:ext>
                </a:extLst>
              </a:tr>
            </a:tbl>
          </a:graphicData>
        </a:graphic>
      </p:graphicFrame>
      <p:sp>
        <p:nvSpPr>
          <p:cNvPr id="5" name="Text Placeholder 4">
            <a:extLst>
              <a:ext uri="{FF2B5EF4-FFF2-40B4-BE49-F238E27FC236}">
                <a16:creationId xmlns:a16="http://schemas.microsoft.com/office/drawing/2014/main" id="{2CC05213-3846-4499-93F4-92EA083C7E5D}"/>
              </a:ext>
            </a:extLst>
          </p:cNvPr>
          <p:cNvSpPr>
            <a:spLocks noGrp="1"/>
          </p:cNvSpPr>
          <p:nvPr>
            <p:ph type="body" idx="1"/>
          </p:nvPr>
        </p:nvSpPr>
        <p:spPr>
          <a:solidFill>
            <a:schemeClr val="accent2">
              <a:lumMod val="75000"/>
            </a:schemeClr>
          </a:solidFill>
        </p:spPr>
        <p:txBody>
          <a:bodyPr/>
          <a:lstStyle/>
          <a:p>
            <a:r>
              <a:rPr lang="en-US"/>
              <a:t>ACTFL Goal Areas (5 Cs)</a:t>
            </a:r>
          </a:p>
        </p:txBody>
      </p:sp>
      <p:sp>
        <p:nvSpPr>
          <p:cNvPr id="7" name="Text Placeholder 6">
            <a:extLst>
              <a:ext uri="{FF2B5EF4-FFF2-40B4-BE49-F238E27FC236}">
                <a16:creationId xmlns:a16="http://schemas.microsoft.com/office/drawing/2014/main" id="{DF043F31-8B50-425D-83B4-E3BA66932BE3}"/>
              </a:ext>
            </a:extLst>
          </p:cNvPr>
          <p:cNvSpPr>
            <a:spLocks noGrp="1"/>
          </p:cNvSpPr>
          <p:nvPr>
            <p:ph type="body" idx="15"/>
          </p:nvPr>
        </p:nvSpPr>
        <p:spPr>
          <a:solidFill>
            <a:schemeClr val="accent2">
              <a:lumMod val="75000"/>
            </a:schemeClr>
          </a:solidFill>
        </p:spPr>
        <p:txBody>
          <a:bodyPr/>
          <a:lstStyle/>
          <a:p>
            <a:r>
              <a:rPr lang="en-US"/>
              <a:t>MA Practices</a:t>
            </a:r>
          </a:p>
        </p:txBody>
      </p:sp>
      <p:sp>
        <p:nvSpPr>
          <p:cNvPr id="4" name="Title 3">
            <a:extLst>
              <a:ext uri="{FF2B5EF4-FFF2-40B4-BE49-F238E27FC236}">
                <a16:creationId xmlns:a16="http://schemas.microsoft.com/office/drawing/2014/main" id="{9148921B-E7A1-4EC6-9AFB-16D455AB67AF}"/>
              </a:ext>
            </a:extLst>
          </p:cNvPr>
          <p:cNvSpPr>
            <a:spLocks noGrp="1"/>
          </p:cNvSpPr>
          <p:nvPr>
            <p:ph type="title"/>
          </p:nvPr>
        </p:nvSpPr>
        <p:spPr/>
        <p:txBody>
          <a:bodyPr/>
          <a:lstStyle/>
          <a:p>
            <a:r>
              <a:rPr lang="en-US" dirty="0"/>
              <a:t>Comparison of ACTFL 5 Cs to MA Practices</a:t>
            </a:r>
          </a:p>
        </p:txBody>
      </p:sp>
      <p:graphicFrame>
        <p:nvGraphicFramePr>
          <p:cNvPr id="12" name="Table 12">
            <a:extLst>
              <a:ext uri="{FF2B5EF4-FFF2-40B4-BE49-F238E27FC236}">
                <a16:creationId xmlns:a16="http://schemas.microsoft.com/office/drawing/2014/main" id="{041FA180-B261-451D-AC5E-8EB0879F7434}"/>
              </a:ext>
            </a:extLst>
          </p:cNvPr>
          <p:cNvGraphicFramePr>
            <a:graphicFrameLocks noGrp="1"/>
          </p:cNvGraphicFramePr>
          <p:nvPr>
            <p:ph idx="16"/>
            <p:extLst>
              <p:ext uri="{D42A27DB-BD31-4B8C-83A1-F6EECF244321}">
                <p14:modId xmlns:p14="http://schemas.microsoft.com/office/powerpoint/2010/main" val="613659612"/>
              </p:ext>
            </p:extLst>
          </p:nvPr>
        </p:nvGraphicFramePr>
        <p:xfrm>
          <a:off x="6313488" y="2205038"/>
          <a:ext cx="5453062" cy="4130040"/>
        </p:xfrm>
        <a:graphic>
          <a:graphicData uri="http://schemas.openxmlformats.org/drawingml/2006/table">
            <a:tbl>
              <a:tblPr firstRow="1" bandRow="1">
                <a:tableStyleId>{5C22544A-7EE6-4342-B048-85BDC9FD1C3A}</a:tableStyleId>
              </a:tblPr>
              <a:tblGrid>
                <a:gridCol w="5453062">
                  <a:extLst>
                    <a:ext uri="{9D8B030D-6E8A-4147-A177-3AD203B41FA5}">
                      <a16:colId xmlns:a16="http://schemas.microsoft.com/office/drawing/2014/main" val="2124267280"/>
                    </a:ext>
                  </a:extLst>
                </a:gridCol>
              </a:tblGrid>
              <a:tr h="370840">
                <a:tc>
                  <a:txBody>
                    <a:bodyPr/>
                    <a:lstStyle/>
                    <a:p>
                      <a:r>
                        <a:rPr lang="en-US"/>
                        <a:t>Domain 1: Communication</a:t>
                      </a:r>
                    </a:p>
                  </a:txBody>
                  <a:tcPr>
                    <a:solidFill>
                      <a:srgbClr val="C0504D"/>
                    </a:solidFill>
                  </a:tcPr>
                </a:tc>
                <a:extLst>
                  <a:ext uri="{0D108BD9-81ED-4DB2-BD59-A6C34878D82A}">
                    <a16:rowId xmlns:a16="http://schemas.microsoft.com/office/drawing/2014/main" val="2232013206"/>
                  </a:ext>
                </a:extLst>
              </a:tr>
              <a:tr h="370840">
                <a:tc>
                  <a:txBody>
                    <a:bodyPr/>
                    <a:lstStyle/>
                    <a:p>
                      <a:pPr marL="342900" indent="-342900">
                        <a:buFont typeface="+mj-lt"/>
                        <a:buAutoNum type="arabicPeriod"/>
                      </a:pPr>
                      <a:r>
                        <a:rPr lang="en-US">
                          <a:solidFill>
                            <a:srgbClr val="000000"/>
                          </a:solidFill>
                        </a:rPr>
                        <a:t>Interpretive Communication</a:t>
                      </a:r>
                    </a:p>
                    <a:p>
                      <a:pPr marL="342900" indent="-342900">
                        <a:buFont typeface="+mj-lt"/>
                        <a:buAutoNum type="arabicPeriod"/>
                      </a:pPr>
                      <a:r>
                        <a:rPr lang="en-US">
                          <a:solidFill>
                            <a:srgbClr val="000000"/>
                          </a:solidFill>
                        </a:rPr>
                        <a:t>Interpersonal Communication</a:t>
                      </a:r>
                    </a:p>
                    <a:p>
                      <a:pPr marL="342900" indent="-342900">
                        <a:buFont typeface="+mj-lt"/>
                        <a:buAutoNum type="arabicPeriod"/>
                      </a:pPr>
                      <a:r>
                        <a:rPr lang="en-US">
                          <a:solidFill>
                            <a:srgbClr val="000000"/>
                          </a:solidFill>
                        </a:rPr>
                        <a:t>Presentational Communication</a:t>
                      </a:r>
                    </a:p>
                    <a:p>
                      <a:pPr marL="342900" indent="-342900">
                        <a:buFont typeface="+mj-lt"/>
                        <a:buAutoNum type="arabicPeriod"/>
                      </a:pPr>
                      <a:r>
                        <a:rPr lang="en-US">
                          <a:solidFill>
                            <a:srgbClr val="000000"/>
                          </a:solidFill>
                        </a:rPr>
                        <a:t>Intercultural Communication</a:t>
                      </a:r>
                    </a:p>
                  </a:txBody>
                  <a:tcPr>
                    <a:solidFill>
                      <a:srgbClr val="E8BFBE"/>
                    </a:solidFill>
                  </a:tcPr>
                </a:tc>
                <a:extLst>
                  <a:ext uri="{0D108BD9-81ED-4DB2-BD59-A6C34878D82A}">
                    <a16:rowId xmlns:a16="http://schemas.microsoft.com/office/drawing/2014/main" val="522261902"/>
                  </a:ext>
                </a:extLst>
              </a:tr>
              <a:tr h="370840">
                <a:tc>
                  <a:txBody>
                    <a:bodyPr/>
                    <a:lstStyle/>
                    <a:p>
                      <a:r>
                        <a:rPr lang="en-US" b="1" dirty="0">
                          <a:solidFill>
                            <a:schemeClr val="bg1"/>
                          </a:solidFill>
                        </a:rPr>
                        <a:t>Domain 2: Linguistic Cultures</a:t>
                      </a:r>
                    </a:p>
                  </a:txBody>
                  <a:tcPr>
                    <a:solidFill>
                      <a:schemeClr val="accent5">
                        <a:lumMod val="75000"/>
                      </a:schemeClr>
                    </a:solidFill>
                  </a:tcPr>
                </a:tc>
                <a:extLst>
                  <a:ext uri="{0D108BD9-81ED-4DB2-BD59-A6C34878D82A}">
                    <a16:rowId xmlns:a16="http://schemas.microsoft.com/office/drawing/2014/main" val="799074064"/>
                  </a:ext>
                </a:extLst>
              </a:tr>
              <a:tr h="370840">
                <a:tc>
                  <a:txBody>
                    <a:bodyPr/>
                    <a:lstStyle/>
                    <a:p>
                      <a:pPr marL="342900" indent="-342900">
                        <a:buFont typeface="+mj-lt"/>
                        <a:buAutoNum type="arabicPeriod" startAt="5"/>
                      </a:pPr>
                      <a:r>
                        <a:rPr lang="en-US">
                          <a:solidFill>
                            <a:srgbClr val="000000"/>
                          </a:solidFill>
                        </a:rPr>
                        <a:t>Cultures</a:t>
                      </a:r>
                    </a:p>
                    <a:p>
                      <a:pPr marL="342900" indent="-342900">
                        <a:buFont typeface="+mj-lt"/>
                        <a:buAutoNum type="arabicPeriod" startAt="5"/>
                      </a:pPr>
                      <a:r>
                        <a:rPr lang="en-US">
                          <a:solidFill>
                            <a:srgbClr val="000000"/>
                          </a:solidFill>
                        </a:rPr>
                        <a:t>Comparisons</a:t>
                      </a:r>
                    </a:p>
                  </a:txBody>
                  <a:tcPr>
                    <a:solidFill>
                      <a:srgbClr val="E3ECD0"/>
                    </a:solidFill>
                  </a:tcPr>
                </a:tc>
                <a:extLst>
                  <a:ext uri="{0D108BD9-81ED-4DB2-BD59-A6C34878D82A}">
                    <a16:rowId xmlns:a16="http://schemas.microsoft.com/office/drawing/2014/main" val="1898928494"/>
                  </a:ext>
                </a:extLst>
              </a:tr>
              <a:tr h="370840">
                <a:tc>
                  <a:txBody>
                    <a:bodyPr/>
                    <a:lstStyle/>
                    <a:p>
                      <a:r>
                        <a:rPr lang="en-US" b="1">
                          <a:solidFill>
                            <a:schemeClr val="bg1"/>
                          </a:solidFill>
                        </a:rPr>
                        <a:t>Domain 3: Lifelong Learning</a:t>
                      </a:r>
                    </a:p>
                  </a:txBody>
                  <a:tcPr>
                    <a:solidFill>
                      <a:srgbClr val="2F5597"/>
                    </a:solidFill>
                  </a:tcPr>
                </a:tc>
                <a:extLst>
                  <a:ext uri="{0D108BD9-81ED-4DB2-BD59-A6C34878D82A}">
                    <a16:rowId xmlns:a16="http://schemas.microsoft.com/office/drawing/2014/main" val="2999312252"/>
                  </a:ext>
                </a:extLst>
              </a:tr>
              <a:tr h="370840">
                <a:tc>
                  <a:txBody>
                    <a:bodyPr/>
                    <a:lstStyle/>
                    <a:p>
                      <a:pPr marL="342900" indent="-342900">
                        <a:buFont typeface="+mj-lt"/>
                        <a:buAutoNum type="arabicPeriod" startAt="7"/>
                      </a:pPr>
                      <a:r>
                        <a:rPr lang="en-US" dirty="0">
                          <a:solidFill>
                            <a:srgbClr val="000000"/>
                          </a:solidFill>
                        </a:rPr>
                        <a:t>Connections</a:t>
                      </a:r>
                    </a:p>
                    <a:p>
                      <a:pPr marL="342900" indent="-342900">
                        <a:buFont typeface="+mj-lt"/>
                        <a:buAutoNum type="arabicPeriod" startAt="7"/>
                      </a:pPr>
                      <a:r>
                        <a:rPr lang="en-US" dirty="0">
                          <a:solidFill>
                            <a:srgbClr val="000000"/>
                          </a:solidFill>
                        </a:rPr>
                        <a:t>Communities</a:t>
                      </a:r>
                    </a:p>
                    <a:p>
                      <a:pPr marL="342900" indent="-342900">
                        <a:buFont typeface="+mj-lt"/>
                        <a:buAutoNum type="arabicPeriod" startAt="7"/>
                      </a:pPr>
                      <a:r>
                        <a:rPr lang="en-US" dirty="0">
                          <a:solidFill>
                            <a:srgbClr val="000000"/>
                          </a:solidFill>
                        </a:rPr>
                        <a:t>Social and Emotional Learning (SEL)</a:t>
                      </a:r>
                    </a:p>
                    <a:p>
                      <a:pPr marL="342900" indent="-342900">
                        <a:buFont typeface="+mj-lt"/>
                        <a:buAutoNum type="arabicPeriod" startAt="7"/>
                      </a:pPr>
                      <a:r>
                        <a:rPr lang="en-US" dirty="0">
                          <a:solidFill>
                            <a:srgbClr val="000000"/>
                          </a:solidFill>
                        </a:rPr>
                        <a:t>Social Justice</a:t>
                      </a:r>
                    </a:p>
                  </a:txBody>
                  <a:tcPr>
                    <a:solidFill>
                      <a:srgbClr val="D9E2F3"/>
                    </a:solidFill>
                  </a:tcPr>
                </a:tc>
                <a:extLst>
                  <a:ext uri="{0D108BD9-81ED-4DB2-BD59-A6C34878D82A}">
                    <a16:rowId xmlns:a16="http://schemas.microsoft.com/office/drawing/2014/main" val="607630967"/>
                  </a:ext>
                </a:extLst>
              </a:tr>
            </a:tbl>
          </a:graphicData>
        </a:graphic>
      </p:graphicFrame>
    </p:spTree>
    <p:extLst>
      <p:ext uri="{BB962C8B-B14F-4D97-AF65-F5344CB8AC3E}">
        <p14:creationId xmlns:p14="http://schemas.microsoft.com/office/powerpoint/2010/main" val="3952297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5947B0B-61CD-4120-B04A-B8E00ACE66CF}"/>
              </a:ext>
            </a:extLst>
          </p:cNvPr>
          <p:cNvSpPr>
            <a:spLocks noGrp="1"/>
          </p:cNvSpPr>
          <p:nvPr>
            <p:ph type="title" idx="4294967295"/>
          </p:nvPr>
        </p:nvSpPr>
        <p:spPr>
          <a:xfrm>
            <a:off x="786385" y="841248"/>
            <a:ext cx="3515244" cy="5340097"/>
          </a:xfrm>
        </p:spPr>
        <p:txBody>
          <a:bodyPr vert="horz" lIns="91440" tIns="45720" rIns="91440" bIns="45720" rtlCol="0" anchor="ctr">
            <a:normAutofit/>
          </a:bodyPr>
          <a:lstStyle/>
          <a:p>
            <a:pPr algn="l">
              <a:lnSpc>
                <a:spcPct val="90000"/>
              </a:lnSpc>
            </a:pPr>
            <a:r>
              <a:rPr lang="en-US" sz="4800" kern="1200" dirty="0">
                <a:solidFill>
                  <a:schemeClr val="bg1"/>
                </a:solidFill>
                <a:latin typeface="+mj-lt"/>
                <a:ea typeface="+mj-ea"/>
                <a:cs typeface="+mj-cs"/>
              </a:rPr>
              <a:t>5 Cs +SEL + SJ reorganized into 3 domains and 10 practices</a:t>
            </a:r>
          </a:p>
        </p:txBody>
      </p:sp>
      <p:graphicFrame>
        <p:nvGraphicFramePr>
          <p:cNvPr id="5" name="Content Placeholder 2" descr="Domain 1 - Communication&#10;Domain 2 - Linguistic Cultures&#10;Domain 3 - Lifelong Learning">
            <a:extLst>
              <a:ext uri="{FF2B5EF4-FFF2-40B4-BE49-F238E27FC236}">
                <a16:creationId xmlns:a16="http://schemas.microsoft.com/office/drawing/2014/main" id="{A1806440-F6F8-472C-A2E5-3D213CC23CF7}"/>
              </a:ext>
            </a:extLst>
          </p:cNvPr>
          <p:cNvGraphicFramePr>
            <a:graphicFrameLocks noGrp="1"/>
          </p:cNvGraphicFramePr>
          <p:nvPr>
            <p:ph idx="4294967295"/>
            <p:extLst>
              <p:ext uri="{D42A27DB-BD31-4B8C-83A1-F6EECF244321}">
                <p14:modId xmlns:p14="http://schemas.microsoft.com/office/powerpoint/2010/main" val="122783829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02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tle 2">
            <a:extLst>
              <a:ext uri="{FF2B5EF4-FFF2-40B4-BE49-F238E27FC236}">
                <a16:creationId xmlns:a16="http://schemas.microsoft.com/office/drawing/2014/main" id="{FCC80318-3244-4F10-980A-D2DA8B57EB4A}"/>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nSpc>
                <a:spcPct val="90000"/>
              </a:lnSpc>
            </a:pPr>
            <a:r>
              <a:rPr lang="en-US" sz="4600" kern="1200">
                <a:solidFill>
                  <a:schemeClr val="tx1"/>
                </a:solidFill>
                <a:latin typeface="+mj-lt"/>
                <a:ea typeface="+mj-ea"/>
                <a:cs typeface="+mj-cs"/>
              </a:rPr>
              <a:t>Reminder: All practices should be conducted almost exclusively (&gt;90%)in the target language.</a:t>
            </a:r>
          </a:p>
        </p:txBody>
      </p:sp>
      <p:sp>
        <p:nvSpPr>
          <p:cNvPr id="12" name="Rectangle: Rounded Corners 1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A8C096F-B2D4-431F-AA76-3E02F9D384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8B42496-E9A8-4161-ADDA-C67128E0AFE2}" type="slidenum">
              <a:rPr lang="en-US">
                <a:solidFill>
                  <a:schemeClr val="tx1">
                    <a:lumMod val="50000"/>
                    <a:lumOff val="50000"/>
                  </a:schemeClr>
                </a:solidFill>
              </a:rPr>
              <a:pPr>
                <a:spcAft>
                  <a:spcPts val="600"/>
                </a:spcAft>
              </a:pPr>
              <a:t>35</a:t>
            </a:fld>
            <a:endParaRPr lang="en-US">
              <a:solidFill>
                <a:schemeClr val="tx1">
                  <a:lumMod val="50000"/>
                  <a:lumOff val="50000"/>
                </a:schemeClr>
              </a:solidFill>
            </a:endParaRPr>
          </a:p>
        </p:txBody>
      </p:sp>
    </p:spTree>
    <p:extLst>
      <p:ext uri="{BB962C8B-B14F-4D97-AF65-F5344CB8AC3E}">
        <p14:creationId xmlns:p14="http://schemas.microsoft.com/office/powerpoint/2010/main" val="168773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92C01-572E-44F7-8F03-C76F205E2374}"/>
              </a:ext>
            </a:extLst>
          </p:cNvPr>
          <p:cNvSpPr>
            <a:spLocks noGrp="1"/>
          </p:cNvSpPr>
          <p:nvPr>
            <p:ph type="title"/>
          </p:nvPr>
        </p:nvSpPr>
        <p:spPr>
          <a:xfrm>
            <a:off x="466722" y="586855"/>
            <a:ext cx="3201366" cy="3387497"/>
          </a:xfrm>
        </p:spPr>
        <p:txBody>
          <a:bodyPr anchor="b">
            <a:normAutofit/>
          </a:bodyPr>
          <a:lstStyle/>
          <a:p>
            <a:pPr algn="r"/>
            <a:r>
              <a:rPr lang="en-US" sz="3100">
                <a:solidFill>
                  <a:srgbClr val="FFFFFF"/>
                </a:solidFill>
              </a:rPr>
              <a:t>Practice 1: Interpretive Communication</a:t>
            </a:r>
          </a:p>
        </p:txBody>
      </p:sp>
      <p:sp>
        <p:nvSpPr>
          <p:cNvPr id="3" name="Content Placeholder 2">
            <a:extLst>
              <a:ext uri="{FF2B5EF4-FFF2-40B4-BE49-F238E27FC236}">
                <a16:creationId xmlns:a16="http://schemas.microsoft.com/office/drawing/2014/main" id="{17296CAF-0C74-459F-8DF4-27952F58B472}"/>
              </a:ext>
            </a:extLst>
          </p:cNvPr>
          <p:cNvSpPr>
            <a:spLocks noGrp="1"/>
          </p:cNvSpPr>
          <p:nvPr>
            <p:ph idx="1"/>
          </p:nvPr>
        </p:nvSpPr>
        <p:spPr>
          <a:xfrm>
            <a:off x="4810259" y="649480"/>
            <a:ext cx="6555347" cy="5546047"/>
          </a:xfrm>
        </p:spPr>
        <p:txBody>
          <a:bodyPr anchor="ctr">
            <a:normAutofit/>
          </a:bodyPr>
          <a:lstStyle/>
          <a:p>
            <a:pPr marL="0" indent="0">
              <a:buNone/>
            </a:pPr>
            <a:r>
              <a:rPr lang="en-US" sz="2000" b="1"/>
              <a:t>Students understand, interpret, and analyze what is heard, read, or viewed on a variety of topics.</a:t>
            </a:r>
          </a:p>
          <a:p>
            <a:r>
              <a:rPr lang="en-US" sz="2000"/>
              <a:t>One-way communication: Text </a:t>
            </a:r>
            <a:r>
              <a:rPr lang="en-US" sz="2000">
                <a:sym typeface="Wingdings" panose="05000000000000000000" pitchFamily="2" charset="2"/>
              </a:rPr>
              <a:t> Student</a:t>
            </a:r>
            <a:endParaRPr lang="en-US" sz="2000"/>
          </a:p>
          <a:p>
            <a:r>
              <a:rPr lang="en-US" sz="2000"/>
              <a:t>Students engage with text (anything artifact that transmits meaning or information).</a:t>
            </a:r>
          </a:p>
          <a:p>
            <a:r>
              <a:rPr lang="en-US" sz="2000"/>
              <a:t>Students demonstrate understanding of the message(s), main idea(s) and supporting detail(s) as well as the characteristics and viewpoints of the culture(s) that produced the text.</a:t>
            </a:r>
          </a:p>
          <a:p>
            <a:r>
              <a:rPr lang="en-US" sz="2000"/>
              <a:t>Classical languages often favor this practice over others in the communication domain.</a:t>
            </a:r>
          </a:p>
        </p:txBody>
      </p:sp>
    </p:spTree>
    <p:extLst>
      <p:ext uri="{BB962C8B-B14F-4D97-AF65-F5344CB8AC3E}">
        <p14:creationId xmlns:p14="http://schemas.microsoft.com/office/powerpoint/2010/main" val="3930521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BF9FC-299B-4797-BFB9-B0ACB4FFFE3F}"/>
              </a:ext>
            </a:extLst>
          </p:cNvPr>
          <p:cNvSpPr>
            <a:spLocks noGrp="1"/>
          </p:cNvSpPr>
          <p:nvPr>
            <p:ph type="title"/>
          </p:nvPr>
        </p:nvSpPr>
        <p:spPr>
          <a:xfrm>
            <a:off x="466722" y="586855"/>
            <a:ext cx="3201366" cy="3387497"/>
          </a:xfrm>
        </p:spPr>
        <p:txBody>
          <a:bodyPr anchor="b">
            <a:normAutofit/>
          </a:bodyPr>
          <a:lstStyle/>
          <a:p>
            <a:pPr algn="r"/>
            <a:r>
              <a:rPr lang="en-US" sz="3100">
                <a:solidFill>
                  <a:srgbClr val="FFFFFF"/>
                </a:solidFill>
              </a:rPr>
              <a:t>Practice 2: Interpersonal Communication</a:t>
            </a:r>
          </a:p>
        </p:txBody>
      </p:sp>
      <p:sp>
        <p:nvSpPr>
          <p:cNvPr id="3" name="Content Placeholder 2">
            <a:extLst>
              <a:ext uri="{FF2B5EF4-FFF2-40B4-BE49-F238E27FC236}">
                <a16:creationId xmlns:a16="http://schemas.microsoft.com/office/drawing/2014/main" id="{77CA7B6C-17E5-4D56-BC78-37CE9268608E}"/>
              </a:ext>
            </a:extLst>
          </p:cNvPr>
          <p:cNvSpPr>
            <a:spLocks noGrp="1"/>
          </p:cNvSpPr>
          <p:nvPr>
            <p:ph idx="1"/>
          </p:nvPr>
        </p:nvSpPr>
        <p:spPr>
          <a:xfrm>
            <a:off x="4810259" y="649480"/>
            <a:ext cx="6555347" cy="5546047"/>
          </a:xfrm>
        </p:spPr>
        <p:txBody>
          <a:bodyPr anchor="ctr">
            <a:normAutofit/>
          </a:bodyPr>
          <a:lstStyle/>
          <a:p>
            <a:pPr marL="0" indent="0">
              <a:buNone/>
            </a:pPr>
            <a:r>
              <a:rPr lang="en-US" sz="2000" b="1"/>
              <a:t>Students interact and negotiate meaning in spontaneous spoken, signed, or written conversations to share information, reactions, ideas, feelings, opinions, and perspectives.</a:t>
            </a:r>
          </a:p>
          <a:p>
            <a:r>
              <a:rPr lang="en-US" sz="2000"/>
              <a:t>Two-way communication: Student </a:t>
            </a:r>
            <a:r>
              <a:rPr lang="en-US" sz="2000">
                <a:sym typeface="Wingdings" panose="05000000000000000000" pitchFamily="2" charset="2"/>
              </a:rPr>
              <a:t>Interlocutor(s)</a:t>
            </a:r>
          </a:p>
          <a:p>
            <a:r>
              <a:rPr lang="en-US" sz="2000"/>
              <a:t>Students engage in and build connections through synchronous conversations with one or more interlocutors.</a:t>
            </a:r>
          </a:p>
          <a:p>
            <a:r>
              <a:rPr lang="en-US" sz="2000"/>
              <a:t>Students use the target language and appropriate cultural behaviors to negotiate meaning and share information.</a:t>
            </a:r>
          </a:p>
        </p:txBody>
      </p:sp>
    </p:spTree>
    <p:extLst>
      <p:ext uri="{BB962C8B-B14F-4D97-AF65-F5344CB8AC3E}">
        <p14:creationId xmlns:p14="http://schemas.microsoft.com/office/powerpoint/2010/main" val="370759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74220-4DFD-4489-A56B-311B7AC7B95B}"/>
              </a:ext>
            </a:extLst>
          </p:cNvPr>
          <p:cNvSpPr>
            <a:spLocks noGrp="1"/>
          </p:cNvSpPr>
          <p:nvPr>
            <p:ph type="title"/>
          </p:nvPr>
        </p:nvSpPr>
        <p:spPr>
          <a:xfrm>
            <a:off x="195209" y="586855"/>
            <a:ext cx="3472879" cy="3387497"/>
          </a:xfrm>
        </p:spPr>
        <p:txBody>
          <a:bodyPr anchor="b">
            <a:normAutofit/>
          </a:bodyPr>
          <a:lstStyle/>
          <a:p>
            <a:pPr algn="r"/>
            <a:r>
              <a:rPr lang="en-US" sz="3200">
                <a:solidFill>
                  <a:srgbClr val="FFFFFF"/>
                </a:solidFill>
              </a:rPr>
              <a:t>Practice 3: Presentational Communication</a:t>
            </a:r>
          </a:p>
        </p:txBody>
      </p:sp>
      <p:sp>
        <p:nvSpPr>
          <p:cNvPr id="3" name="Content Placeholder 2">
            <a:extLst>
              <a:ext uri="{FF2B5EF4-FFF2-40B4-BE49-F238E27FC236}">
                <a16:creationId xmlns:a16="http://schemas.microsoft.com/office/drawing/2014/main" id="{314A18BE-4C54-4882-BA07-62F529AC1534}"/>
              </a:ext>
            </a:extLst>
          </p:cNvPr>
          <p:cNvSpPr>
            <a:spLocks noGrp="1"/>
          </p:cNvSpPr>
          <p:nvPr>
            <p:ph idx="1"/>
          </p:nvPr>
        </p:nvSpPr>
        <p:spPr>
          <a:xfrm>
            <a:off x="4810259" y="649480"/>
            <a:ext cx="6555347" cy="5546047"/>
          </a:xfrm>
        </p:spPr>
        <p:txBody>
          <a:bodyPr anchor="ctr">
            <a:normAutofit/>
          </a:bodyPr>
          <a:lstStyle/>
          <a:p>
            <a:pPr marL="0" indent="0">
              <a:buNone/>
            </a:pPr>
            <a:r>
              <a:rPr lang="en-US" sz="1800" b="1">
                <a:solidFill>
                  <a:srgbClr val="000000"/>
                </a:solidFill>
                <a:effectLst/>
                <a:latin typeface="Calibri" panose="020F0502020204030204" pitchFamily="34" charset="0"/>
                <a:ea typeface="Calibri" panose="020F0502020204030204" pitchFamily="34" charset="0"/>
              </a:rPr>
              <a:t>Students present information, concepts, ideas, feelings, opinions, and perspectives to inform, explain, persuade and narrate on a variety of topics using appropriate media and adapting to various audiences of listeners, readers, or viewers.</a:t>
            </a:r>
          </a:p>
          <a:p>
            <a:r>
              <a:rPr lang="en-US" sz="1800">
                <a:solidFill>
                  <a:srgbClr val="000000"/>
                </a:solidFill>
                <a:latin typeface="Calibri" panose="020F0502020204030204" pitchFamily="34" charset="0"/>
              </a:rPr>
              <a:t>One-way communication: Student </a:t>
            </a:r>
            <a:r>
              <a:rPr lang="en-US" sz="1800">
                <a:solidFill>
                  <a:srgbClr val="000000"/>
                </a:solidFill>
                <a:latin typeface="Calibri" panose="020F0502020204030204" pitchFamily="34" charset="0"/>
                <a:sym typeface="Wingdings" panose="05000000000000000000" pitchFamily="2" charset="2"/>
              </a:rPr>
              <a:t> Audience</a:t>
            </a:r>
          </a:p>
          <a:p>
            <a:r>
              <a:rPr lang="en-US" sz="1800">
                <a:solidFill>
                  <a:srgbClr val="000000"/>
                </a:solidFill>
                <a:latin typeface="Calibri" panose="020F0502020204030204" pitchFamily="34" charset="0"/>
                <a:sym typeface="Wingdings" panose="05000000000000000000" pitchFamily="2" charset="2"/>
              </a:rPr>
              <a:t>Students present information, concepts, and ideas to inform, explain, persuade, and narrate.</a:t>
            </a:r>
          </a:p>
          <a:p>
            <a:r>
              <a:rPr lang="en-US" sz="1800">
                <a:solidFill>
                  <a:srgbClr val="000000"/>
                </a:solidFill>
                <a:latin typeface="Calibri" panose="020F0502020204030204" pitchFamily="34" charset="0"/>
                <a:sym typeface="Wingdings" panose="05000000000000000000" pitchFamily="2" charset="2"/>
              </a:rPr>
              <a:t>Students to present to a variety of audiences through a variety of media.</a:t>
            </a:r>
            <a:endParaRPr lang="en-US" sz="2000"/>
          </a:p>
        </p:txBody>
      </p:sp>
    </p:spTree>
    <p:extLst>
      <p:ext uri="{BB962C8B-B14F-4D97-AF65-F5344CB8AC3E}">
        <p14:creationId xmlns:p14="http://schemas.microsoft.com/office/powerpoint/2010/main" val="2752834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8AA0B-44CA-4235-A544-B76350967C52}"/>
              </a:ext>
            </a:extLst>
          </p:cNvPr>
          <p:cNvSpPr>
            <a:spLocks noGrp="1"/>
          </p:cNvSpPr>
          <p:nvPr>
            <p:ph type="title"/>
          </p:nvPr>
        </p:nvSpPr>
        <p:spPr>
          <a:xfrm>
            <a:off x="466722" y="586855"/>
            <a:ext cx="3201366" cy="3387497"/>
          </a:xfrm>
        </p:spPr>
        <p:txBody>
          <a:bodyPr anchor="b">
            <a:normAutofit/>
          </a:bodyPr>
          <a:lstStyle/>
          <a:p>
            <a:pPr algn="r"/>
            <a:r>
              <a:rPr lang="en-US" sz="3200">
                <a:solidFill>
                  <a:srgbClr val="FFFFFF"/>
                </a:solidFill>
              </a:rPr>
              <a:t>Practice 4: Intercultural Communication</a:t>
            </a:r>
          </a:p>
        </p:txBody>
      </p:sp>
      <p:sp>
        <p:nvSpPr>
          <p:cNvPr id="3" name="Content Placeholder 2">
            <a:extLst>
              <a:ext uri="{FF2B5EF4-FFF2-40B4-BE49-F238E27FC236}">
                <a16:creationId xmlns:a16="http://schemas.microsoft.com/office/drawing/2014/main" id="{6029758F-36E2-4A42-945C-6E9209913FE0}"/>
              </a:ext>
            </a:extLst>
          </p:cNvPr>
          <p:cNvSpPr>
            <a:spLocks noGrp="1"/>
          </p:cNvSpPr>
          <p:nvPr>
            <p:ph idx="1"/>
          </p:nvPr>
        </p:nvSpPr>
        <p:spPr>
          <a:xfrm>
            <a:off x="4810259" y="649480"/>
            <a:ext cx="6555347" cy="5546047"/>
          </a:xfrm>
        </p:spPr>
        <p:txBody>
          <a:bodyPr anchor="ctr">
            <a:normAutofit/>
          </a:bodyPr>
          <a:lstStyle/>
          <a:p>
            <a:pPr marL="0" indent="0">
              <a:buNone/>
            </a:pPr>
            <a:r>
              <a:rPr lang="en-US" sz="1800" b="1">
                <a:solidFill>
                  <a:srgbClr val="000000"/>
                </a:solidFill>
                <a:effectLst/>
                <a:latin typeface="Calibri" panose="020F0502020204030204" pitchFamily="34" charset="0"/>
                <a:ea typeface="Calibri" panose="020F0502020204030204" pitchFamily="34" charset="0"/>
              </a:rPr>
              <a:t>Students interact appropriately with others in and from another culture.</a:t>
            </a:r>
          </a:p>
          <a:p>
            <a:r>
              <a:rPr lang="en-US" sz="1800">
                <a:solidFill>
                  <a:srgbClr val="000000"/>
                </a:solidFill>
                <a:latin typeface="Calibri" panose="020F0502020204030204" pitchFamily="34" charset="0"/>
              </a:rPr>
              <a:t>One-way or two-way communication</a:t>
            </a:r>
          </a:p>
          <a:p>
            <a:r>
              <a:rPr lang="en-US" sz="1800">
                <a:solidFill>
                  <a:srgbClr val="000000"/>
                </a:solidFill>
                <a:latin typeface="Calibri" panose="020F0502020204030204" pitchFamily="34" charset="0"/>
              </a:rPr>
              <a:t>Students interpret information through the lens of the message’s originator.</a:t>
            </a:r>
          </a:p>
          <a:p>
            <a:r>
              <a:rPr lang="en-US" sz="1800">
                <a:solidFill>
                  <a:srgbClr val="000000"/>
                </a:solidFill>
                <a:latin typeface="Calibri" panose="020F0502020204030204" pitchFamily="34" charset="0"/>
              </a:rPr>
              <a:t>Students engage and present using topics and nonverbal behaviors that will be readily understood by their audience/interlocutor(s).</a:t>
            </a:r>
          </a:p>
          <a:p>
            <a:endParaRPr lang="en-US" sz="1800">
              <a:solidFill>
                <a:srgbClr val="000000"/>
              </a:solidFill>
              <a:latin typeface="Calibri" panose="020F0502020204030204" pitchFamily="34" charset="0"/>
            </a:endParaRPr>
          </a:p>
        </p:txBody>
      </p:sp>
    </p:spTree>
    <p:extLst>
      <p:ext uri="{BB962C8B-B14F-4D97-AF65-F5344CB8AC3E}">
        <p14:creationId xmlns:p14="http://schemas.microsoft.com/office/powerpoint/2010/main" val="83331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CDB8-3451-4ED5-A01D-72058332D11F}"/>
              </a:ext>
            </a:extLst>
          </p:cNvPr>
          <p:cNvSpPr>
            <a:spLocks noGrp="1"/>
          </p:cNvSpPr>
          <p:nvPr>
            <p:ph type="title"/>
          </p:nvPr>
        </p:nvSpPr>
        <p:spPr/>
        <p:txBody>
          <a:bodyPr/>
          <a:lstStyle/>
          <a:p>
            <a:r>
              <a:rPr lang="en-US" dirty="0"/>
              <a:t>Public Input, Research, and Common Practices</a:t>
            </a:r>
          </a:p>
        </p:txBody>
      </p:sp>
      <p:sp>
        <p:nvSpPr>
          <p:cNvPr id="3" name="Content Placeholder 2">
            <a:extLst>
              <a:ext uri="{FF2B5EF4-FFF2-40B4-BE49-F238E27FC236}">
                <a16:creationId xmlns:a16="http://schemas.microsoft.com/office/drawing/2014/main" id="{A9D117B3-5A4C-4306-BE50-6F81E5008BAE}"/>
              </a:ext>
            </a:extLst>
          </p:cNvPr>
          <p:cNvSpPr>
            <a:spLocks noGrp="1"/>
          </p:cNvSpPr>
          <p:nvPr>
            <p:ph idx="1"/>
          </p:nvPr>
        </p:nvSpPr>
        <p:spPr/>
        <p:txBody>
          <a:bodyPr/>
          <a:lstStyle/>
          <a:p>
            <a:pPr>
              <a:buFont typeface="Wingdings" panose="05000000000000000000" pitchFamily="2" charset="2"/>
              <a:buChar char="Ø"/>
            </a:pPr>
            <a:r>
              <a:rPr lang="en-US" sz="2800"/>
              <a:t>In 2019, the Department commissioned a study to survey the literature, other states’ practices, and the attitudes of world language teaching professionals in Massachusetts.</a:t>
            </a:r>
          </a:p>
          <a:p>
            <a:pPr>
              <a:buFont typeface="Wingdings" panose="05000000000000000000" pitchFamily="2" charset="2"/>
              <a:buChar char="Ø"/>
            </a:pPr>
            <a:r>
              <a:rPr lang="en-US" sz="2800"/>
              <a:t>The study found that nearly all other states employ the ACTFL standards to some degree.</a:t>
            </a:r>
          </a:p>
          <a:p>
            <a:pPr>
              <a:buFont typeface="Wingdings" panose="05000000000000000000" pitchFamily="2" charset="2"/>
              <a:buChar char="Ø"/>
            </a:pPr>
            <a:r>
              <a:rPr lang="en-US" sz="2800"/>
              <a:t>The study also found that many MA educators not only preferred the ACTFL standards, but that they were already implementing them in their classrooms.</a:t>
            </a:r>
          </a:p>
        </p:txBody>
      </p:sp>
    </p:spTree>
    <p:extLst>
      <p:ext uri="{BB962C8B-B14F-4D97-AF65-F5344CB8AC3E}">
        <p14:creationId xmlns:p14="http://schemas.microsoft.com/office/powerpoint/2010/main" val="3062626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74A09-AFA5-4486-8496-757D5D49376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Practice 5: Cultures</a:t>
            </a:r>
          </a:p>
        </p:txBody>
      </p:sp>
      <p:sp>
        <p:nvSpPr>
          <p:cNvPr id="3" name="Content Placeholder 2">
            <a:extLst>
              <a:ext uri="{FF2B5EF4-FFF2-40B4-BE49-F238E27FC236}">
                <a16:creationId xmlns:a16="http://schemas.microsoft.com/office/drawing/2014/main" id="{FBDAAD96-1CD9-4339-8025-3CCE39F64208}"/>
              </a:ext>
            </a:extLst>
          </p:cNvPr>
          <p:cNvSpPr>
            <a:spLocks noGrp="1"/>
          </p:cNvSpPr>
          <p:nvPr>
            <p:ph idx="1"/>
          </p:nvPr>
        </p:nvSpPr>
        <p:spPr>
          <a:xfrm>
            <a:off x="4810259" y="649480"/>
            <a:ext cx="6555347" cy="5546047"/>
          </a:xfrm>
        </p:spPr>
        <p:txBody>
          <a:bodyPr anchor="ctr">
            <a:normAutofit/>
          </a:bodyPr>
          <a:lstStyle/>
          <a:p>
            <a:pPr marL="0" indent="0">
              <a:buNone/>
            </a:pPr>
            <a:r>
              <a:rPr lang="en-US" sz="2000" b="1"/>
              <a:t>Students gain cultural competence and understanding.</a:t>
            </a:r>
          </a:p>
          <a:p>
            <a:r>
              <a:rPr lang="en-US" sz="2000"/>
              <a:t>Explain and reflect on products, practices, and perspectives from the target culture</a:t>
            </a:r>
          </a:p>
          <a:p>
            <a:r>
              <a:rPr lang="en-US" sz="2000"/>
              <a:t>Reflect on the role culture plays in affecting their own identities</a:t>
            </a:r>
          </a:p>
          <a:p>
            <a:r>
              <a:rPr lang="en-US" sz="2000"/>
              <a:t>Understand how cultures influence one another over time</a:t>
            </a:r>
          </a:p>
        </p:txBody>
      </p:sp>
    </p:spTree>
    <p:extLst>
      <p:ext uri="{BB962C8B-B14F-4D97-AF65-F5344CB8AC3E}">
        <p14:creationId xmlns:p14="http://schemas.microsoft.com/office/powerpoint/2010/main" val="104428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A96FB-8D58-48B9-BDFE-1B5EE7C962C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Practice 6: Comparisons</a:t>
            </a:r>
          </a:p>
        </p:txBody>
      </p:sp>
      <p:sp>
        <p:nvSpPr>
          <p:cNvPr id="3" name="Content Placeholder 2">
            <a:extLst>
              <a:ext uri="{FF2B5EF4-FFF2-40B4-BE49-F238E27FC236}">
                <a16:creationId xmlns:a16="http://schemas.microsoft.com/office/drawing/2014/main" id="{09D62A04-22E4-44DC-8283-22E987C698BB}"/>
              </a:ext>
            </a:extLst>
          </p:cNvPr>
          <p:cNvSpPr>
            <a:spLocks noGrp="1"/>
          </p:cNvSpPr>
          <p:nvPr>
            <p:ph idx="1"/>
          </p:nvPr>
        </p:nvSpPr>
        <p:spPr>
          <a:xfrm>
            <a:off x="4810259" y="649480"/>
            <a:ext cx="6555347" cy="5546047"/>
          </a:xfrm>
        </p:spPr>
        <p:txBody>
          <a:bodyPr anchor="ctr">
            <a:normAutofit/>
          </a:bodyPr>
          <a:lstStyle/>
          <a:p>
            <a:pPr marL="0" indent="0">
              <a:buNone/>
            </a:pPr>
            <a:r>
              <a:rPr lang="en-US" sz="2000" b="1">
                <a:effectLst/>
                <a:latin typeface="Calibri" panose="020F0502020204030204" pitchFamily="34" charset="0"/>
                <a:ea typeface="Calibri" panose="020F0502020204030204" pitchFamily="34" charset="0"/>
              </a:rPr>
              <a:t>Students develop insight into the nature of language and culture to interact with cultural competence.</a:t>
            </a:r>
            <a:r>
              <a:rPr lang="en-US" sz="2000">
                <a:effectLst/>
                <a:latin typeface="Calibri" panose="020F0502020204030204" pitchFamily="34" charset="0"/>
                <a:ea typeface="Calibri" panose="020F0502020204030204" pitchFamily="34" charset="0"/>
              </a:rPr>
              <a:t> </a:t>
            </a:r>
          </a:p>
          <a:p>
            <a:r>
              <a:rPr lang="en-US" sz="2000">
                <a:latin typeface="Calibri" panose="020F0502020204030204" pitchFamily="34" charset="0"/>
              </a:rPr>
              <a:t>Recognize and analyze similarities, differences, interconnectedness, and interactions in TL cultures and the language itself</a:t>
            </a:r>
          </a:p>
          <a:p>
            <a:r>
              <a:rPr lang="en-US" sz="2000">
                <a:latin typeface="Calibri" panose="020F0502020204030204" pitchFamily="34" charset="0"/>
              </a:rPr>
              <a:t>Investigate, explain, and reflect on the concept of culture</a:t>
            </a:r>
          </a:p>
          <a:p>
            <a:r>
              <a:rPr lang="en-US" sz="2000">
                <a:latin typeface="Calibri" panose="020F0502020204030204" pitchFamily="34" charset="0"/>
              </a:rPr>
              <a:t>Investigate, explain, and reflect on the nature of language</a:t>
            </a:r>
            <a:endParaRPr lang="en-US" sz="2000"/>
          </a:p>
        </p:txBody>
      </p:sp>
    </p:spTree>
    <p:extLst>
      <p:ext uri="{BB962C8B-B14F-4D97-AF65-F5344CB8AC3E}">
        <p14:creationId xmlns:p14="http://schemas.microsoft.com/office/powerpoint/2010/main" val="4291017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470BE-B97A-40FD-B6B9-2486AA340AA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Practice 7: Connections</a:t>
            </a:r>
          </a:p>
        </p:txBody>
      </p:sp>
      <p:sp>
        <p:nvSpPr>
          <p:cNvPr id="3" name="Content Placeholder 2">
            <a:extLst>
              <a:ext uri="{FF2B5EF4-FFF2-40B4-BE49-F238E27FC236}">
                <a16:creationId xmlns:a16="http://schemas.microsoft.com/office/drawing/2014/main" id="{9472A603-3466-4068-9B8B-61CAA73DD1FE}"/>
              </a:ext>
            </a:extLst>
          </p:cNvPr>
          <p:cNvSpPr>
            <a:spLocks noGrp="1"/>
          </p:cNvSpPr>
          <p:nvPr>
            <p:ph idx="1"/>
          </p:nvPr>
        </p:nvSpPr>
        <p:spPr>
          <a:xfrm>
            <a:off x="4810259" y="649480"/>
            <a:ext cx="6555347" cy="5546047"/>
          </a:xfrm>
        </p:spPr>
        <p:txBody>
          <a:bodyPr anchor="ctr">
            <a:normAutofit/>
          </a:bodyPr>
          <a:lstStyle/>
          <a:p>
            <a:pPr marL="0" indent="0">
              <a:buNone/>
            </a:pPr>
            <a:r>
              <a:rPr lang="en-US" sz="2000" b="1">
                <a:effectLst/>
                <a:latin typeface="Calibri" panose="020F0502020204030204" pitchFamily="34" charset="0"/>
                <a:ea typeface="Calibri" panose="020F0502020204030204" pitchFamily="34" charset="0"/>
              </a:rPr>
              <a:t>Students connect with other disciplines and acquire information and diverse perspectives to use the language to function in academic and career-related situations. </a:t>
            </a:r>
          </a:p>
          <a:p>
            <a:r>
              <a:rPr lang="en-US" sz="2000">
                <a:latin typeface="Calibri" panose="020F0502020204030204" pitchFamily="34" charset="0"/>
              </a:rPr>
              <a:t>Build, reinforce, and expand interdisciplinary knowledge</a:t>
            </a:r>
          </a:p>
          <a:p>
            <a:r>
              <a:rPr lang="en-US" sz="2000">
                <a:latin typeface="Calibri" panose="020F0502020204030204" pitchFamily="34" charset="0"/>
              </a:rPr>
              <a:t>Acquire information from TL resources</a:t>
            </a:r>
          </a:p>
          <a:p>
            <a:r>
              <a:rPr lang="en-US" sz="2000">
                <a:latin typeface="Calibri" panose="020F0502020204030204" pitchFamily="34" charset="0"/>
              </a:rPr>
              <a:t>Explore diverse perspectives</a:t>
            </a:r>
            <a:endParaRPr lang="en-US" sz="2000"/>
          </a:p>
        </p:txBody>
      </p:sp>
    </p:spTree>
    <p:extLst>
      <p:ext uri="{BB962C8B-B14F-4D97-AF65-F5344CB8AC3E}">
        <p14:creationId xmlns:p14="http://schemas.microsoft.com/office/powerpoint/2010/main" val="617110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9740F-0BF3-4779-98F4-CD251231D2B2}"/>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Practice 8: Communities</a:t>
            </a:r>
          </a:p>
        </p:txBody>
      </p:sp>
      <p:sp>
        <p:nvSpPr>
          <p:cNvPr id="3" name="Content Placeholder 2">
            <a:extLst>
              <a:ext uri="{FF2B5EF4-FFF2-40B4-BE49-F238E27FC236}">
                <a16:creationId xmlns:a16="http://schemas.microsoft.com/office/drawing/2014/main" id="{12E5B1FB-ECDB-4DC9-9579-39D9DDDBDEC8}"/>
              </a:ext>
            </a:extLst>
          </p:cNvPr>
          <p:cNvSpPr>
            <a:spLocks noGrp="1"/>
          </p:cNvSpPr>
          <p:nvPr>
            <p:ph idx="1"/>
          </p:nvPr>
        </p:nvSpPr>
        <p:spPr>
          <a:xfrm>
            <a:off x="4810259" y="649480"/>
            <a:ext cx="6555347" cy="5546047"/>
          </a:xfrm>
        </p:spPr>
        <p:txBody>
          <a:bodyPr anchor="ctr">
            <a:normAutofit/>
          </a:bodyPr>
          <a:lstStyle/>
          <a:p>
            <a:pPr marL="0" indent="0">
              <a:buNone/>
            </a:pPr>
            <a:r>
              <a:rPr lang="en-US" sz="2000" b="1">
                <a:effectLst/>
                <a:latin typeface="Calibri" panose="020F0502020204030204" pitchFamily="34" charset="0"/>
                <a:ea typeface="Calibri" panose="020F0502020204030204" pitchFamily="34" charset="0"/>
              </a:rPr>
              <a:t>Students interact and communicate with intercultural competence and confidence to engage and responsibly collaborate with a variety of multilingual communities at home and around the world.</a:t>
            </a:r>
          </a:p>
          <a:p>
            <a:r>
              <a:rPr lang="en-US" sz="2000">
                <a:latin typeface="Calibri" panose="020F0502020204030204" pitchFamily="34" charset="0"/>
              </a:rPr>
              <a:t>Maintain TL engagement</a:t>
            </a:r>
          </a:p>
          <a:p>
            <a:r>
              <a:rPr lang="en-US" sz="2000">
                <a:latin typeface="Calibri" panose="020F0502020204030204" pitchFamily="34" charset="0"/>
              </a:rPr>
              <a:t>Use the TL within and beyond the classroom</a:t>
            </a:r>
          </a:p>
          <a:p>
            <a:r>
              <a:rPr lang="en-US" sz="2000">
                <a:latin typeface="Calibri" panose="020F0502020204030204" pitchFamily="34" charset="0"/>
              </a:rPr>
              <a:t>Recognize strengths, set goals for growth, and reflect on progress</a:t>
            </a:r>
          </a:p>
          <a:p>
            <a:r>
              <a:rPr lang="en-US" sz="2000">
                <a:latin typeface="Calibri" panose="020F0502020204030204" pitchFamily="34" charset="0"/>
              </a:rPr>
              <a:t>Use TL for enjoyment, enrichment, career advancement, and relationships</a:t>
            </a:r>
            <a:endParaRPr lang="en-US" sz="2000"/>
          </a:p>
        </p:txBody>
      </p:sp>
    </p:spTree>
    <p:extLst>
      <p:ext uri="{BB962C8B-B14F-4D97-AF65-F5344CB8AC3E}">
        <p14:creationId xmlns:p14="http://schemas.microsoft.com/office/powerpoint/2010/main" val="1337584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18C2F-4528-44F5-9571-EBD54A2167F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Practice 9: Social and Emotional Well-being</a:t>
            </a:r>
          </a:p>
        </p:txBody>
      </p:sp>
      <p:sp>
        <p:nvSpPr>
          <p:cNvPr id="3" name="Content Placeholder 2">
            <a:extLst>
              <a:ext uri="{FF2B5EF4-FFF2-40B4-BE49-F238E27FC236}">
                <a16:creationId xmlns:a16="http://schemas.microsoft.com/office/drawing/2014/main" id="{B03E3559-1D0C-45F7-905D-C6A33FC9E808}"/>
              </a:ext>
            </a:extLst>
          </p:cNvPr>
          <p:cNvSpPr>
            <a:spLocks noGrp="1"/>
          </p:cNvSpPr>
          <p:nvPr>
            <p:ph idx="1"/>
          </p:nvPr>
        </p:nvSpPr>
        <p:spPr>
          <a:xfrm>
            <a:off x="4810259" y="649480"/>
            <a:ext cx="6555347" cy="5546047"/>
          </a:xfrm>
        </p:spPr>
        <p:txBody>
          <a:bodyPr anchor="ctr">
            <a:normAutofit/>
          </a:bodyPr>
          <a:lstStyle/>
          <a:p>
            <a:pPr marL="0" indent="0">
              <a:buNone/>
            </a:pPr>
            <a:r>
              <a:rPr lang="en-US" sz="2000" b="1">
                <a:effectLst/>
                <a:latin typeface="Calibri" panose="020F0502020204030204" pitchFamily="34" charset="0"/>
                <a:ea typeface="Calibri" panose="020F0502020204030204" pitchFamily="34" charset="0"/>
              </a:rPr>
              <a:t>Students develop and employ social and emotional skills that are inextricably linked to language and culture acquisition. </a:t>
            </a:r>
          </a:p>
          <a:p>
            <a:r>
              <a:rPr lang="en-US" sz="2000">
                <a:latin typeface="Calibri" panose="020F0502020204030204" pitchFamily="34" charset="0"/>
              </a:rPr>
              <a:t>Demonstrate self-awareness</a:t>
            </a:r>
          </a:p>
          <a:p>
            <a:r>
              <a:rPr lang="en-US" sz="2000">
                <a:latin typeface="Calibri" panose="020F0502020204030204" pitchFamily="34" charset="0"/>
              </a:rPr>
              <a:t>Demonstrate self-management</a:t>
            </a:r>
          </a:p>
          <a:p>
            <a:r>
              <a:rPr lang="en-US" sz="2000">
                <a:latin typeface="Calibri" panose="020F0502020204030204" pitchFamily="34" charset="0"/>
              </a:rPr>
              <a:t>Demonstrate social awareness</a:t>
            </a:r>
          </a:p>
          <a:p>
            <a:r>
              <a:rPr lang="en-US" sz="2000">
                <a:latin typeface="Calibri" panose="020F0502020204030204" pitchFamily="34" charset="0"/>
              </a:rPr>
              <a:t>Use the TL to enhance relationship skills</a:t>
            </a:r>
          </a:p>
          <a:p>
            <a:r>
              <a:rPr lang="en-US" sz="2000">
                <a:latin typeface="Calibri" panose="020F0502020204030204" pitchFamily="34" charset="0"/>
              </a:rPr>
              <a:t>Make responsible decisions</a:t>
            </a:r>
            <a:endParaRPr lang="en-US" sz="2000"/>
          </a:p>
        </p:txBody>
      </p:sp>
    </p:spTree>
    <p:extLst>
      <p:ext uri="{BB962C8B-B14F-4D97-AF65-F5344CB8AC3E}">
        <p14:creationId xmlns:p14="http://schemas.microsoft.com/office/powerpoint/2010/main" val="1781996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188A2-EFB3-4D03-830A-1DFE7B17677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Practice 10: Social Justice</a:t>
            </a:r>
          </a:p>
        </p:txBody>
      </p:sp>
      <p:sp>
        <p:nvSpPr>
          <p:cNvPr id="3" name="Content Placeholder 2">
            <a:extLst>
              <a:ext uri="{FF2B5EF4-FFF2-40B4-BE49-F238E27FC236}">
                <a16:creationId xmlns:a16="http://schemas.microsoft.com/office/drawing/2014/main" id="{2011A57B-494E-4D12-B41B-018AB711F645}"/>
              </a:ext>
            </a:extLst>
          </p:cNvPr>
          <p:cNvSpPr>
            <a:spLocks noGrp="1"/>
          </p:cNvSpPr>
          <p:nvPr>
            <p:ph idx="1"/>
          </p:nvPr>
        </p:nvSpPr>
        <p:spPr>
          <a:xfrm>
            <a:off x="4810259" y="649480"/>
            <a:ext cx="6555347" cy="5546047"/>
          </a:xfrm>
        </p:spPr>
        <p:txBody>
          <a:bodyPr anchor="ctr">
            <a:normAutofit/>
          </a:bodyPr>
          <a:lstStyle/>
          <a:p>
            <a:pPr marL="0" indent="0">
              <a:buNone/>
            </a:pPr>
            <a:r>
              <a:rPr lang="en-US" sz="2000" b="1"/>
              <a:t>Students think and act with critical consciousness.</a:t>
            </a:r>
          </a:p>
          <a:p>
            <a:r>
              <a:rPr lang="en-US" sz="2000"/>
              <a:t>Demonstrate understanding of the impact of language and culture upon identity</a:t>
            </a:r>
          </a:p>
          <a:p>
            <a:r>
              <a:rPr lang="en-US" sz="2000"/>
              <a:t>Respond with respectful curiosity and empathy to the history and lived experiences of others</a:t>
            </a:r>
          </a:p>
          <a:p>
            <a:r>
              <a:rPr lang="en-US" sz="2000"/>
              <a:t>Recognize and seek to correct stereotypes, systems, and privileges that harm themselves and others.</a:t>
            </a:r>
          </a:p>
        </p:txBody>
      </p:sp>
    </p:spTree>
    <p:extLst>
      <p:ext uri="{BB962C8B-B14F-4D97-AF65-F5344CB8AC3E}">
        <p14:creationId xmlns:p14="http://schemas.microsoft.com/office/powerpoint/2010/main" val="198118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15C020-6E49-4759-882E-E74BC0CE0D01}"/>
              </a:ext>
            </a:extLst>
          </p:cNvPr>
          <p:cNvSpPr>
            <a:spLocks noGrp="1"/>
          </p:cNvSpPr>
          <p:nvPr>
            <p:ph type="title"/>
          </p:nvPr>
        </p:nvSpPr>
        <p:spPr>
          <a:xfrm>
            <a:off x="742950" y="742951"/>
            <a:ext cx="3476625" cy="4962524"/>
          </a:xfrm>
        </p:spPr>
        <p:txBody>
          <a:bodyPr>
            <a:normAutofit/>
          </a:bodyPr>
          <a:lstStyle/>
          <a:p>
            <a:r>
              <a:rPr lang="en-US" sz="4800" dirty="0">
                <a:solidFill>
                  <a:srgbClr val="FFFFFF"/>
                </a:solidFill>
              </a:rPr>
              <a:t>World Language Content Standards</a:t>
            </a:r>
          </a:p>
        </p:txBody>
      </p:sp>
      <p:pic>
        <p:nvPicPr>
          <p:cNvPr id="7" name="Content Placeholder 4" descr="ACTFL levels">
            <a:extLst>
              <a:ext uri="{FF2B5EF4-FFF2-40B4-BE49-F238E27FC236}">
                <a16:creationId xmlns:a16="http://schemas.microsoft.com/office/drawing/2014/main" id="{F8C9F10A-EA5E-4C50-B4C5-ECC8CACFBFEA}"/>
              </a:ext>
            </a:extLst>
          </p:cNvPr>
          <p:cNvPicPr>
            <a:picLocks noChangeAspect="1"/>
          </p:cNvPicPr>
          <p:nvPr/>
        </p:nvPicPr>
        <p:blipFill rotWithShape="1">
          <a:blip r:embed="rId2">
            <a:extLst>
              <a:ext uri="{28A0092B-C50C-407E-A947-70E740481C1C}">
                <a14:useLocalDpi xmlns:a14="http://schemas.microsoft.com/office/drawing/2010/main" val="0"/>
              </a:ext>
            </a:extLst>
          </a:blip>
          <a:srcRect t="6600" r="-3" b="-3"/>
          <a:stretch/>
        </p:blipFill>
        <p:spPr>
          <a:xfrm>
            <a:off x="5998632" y="492573"/>
            <a:ext cx="4863924" cy="5880796"/>
          </a:xfrm>
          <a:prstGeom prst="rect">
            <a:avLst/>
          </a:prstGeom>
        </p:spPr>
      </p:pic>
    </p:spTree>
    <p:extLst>
      <p:ext uri="{BB962C8B-B14F-4D97-AF65-F5344CB8AC3E}">
        <p14:creationId xmlns:p14="http://schemas.microsoft.com/office/powerpoint/2010/main" val="4203156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3A7DAFA-DE8C-4D27-9E86-64AE6EABC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567473F5-B70D-4B5E-8CD5-56A579FDA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D4A2DD72-43DD-48E5-BE34-37D49AB6D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3" name="Oval 22">
              <a:extLst>
                <a:ext uri="{FF2B5EF4-FFF2-40B4-BE49-F238E27FC236}">
                  <a16:creationId xmlns:a16="http://schemas.microsoft.com/office/drawing/2014/main" id="{A6E47C62-9745-42CF-88FA-5AEF328A5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04478470-3E53-4D0A-B0F6-1D864CB6A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76E7D4D5-5014-4B92-AA85-4B2CCEC1B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4EB0EAEB-C0DD-4336-810D-ED75F545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630DFB95-BAD6-4F63-A567-83C877647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4EE3C05E-A5F0-406D-85D7-3ABCA23FA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Rectangle 29">
            <a:extLst>
              <a:ext uri="{FF2B5EF4-FFF2-40B4-BE49-F238E27FC236}">
                <a16:creationId xmlns:a16="http://schemas.microsoft.com/office/drawing/2014/main" id="{1C52F6C8-2E89-4F61-92C7-299BEF89E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E69FF964-E599-4EFE-B276-9CA540461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3" name="Straight Connector 32">
              <a:extLst>
                <a:ext uri="{FF2B5EF4-FFF2-40B4-BE49-F238E27FC236}">
                  <a16:creationId xmlns:a16="http://schemas.microsoft.com/office/drawing/2014/main" id="{A3CEAACF-BB30-421A-9FFB-8354E58A3E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948410E-052E-4175-960D-81C6E0605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CEF59E-D9E0-4743-B290-527DF5F3C5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A099E97-FC99-4043-BC63-B905FD8227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F835453A-5A8D-49CA-BF02-6EB04EDDB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460608" y="2568069"/>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0" name="Group 39">
            <a:extLst>
              <a:ext uri="{FF2B5EF4-FFF2-40B4-BE49-F238E27FC236}">
                <a16:creationId xmlns:a16="http://schemas.microsoft.com/office/drawing/2014/main" id="{59346B03-32C0-4D48-A61B-11552C1863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92204" y="4660010"/>
            <a:ext cx="304800" cy="429768"/>
            <a:chOff x="215328" y="-46937"/>
            <a:chExt cx="304800" cy="2773841"/>
          </a:xfrm>
        </p:grpSpPr>
        <p:cxnSp>
          <p:nvCxnSpPr>
            <p:cNvPr id="41" name="Straight Connector 40">
              <a:extLst>
                <a:ext uri="{FF2B5EF4-FFF2-40B4-BE49-F238E27FC236}">
                  <a16:creationId xmlns:a16="http://schemas.microsoft.com/office/drawing/2014/main" id="{AB4C4700-ACA6-4E6C-999E-0D38705B24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2ED0A8-4764-4CEB-895A-49D115A054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B8EA3B-84A3-46F9-85E9-BBEA87B322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4C79E1-32EF-4E3D-A089-7E2B9BBB64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0DEA90BA-9EFA-431D-8EEA-76D29FE05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47">
            <a:extLst>
              <a:ext uri="{FF2B5EF4-FFF2-40B4-BE49-F238E27FC236}">
                <a16:creationId xmlns:a16="http://schemas.microsoft.com/office/drawing/2014/main" id="{C8ABE731-C1A2-4FD3-9E32-0655C4878A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9" name="Straight Connector 48">
              <a:extLst>
                <a:ext uri="{FF2B5EF4-FFF2-40B4-BE49-F238E27FC236}">
                  <a16:creationId xmlns:a16="http://schemas.microsoft.com/office/drawing/2014/main" id="{11F44BFE-C10A-440D-A167-7B6230BDF1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1CF1604-D12D-4923-A2B8-7DC330A04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2004BC-A491-46FF-BCD6-915B4F4EC5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5B1FE-E2AE-4CD3-8687-500811B45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D371925-CD56-462A-8087-329CCBFCA998}"/>
              </a:ext>
            </a:extLst>
          </p:cNvPr>
          <p:cNvSpPr>
            <a:spLocks noGrp="1"/>
          </p:cNvSpPr>
          <p:nvPr>
            <p:ph type="title"/>
          </p:nvPr>
        </p:nvSpPr>
        <p:spPr>
          <a:xfrm>
            <a:off x="630936" y="4516031"/>
            <a:ext cx="10722864" cy="1578093"/>
          </a:xfrm>
          <a:noFill/>
        </p:spPr>
        <p:txBody>
          <a:bodyPr vert="horz" lIns="91440" tIns="45720" rIns="91440" bIns="45720" rtlCol="0" anchor="t">
            <a:normAutofit/>
          </a:bodyPr>
          <a:lstStyle/>
          <a:p>
            <a:pPr algn="l"/>
            <a:r>
              <a:rPr lang="en-US" sz="4800"/>
              <a:t>Organization of the Content Standards</a:t>
            </a:r>
          </a:p>
        </p:txBody>
      </p:sp>
      <p:sp>
        <p:nvSpPr>
          <p:cNvPr id="4" name="Slide Number Placeholder 3">
            <a:extLst>
              <a:ext uri="{FF2B5EF4-FFF2-40B4-BE49-F238E27FC236}">
                <a16:creationId xmlns:a16="http://schemas.microsoft.com/office/drawing/2014/main" id="{F13401E6-D38D-4CFF-8C1A-11B6EC2D05F3}"/>
              </a:ext>
            </a:extLst>
          </p:cNvPr>
          <p:cNvSpPr>
            <a:spLocks noGrp="1"/>
          </p:cNvSpPr>
          <p:nvPr>
            <p:ph type="sldNum" sz="quarter" idx="12"/>
          </p:nvPr>
        </p:nvSpPr>
        <p:spPr>
          <a:xfrm>
            <a:off x="0" y="6309360"/>
            <a:ext cx="640080" cy="548640"/>
          </a:xfrm>
        </p:spPr>
        <p:txBody>
          <a:bodyPr vert="horz" lIns="91440" tIns="45720" rIns="91440" bIns="4572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12" descr="Proficiency level&#10;domain&#10;practice&#10;standard">
            <a:extLst>
              <a:ext uri="{FF2B5EF4-FFF2-40B4-BE49-F238E27FC236}">
                <a16:creationId xmlns:a16="http://schemas.microsoft.com/office/drawing/2014/main" id="{FEA53CE1-4D03-4897-B140-C71E301EE311}"/>
              </a:ext>
            </a:extLst>
          </p:cNvPr>
          <p:cNvGraphicFramePr>
            <a:graphicFrameLocks noGrp="1"/>
          </p:cNvGraphicFramePr>
          <p:nvPr>
            <p:ph idx="1"/>
            <p:extLst>
              <p:ext uri="{D42A27DB-BD31-4B8C-83A1-F6EECF244321}">
                <p14:modId xmlns:p14="http://schemas.microsoft.com/office/powerpoint/2010/main" val="1998691546"/>
              </p:ext>
            </p:extLst>
          </p:nvPr>
        </p:nvGraphicFramePr>
        <p:xfrm>
          <a:off x="630936" y="477675"/>
          <a:ext cx="10846762" cy="352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848984"/>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0A0C34-FE1E-4A4C-AED8-3E2B21E15294}"/>
              </a:ext>
            </a:extLst>
          </p:cNvPr>
          <p:cNvSpPr>
            <a:spLocks noGrp="1"/>
          </p:cNvSpPr>
          <p:nvPr>
            <p:ph type="sldNum" sz="quarter" idx="4294967295"/>
          </p:nvPr>
        </p:nvSpPr>
        <p:spPr>
          <a:xfrm>
            <a:off x="9347200" y="6356350"/>
            <a:ext cx="2844800" cy="365125"/>
          </a:xfrm>
        </p:spPr>
        <p:txBody>
          <a:bodyPr/>
          <a:lstStyle/>
          <a:p>
            <a:fld id="{F8B42496-E9A8-4161-ADDA-C67128E0AFE2}" type="slidenum">
              <a:rPr lang="en-US" smtClean="0"/>
              <a:pPr/>
              <a:t>48</a:t>
            </a:fld>
            <a:endParaRPr lang="en-US"/>
          </a:p>
        </p:txBody>
      </p:sp>
      <p:pic>
        <p:nvPicPr>
          <p:cNvPr id="6" name="Picture 5" descr="proficiency levels">
            <a:extLst>
              <a:ext uri="{FF2B5EF4-FFF2-40B4-BE49-F238E27FC236}">
                <a16:creationId xmlns:a16="http://schemas.microsoft.com/office/drawing/2014/main" id="{88C3D397-4966-48C0-9B57-0618D4ABD2D2}"/>
              </a:ext>
            </a:extLst>
          </p:cNvPr>
          <p:cNvPicPr>
            <a:picLocks noChangeAspect="1"/>
          </p:cNvPicPr>
          <p:nvPr/>
        </p:nvPicPr>
        <p:blipFill>
          <a:blip r:embed="rId2"/>
          <a:stretch>
            <a:fillRect/>
          </a:stretch>
        </p:blipFill>
        <p:spPr>
          <a:xfrm>
            <a:off x="1542415" y="1196850"/>
            <a:ext cx="9107168" cy="4814410"/>
          </a:xfrm>
          <a:prstGeom prst="rect">
            <a:avLst/>
          </a:prstGeom>
          <a:ln>
            <a:solidFill>
              <a:schemeClr val="tx1"/>
            </a:solidFill>
          </a:ln>
        </p:spPr>
      </p:pic>
      <p:sp>
        <p:nvSpPr>
          <p:cNvPr id="7" name="Title 6">
            <a:extLst>
              <a:ext uri="{FF2B5EF4-FFF2-40B4-BE49-F238E27FC236}">
                <a16:creationId xmlns:a16="http://schemas.microsoft.com/office/drawing/2014/main" id="{1574DF61-C01D-4DBE-AABE-9D6B9E8F85A9}"/>
              </a:ext>
            </a:extLst>
          </p:cNvPr>
          <p:cNvSpPr txBox="1">
            <a:spLocks noGrp="1"/>
          </p:cNvSpPr>
          <p:nvPr>
            <p:ph type="title" idx="4294967295"/>
          </p:nvPr>
        </p:nvSpPr>
        <p:spPr>
          <a:xfrm>
            <a:off x="5345184" y="358482"/>
            <a:ext cx="1501630" cy="646331"/>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Proficiency Level</a:t>
            </a:r>
          </a:p>
        </p:txBody>
      </p:sp>
      <p:cxnSp>
        <p:nvCxnSpPr>
          <p:cNvPr id="8" name="Straight Arrow Connector 7">
            <a:extLst>
              <a:ext uri="{FF2B5EF4-FFF2-40B4-BE49-F238E27FC236}">
                <a16:creationId xmlns:a16="http://schemas.microsoft.com/office/drawing/2014/main" id="{6976F145-7FC6-44C1-ADD5-A58A43BF98C6}"/>
              </a:ext>
              <a:ext uri="{C183D7F6-B498-43B3-948B-1728B52AA6E4}">
                <adec:decorative xmlns:adec="http://schemas.microsoft.com/office/drawing/2017/decorative" val="1"/>
              </a:ext>
            </a:extLst>
          </p:cNvPr>
          <p:cNvCxnSpPr>
            <a:cxnSpLocks/>
          </p:cNvCxnSpPr>
          <p:nvPr/>
        </p:nvCxnSpPr>
        <p:spPr>
          <a:xfrm flipH="1">
            <a:off x="2200710" y="1004815"/>
            <a:ext cx="3895290" cy="8811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CCFD200E-904A-4BE7-B061-A35E16ADF2D2}"/>
              </a:ext>
              <a:ext uri="{C183D7F6-B498-43B3-948B-1728B52AA6E4}">
                <adec:decorative xmlns:adec="http://schemas.microsoft.com/office/drawing/2017/decorative" val="1"/>
              </a:ext>
            </a:extLst>
          </p:cNvPr>
          <p:cNvCxnSpPr>
            <a:cxnSpLocks/>
          </p:cNvCxnSpPr>
          <p:nvPr/>
        </p:nvCxnSpPr>
        <p:spPr>
          <a:xfrm>
            <a:off x="6096000" y="1004815"/>
            <a:ext cx="3619500" cy="5763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2441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main">
            <a:extLst>
              <a:ext uri="{FF2B5EF4-FFF2-40B4-BE49-F238E27FC236}">
                <a16:creationId xmlns:a16="http://schemas.microsoft.com/office/drawing/2014/main" id="{297BA88E-EC25-4ABB-8900-CB71E071A114}"/>
              </a:ext>
            </a:extLst>
          </p:cNvPr>
          <p:cNvPicPr>
            <a:picLocks noChangeAspect="1"/>
          </p:cNvPicPr>
          <p:nvPr/>
        </p:nvPicPr>
        <p:blipFill>
          <a:blip r:embed="rId2"/>
          <a:stretch>
            <a:fillRect/>
          </a:stretch>
        </p:blipFill>
        <p:spPr>
          <a:xfrm>
            <a:off x="1488984" y="993548"/>
            <a:ext cx="9107168" cy="4814410"/>
          </a:xfrm>
          <a:prstGeom prst="rect">
            <a:avLst/>
          </a:prstGeom>
          <a:ln>
            <a:solidFill>
              <a:schemeClr val="tx1"/>
            </a:solidFill>
          </a:ln>
        </p:spPr>
      </p:pic>
      <p:sp>
        <p:nvSpPr>
          <p:cNvPr id="3" name="Title 2">
            <a:extLst>
              <a:ext uri="{FF2B5EF4-FFF2-40B4-BE49-F238E27FC236}">
                <a16:creationId xmlns:a16="http://schemas.microsoft.com/office/drawing/2014/main" id="{47CBFB90-D16B-4D21-ABE9-0B17E2CEBBB3}"/>
              </a:ext>
            </a:extLst>
          </p:cNvPr>
          <p:cNvSpPr txBox="1">
            <a:spLocks noGrp="1"/>
          </p:cNvSpPr>
          <p:nvPr>
            <p:ph type="title" idx="4294967295"/>
          </p:nvPr>
        </p:nvSpPr>
        <p:spPr>
          <a:xfrm>
            <a:off x="3470512" y="635482"/>
            <a:ext cx="1501630" cy="369332"/>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Domain</a:t>
            </a:r>
          </a:p>
        </p:txBody>
      </p:sp>
      <p:cxnSp>
        <p:nvCxnSpPr>
          <p:cNvPr id="4" name="Straight Arrow Connector 3">
            <a:extLst>
              <a:ext uri="{FF2B5EF4-FFF2-40B4-BE49-F238E27FC236}">
                <a16:creationId xmlns:a16="http://schemas.microsoft.com/office/drawing/2014/main" id="{C714711A-B25F-4108-9133-83A0504CB291}"/>
              </a:ext>
              <a:ext uri="{C183D7F6-B498-43B3-948B-1728B52AA6E4}">
                <adec:decorative xmlns:adec="http://schemas.microsoft.com/office/drawing/2017/decorative" val="1"/>
              </a:ext>
            </a:extLst>
          </p:cNvPr>
          <p:cNvCxnSpPr>
            <a:cxnSpLocks/>
          </p:cNvCxnSpPr>
          <p:nvPr/>
        </p:nvCxnSpPr>
        <p:spPr>
          <a:xfrm flipH="1">
            <a:off x="3221372" y="1004813"/>
            <a:ext cx="999090" cy="12853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630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9990-C2FF-4FDA-BB82-59AE01DF64DF}"/>
              </a:ext>
            </a:extLst>
          </p:cNvPr>
          <p:cNvSpPr>
            <a:spLocks noGrp="1"/>
          </p:cNvSpPr>
          <p:nvPr>
            <p:ph type="title"/>
          </p:nvPr>
        </p:nvSpPr>
        <p:spPr/>
        <p:txBody>
          <a:bodyPr/>
          <a:lstStyle/>
          <a:p>
            <a:r>
              <a:rPr lang="en-US"/>
              <a:t>Statewide Participation</a:t>
            </a:r>
          </a:p>
        </p:txBody>
      </p:sp>
      <p:sp>
        <p:nvSpPr>
          <p:cNvPr id="3" name="Content Placeholder 2">
            <a:extLst>
              <a:ext uri="{FF2B5EF4-FFF2-40B4-BE49-F238E27FC236}">
                <a16:creationId xmlns:a16="http://schemas.microsoft.com/office/drawing/2014/main" id="{8000AA64-403D-43D2-80A2-AA698782A607}"/>
              </a:ext>
            </a:extLst>
          </p:cNvPr>
          <p:cNvSpPr>
            <a:spLocks noGrp="1"/>
          </p:cNvSpPr>
          <p:nvPr>
            <p:ph idx="1"/>
          </p:nvPr>
        </p:nvSpPr>
        <p:spPr/>
        <p:txBody>
          <a:bodyPr/>
          <a:lstStyle/>
          <a:p>
            <a:pPr>
              <a:buFont typeface="Wingdings" panose="05000000000000000000" pitchFamily="2" charset="2"/>
              <a:buChar char="Ø"/>
            </a:pPr>
            <a:r>
              <a:rPr lang="en-US" sz="2700"/>
              <a:t>The mandate to base the new standards off the ACTFL standards was clear.</a:t>
            </a:r>
          </a:p>
          <a:p>
            <a:pPr>
              <a:buFont typeface="Wingdings" panose="05000000000000000000" pitchFamily="2" charset="2"/>
              <a:buChar char="Ø"/>
            </a:pPr>
            <a:r>
              <a:rPr lang="en-US" sz="2700"/>
              <a:t>The Department convened teams of K-16 world language teachers, instructors, administrators, and students to adapt the ACTFL standards to MA priorities.</a:t>
            </a:r>
          </a:p>
          <a:p>
            <a:pPr>
              <a:buFont typeface="Wingdings" panose="05000000000000000000" pitchFamily="2" charset="2"/>
              <a:buChar char="Ø"/>
            </a:pPr>
            <a:r>
              <a:rPr lang="en-US" sz="2700"/>
              <a:t>The Department also consulted teams of content advisors to ensure inclusivity and applicability to all disciplines under the </a:t>
            </a:r>
            <a:r>
              <a:rPr lang="en-US" sz="2700" i="1"/>
              <a:t>World Language </a:t>
            </a:r>
            <a:r>
              <a:rPr lang="en-US" sz="2700"/>
              <a:t>umbrella.</a:t>
            </a:r>
          </a:p>
          <a:p>
            <a:pPr>
              <a:buFont typeface="Wingdings" panose="05000000000000000000" pitchFamily="2" charset="2"/>
              <a:buChar char="Ø"/>
            </a:pPr>
            <a:r>
              <a:rPr lang="en-US" sz="2700"/>
              <a:t>These volunteers worked before and throughout the pandemic to incorporate ACTFL standards, social and emotional learning theory, and social justice priorities to provide the content for this framework.</a:t>
            </a:r>
          </a:p>
        </p:txBody>
      </p:sp>
    </p:spTree>
    <p:extLst>
      <p:ext uri="{BB962C8B-B14F-4D97-AF65-F5344CB8AC3E}">
        <p14:creationId xmlns:p14="http://schemas.microsoft.com/office/powerpoint/2010/main" val="3307078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ctice">
            <a:extLst>
              <a:ext uri="{FF2B5EF4-FFF2-40B4-BE49-F238E27FC236}">
                <a16:creationId xmlns:a16="http://schemas.microsoft.com/office/drawing/2014/main" id="{87EFDCB0-4CE2-4404-BA8A-80D21419B42A}"/>
              </a:ext>
            </a:extLst>
          </p:cNvPr>
          <p:cNvPicPr>
            <a:picLocks noChangeAspect="1"/>
          </p:cNvPicPr>
          <p:nvPr/>
        </p:nvPicPr>
        <p:blipFill>
          <a:blip r:embed="rId2"/>
          <a:stretch>
            <a:fillRect/>
          </a:stretch>
        </p:blipFill>
        <p:spPr>
          <a:xfrm>
            <a:off x="1488984" y="993548"/>
            <a:ext cx="9107168" cy="4814410"/>
          </a:xfrm>
          <a:prstGeom prst="rect">
            <a:avLst/>
          </a:prstGeom>
          <a:ln>
            <a:solidFill>
              <a:schemeClr val="tx1"/>
            </a:solidFill>
          </a:ln>
        </p:spPr>
      </p:pic>
      <p:sp>
        <p:nvSpPr>
          <p:cNvPr id="3" name="Title 2">
            <a:extLst>
              <a:ext uri="{FF2B5EF4-FFF2-40B4-BE49-F238E27FC236}">
                <a16:creationId xmlns:a16="http://schemas.microsoft.com/office/drawing/2014/main" id="{47004AD0-84CF-40C2-BE20-FCDEBACAF17C}"/>
              </a:ext>
            </a:extLst>
          </p:cNvPr>
          <p:cNvSpPr txBox="1">
            <a:spLocks noGrp="1"/>
          </p:cNvSpPr>
          <p:nvPr>
            <p:ph type="title" idx="4294967295"/>
          </p:nvPr>
        </p:nvSpPr>
        <p:spPr>
          <a:xfrm>
            <a:off x="218114" y="2908648"/>
            <a:ext cx="1233856" cy="646331"/>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Practice (bold)</a:t>
            </a:r>
          </a:p>
        </p:txBody>
      </p:sp>
      <p:cxnSp>
        <p:nvCxnSpPr>
          <p:cNvPr id="4" name="Straight Arrow Connector 3">
            <a:extLst>
              <a:ext uri="{FF2B5EF4-FFF2-40B4-BE49-F238E27FC236}">
                <a16:creationId xmlns:a16="http://schemas.microsoft.com/office/drawing/2014/main" id="{1F6C825C-BEEA-4A35-9AFA-BADDF08F7342}"/>
              </a:ext>
              <a:ext uri="{C183D7F6-B498-43B3-948B-1728B52AA6E4}">
                <adec:decorative xmlns:adec="http://schemas.microsoft.com/office/drawing/2017/decorative" val="1"/>
              </a:ext>
            </a:extLst>
          </p:cNvPr>
          <p:cNvCxnSpPr>
            <a:cxnSpLocks/>
          </p:cNvCxnSpPr>
          <p:nvPr/>
        </p:nvCxnSpPr>
        <p:spPr>
          <a:xfrm flipV="1">
            <a:off x="1451970" y="2801923"/>
            <a:ext cx="796280" cy="4446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7C83B255-2AEB-4B24-B62F-7A292A5FD98C}"/>
              </a:ext>
              <a:ext uri="{C183D7F6-B498-43B3-948B-1728B52AA6E4}">
                <adec:decorative xmlns:adec="http://schemas.microsoft.com/office/drawing/2017/decorative" val="1"/>
              </a:ext>
            </a:extLst>
          </p:cNvPr>
          <p:cNvCxnSpPr>
            <a:cxnSpLocks/>
          </p:cNvCxnSpPr>
          <p:nvPr/>
        </p:nvCxnSpPr>
        <p:spPr>
          <a:xfrm>
            <a:off x="1451970" y="3246539"/>
            <a:ext cx="796280" cy="3649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18090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standard">
            <a:extLst>
              <a:ext uri="{FF2B5EF4-FFF2-40B4-BE49-F238E27FC236}">
                <a16:creationId xmlns:a16="http://schemas.microsoft.com/office/drawing/2014/main" id="{2F65BA97-AB60-4954-9954-88E9C336EAF3}"/>
              </a:ext>
            </a:extLst>
          </p:cNvPr>
          <p:cNvPicPr>
            <a:picLocks noChangeAspect="1"/>
          </p:cNvPicPr>
          <p:nvPr/>
        </p:nvPicPr>
        <p:blipFill>
          <a:blip r:embed="rId2"/>
          <a:stretch>
            <a:fillRect/>
          </a:stretch>
        </p:blipFill>
        <p:spPr>
          <a:xfrm>
            <a:off x="1488984" y="993548"/>
            <a:ext cx="9107168" cy="4814410"/>
          </a:xfrm>
          <a:prstGeom prst="rect">
            <a:avLst/>
          </a:prstGeom>
          <a:ln>
            <a:solidFill>
              <a:schemeClr val="tx1"/>
            </a:solidFill>
          </a:ln>
        </p:spPr>
      </p:pic>
      <p:sp>
        <p:nvSpPr>
          <p:cNvPr id="3" name="Title 2">
            <a:extLst>
              <a:ext uri="{FF2B5EF4-FFF2-40B4-BE49-F238E27FC236}">
                <a16:creationId xmlns:a16="http://schemas.microsoft.com/office/drawing/2014/main" id="{BB605367-01D8-4C96-B8A2-75E61F9B488F}"/>
              </a:ext>
            </a:extLst>
          </p:cNvPr>
          <p:cNvSpPr txBox="1">
            <a:spLocks noGrp="1"/>
          </p:cNvSpPr>
          <p:nvPr>
            <p:ph type="title" idx="4294967295"/>
          </p:nvPr>
        </p:nvSpPr>
        <p:spPr>
          <a:xfrm>
            <a:off x="10879829" y="2801923"/>
            <a:ext cx="1233856" cy="646331"/>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n-lt"/>
                <a:ea typeface="+mn-ea"/>
                <a:cs typeface="+mn-cs"/>
              </a:rPr>
              <a:t>Content Standard</a:t>
            </a:r>
          </a:p>
        </p:txBody>
      </p:sp>
      <p:sp>
        <p:nvSpPr>
          <p:cNvPr id="7" name="Right Brace 6">
            <a:extLst>
              <a:ext uri="{FF2B5EF4-FFF2-40B4-BE49-F238E27FC236}">
                <a16:creationId xmlns:a16="http://schemas.microsoft.com/office/drawing/2014/main" id="{E1946300-8CF3-488D-B97E-85FD6F184F9E}"/>
              </a:ext>
              <a:ext uri="{C183D7F6-B498-43B3-948B-1728B52AA6E4}">
                <adec:decorative xmlns:adec="http://schemas.microsoft.com/office/drawing/2017/decorative" val="1"/>
              </a:ext>
            </a:extLst>
          </p:cNvPr>
          <p:cNvSpPr/>
          <p:nvPr/>
        </p:nvSpPr>
        <p:spPr>
          <a:xfrm>
            <a:off x="10561614" y="2535810"/>
            <a:ext cx="282804" cy="1018095"/>
          </a:xfrm>
          <a:prstGeom prst="rightBrace">
            <a:avLst>
              <a:gd name="adj1" fmla="val 8333"/>
              <a:gd name="adj2" fmla="val 53704"/>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5315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5E409A5-CF1D-458A-9663-2151ED82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82549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19F297E-B60D-4F97-8148-C5F192A541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A1E5DA49-F0E6-4002-A1D4-E23C07C69B62}"/>
              </a:ext>
            </a:extLst>
          </p:cNvPr>
          <p:cNvSpPr>
            <a:spLocks noGrp="1"/>
          </p:cNvSpPr>
          <p:nvPr>
            <p:ph type="title"/>
          </p:nvPr>
        </p:nvSpPr>
        <p:spPr>
          <a:xfrm>
            <a:off x="804672" y="457200"/>
            <a:ext cx="10579608" cy="1188720"/>
          </a:xfrm>
        </p:spPr>
        <p:txBody>
          <a:bodyPr>
            <a:normAutofit/>
          </a:bodyPr>
          <a:lstStyle/>
          <a:p>
            <a:r>
              <a:rPr lang="en-US" sz="4000">
                <a:solidFill>
                  <a:srgbClr val="FFFFFF"/>
                </a:solidFill>
              </a:rPr>
              <a:t>The standards are dense, so we break them down by linguistic components</a:t>
            </a:r>
          </a:p>
        </p:txBody>
      </p:sp>
      <p:sp>
        <p:nvSpPr>
          <p:cNvPr id="23" name="Rectangle 22">
            <a:extLst>
              <a:ext uri="{FF2B5EF4-FFF2-40B4-BE49-F238E27FC236}">
                <a16:creationId xmlns:a16="http://schemas.microsoft.com/office/drawing/2014/main" id="{70143844-CA1B-4124-9147-25EAB6ABC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descr="linguistic components">
            <a:extLst>
              <a:ext uri="{FF2B5EF4-FFF2-40B4-BE49-F238E27FC236}">
                <a16:creationId xmlns:a16="http://schemas.microsoft.com/office/drawing/2014/main" id="{97461781-C383-496D-A74B-94AE9E8A2992}"/>
              </a:ext>
            </a:extLst>
          </p:cNvPr>
          <p:cNvGraphicFramePr>
            <a:graphicFrameLocks noGrp="1"/>
          </p:cNvGraphicFramePr>
          <p:nvPr>
            <p:ph idx="1"/>
            <p:extLst>
              <p:ext uri="{D42A27DB-BD31-4B8C-83A1-F6EECF244321}">
                <p14:modId xmlns:p14="http://schemas.microsoft.com/office/powerpoint/2010/main" val="1518537715"/>
              </p:ext>
            </p:extLst>
          </p:nvPr>
        </p:nvGraphicFramePr>
        <p:xfrm>
          <a:off x="1036320" y="2560320"/>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546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321C27-D807-435C-82B1-0E74B560A570}"/>
              </a:ext>
            </a:extLst>
          </p:cNvPr>
          <p:cNvSpPr>
            <a:spLocks noGrp="1"/>
          </p:cNvSpPr>
          <p:nvPr>
            <p:ph type="body" sz="half" idx="2"/>
          </p:nvPr>
        </p:nvSpPr>
        <p:spPr>
          <a:xfrm>
            <a:off x="257350" y="1604962"/>
            <a:ext cx="3419695" cy="4068762"/>
          </a:xfrm>
        </p:spPr>
        <p:txBody>
          <a:bodyPr/>
          <a:lstStyle/>
          <a:p>
            <a:pPr marL="342900" indent="-342900">
              <a:buFont typeface="Arial" panose="020B0604020202020204" pitchFamily="34" charset="0"/>
              <a:buChar char="•"/>
            </a:pPr>
            <a:r>
              <a:rPr lang="en-US" sz="2000"/>
              <a:t>Describes what students can do with the language.</a:t>
            </a:r>
          </a:p>
          <a:p>
            <a:pPr marL="342900" indent="-342900">
              <a:buFont typeface="Arial" panose="020B0604020202020204" pitchFamily="34" charset="0"/>
              <a:buChar char="•"/>
            </a:pPr>
            <a:r>
              <a:rPr lang="en-US" sz="2000"/>
              <a:t>Functions are the crux of the content standards.</a:t>
            </a:r>
          </a:p>
          <a:p>
            <a:pPr marL="342900" indent="-342900">
              <a:buFont typeface="Arial" panose="020B0604020202020204" pitchFamily="34" charset="0"/>
              <a:buChar char="•"/>
            </a:pPr>
            <a:r>
              <a:rPr lang="en-US" sz="2000"/>
              <a:t>Ranges from list/identify </a:t>
            </a:r>
            <a:r>
              <a:rPr lang="en-US" sz="2000">
                <a:sym typeface="Wingdings" panose="05000000000000000000" pitchFamily="2" charset="2"/>
              </a:rPr>
              <a:t>  propose/hypothesize</a:t>
            </a:r>
          </a:p>
          <a:p>
            <a:pPr marL="342900" indent="-342900">
              <a:buFont typeface="Arial" panose="020B0604020202020204" pitchFamily="34" charset="0"/>
              <a:buChar char="•"/>
            </a:pPr>
            <a:r>
              <a:rPr lang="en-US" sz="2000">
                <a:sym typeface="Wingdings" panose="05000000000000000000" pitchFamily="2" charset="2"/>
              </a:rPr>
              <a:t>Note: Functions emerge and develop slowly, often over the course of several years of acquisition. Bolded functions indicate that the function is new or more developed.</a:t>
            </a:r>
            <a:endParaRPr lang="en-US" sz="2000"/>
          </a:p>
        </p:txBody>
      </p:sp>
      <p:sp>
        <p:nvSpPr>
          <p:cNvPr id="3" name="Title 2">
            <a:extLst>
              <a:ext uri="{FF2B5EF4-FFF2-40B4-BE49-F238E27FC236}">
                <a16:creationId xmlns:a16="http://schemas.microsoft.com/office/drawing/2014/main" id="{61444E1C-9F9E-46B5-9488-D79473A8C2BC}"/>
              </a:ext>
            </a:extLst>
          </p:cNvPr>
          <p:cNvSpPr>
            <a:spLocks noGrp="1"/>
          </p:cNvSpPr>
          <p:nvPr>
            <p:ph type="title"/>
          </p:nvPr>
        </p:nvSpPr>
        <p:spPr/>
        <p:txBody>
          <a:bodyPr/>
          <a:lstStyle/>
          <a:p>
            <a:r>
              <a:rPr lang="en-US"/>
              <a:t>Function</a:t>
            </a:r>
          </a:p>
        </p:txBody>
      </p:sp>
      <p:pic>
        <p:nvPicPr>
          <p:cNvPr id="17" name="Picture 16" descr="functions">
            <a:extLst>
              <a:ext uri="{FF2B5EF4-FFF2-40B4-BE49-F238E27FC236}">
                <a16:creationId xmlns:a16="http://schemas.microsoft.com/office/drawing/2014/main" id="{4ADEB6EA-86FD-4712-A012-26712C90EA94}"/>
              </a:ext>
            </a:extLst>
          </p:cNvPr>
          <p:cNvPicPr>
            <a:picLocks noChangeAspect="1"/>
          </p:cNvPicPr>
          <p:nvPr/>
        </p:nvPicPr>
        <p:blipFill rotWithShape="1">
          <a:blip r:embed="rId2"/>
          <a:srcRect t="12460" r="12560" b="12780"/>
          <a:stretch/>
        </p:blipFill>
        <p:spPr>
          <a:xfrm>
            <a:off x="3882463" y="1604962"/>
            <a:ext cx="8169910" cy="3929063"/>
          </a:xfrm>
          <a:prstGeom prst="rect">
            <a:avLst/>
          </a:prstGeom>
        </p:spPr>
      </p:pic>
    </p:spTree>
    <p:extLst>
      <p:ext uri="{BB962C8B-B14F-4D97-AF65-F5344CB8AC3E}">
        <p14:creationId xmlns:p14="http://schemas.microsoft.com/office/powerpoint/2010/main" val="1363251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321C27-D807-435C-82B1-0E74B560A570}"/>
              </a:ext>
            </a:extLst>
          </p:cNvPr>
          <p:cNvSpPr>
            <a:spLocks noGrp="1"/>
          </p:cNvSpPr>
          <p:nvPr>
            <p:ph type="body" sz="half" idx="2"/>
          </p:nvPr>
        </p:nvSpPr>
        <p:spPr>
          <a:xfrm>
            <a:off x="567743" y="1702965"/>
            <a:ext cx="3419695" cy="4340447"/>
          </a:xfrm>
        </p:spPr>
        <p:txBody>
          <a:bodyPr/>
          <a:lstStyle/>
          <a:p>
            <a:pPr marL="342900" indent="-342900">
              <a:buFont typeface="Arial" panose="020B0604020202020204" pitchFamily="34" charset="0"/>
              <a:buChar char="•"/>
            </a:pPr>
            <a:r>
              <a:rPr lang="en-US" sz="2000"/>
              <a:t>Describes the situations in which students successfully perform the function.</a:t>
            </a:r>
          </a:p>
          <a:p>
            <a:pPr marL="342900" indent="-342900">
              <a:buFont typeface="Arial" panose="020B0604020202020204" pitchFamily="34" charset="0"/>
              <a:buChar char="•"/>
            </a:pPr>
            <a:r>
              <a:rPr lang="en-US" sz="2000"/>
              <a:t>Ranges from topics of high familiarity/interest </a:t>
            </a:r>
            <a:r>
              <a:rPr lang="en-US" sz="2000">
                <a:sym typeface="Wingdings" panose="05000000000000000000" pitchFamily="2" charset="2"/>
              </a:rPr>
              <a:t>in highly predictable settings  wide variety of complex, hypothetical, and abstract topics in a variety of settings</a:t>
            </a:r>
            <a:endParaRPr lang="en-US" sz="2000"/>
          </a:p>
        </p:txBody>
      </p:sp>
      <p:sp>
        <p:nvSpPr>
          <p:cNvPr id="3" name="Title 2">
            <a:extLst>
              <a:ext uri="{FF2B5EF4-FFF2-40B4-BE49-F238E27FC236}">
                <a16:creationId xmlns:a16="http://schemas.microsoft.com/office/drawing/2014/main" id="{61444E1C-9F9E-46B5-9488-D79473A8C2BC}"/>
              </a:ext>
            </a:extLst>
          </p:cNvPr>
          <p:cNvSpPr>
            <a:spLocks noGrp="1"/>
          </p:cNvSpPr>
          <p:nvPr>
            <p:ph type="title"/>
          </p:nvPr>
        </p:nvSpPr>
        <p:spPr/>
        <p:txBody>
          <a:bodyPr/>
          <a:lstStyle/>
          <a:p>
            <a:r>
              <a:rPr lang="en-US"/>
              <a:t>Context</a:t>
            </a:r>
          </a:p>
        </p:txBody>
      </p:sp>
      <p:pic>
        <p:nvPicPr>
          <p:cNvPr id="14" name="Picture 13" descr="context">
            <a:extLst>
              <a:ext uri="{FF2B5EF4-FFF2-40B4-BE49-F238E27FC236}">
                <a16:creationId xmlns:a16="http://schemas.microsoft.com/office/drawing/2014/main" id="{38286EDA-9252-4883-9DAD-9B457E641F3B}"/>
              </a:ext>
            </a:extLst>
          </p:cNvPr>
          <p:cNvPicPr>
            <a:picLocks noChangeAspect="1"/>
          </p:cNvPicPr>
          <p:nvPr/>
        </p:nvPicPr>
        <p:blipFill>
          <a:blip r:embed="rId2"/>
          <a:stretch>
            <a:fillRect/>
          </a:stretch>
        </p:blipFill>
        <p:spPr>
          <a:xfrm>
            <a:off x="4370595" y="1192225"/>
            <a:ext cx="6981617" cy="4203884"/>
          </a:xfrm>
          <a:prstGeom prst="rect">
            <a:avLst/>
          </a:prstGeom>
        </p:spPr>
      </p:pic>
    </p:spTree>
    <p:extLst>
      <p:ext uri="{BB962C8B-B14F-4D97-AF65-F5344CB8AC3E}">
        <p14:creationId xmlns:p14="http://schemas.microsoft.com/office/powerpoint/2010/main" val="404067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321C27-D807-435C-82B1-0E74B560A570}"/>
              </a:ext>
            </a:extLst>
          </p:cNvPr>
          <p:cNvSpPr>
            <a:spLocks noGrp="1"/>
          </p:cNvSpPr>
          <p:nvPr>
            <p:ph type="body" sz="half" idx="2"/>
          </p:nvPr>
        </p:nvSpPr>
        <p:spPr>
          <a:xfrm>
            <a:off x="567743" y="1702965"/>
            <a:ext cx="3419695" cy="4340447"/>
          </a:xfrm>
        </p:spPr>
        <p:txBody>
          <a:bodyPr/>
          <a:lstStyle/>
          <a:p>
            <a:pPr marL="342900" indent="-342900">
              <a:buFont typeface="Arial" panose="020B0604020202020204" pitchFamily="34" charset="0"/>
              <a:buChar char="•"/>
            </a:pPr>
            <a:r>
              <a:rPr lang="en-US" sz="2000"/>
              <a:t>Describes the quality and quantity of language that students produce.</a:t>
            </a:r>
          </a:p>
          <a:p>
            <a:pPr marL="342900" indent="-342900">
              <a:buFont typeface="Arial" panose="020B0604020202020204" pitchFamily="34" charset="0"/>
              <a:buChar char="•"/>
            </a:pPr>
            <a:r>
              <a:rPr lang="en-US" sz="2000"/>
              <a:t>Ranges from isolated words</a:t>
            </a:r>
            <a:r>
              <a:rPr lang="en-US" sz="2000">
                <a:sym typeface="Wingdings" panose="05000000000000000000" pitchFamily="2" charset="2"/>
              </a:rPr>
              <a:t>  extended discourse of well-organized paragraphs.</a:t>
            </a:r>
            <a:endParaRPr lang="en-US" sz="2000"/>
          </a:p>
        </p:txBody>
      </p:sp>
      <p:sp>
        <p:nvSpPr>
          <p:cNvPr id="3" name="Title 2">
            <a:extLst>
              <a:ext uri="{FF2B5EF4-FFF2-40B4-BE49-F238E27FC236}">
                <a16:creationId xmlns:a16="http://schemas.microsoft.com/office/drawing/2014/main" id="{61444E1C-9F9E-46B5-9488-D79473A8C2BC}"/>
              </a:ext>
            </a:extLst>
          </p:cNvPr>
          <p:cNvSpPr>
            <a:spLocks noGrp="1"/>
          </p:cNvSpPr>
          <p:nvPr>
            <p:ph type="title"/>
          </p:nvPr>
        </p:nvSpPr>
        <p:spPr/>
        <p:txBody>
          <a:bodyPr/>
          <a:lstStyle/>
          <a:p>
            <a:r>
              <a:rPr lang="en-US"/>
              <a:t>Text Type</a:t>
            </a:r>
          </a:p>
        </p:txBody>
      </p:sp>
      <p:pic>
        <p:nvPicPr>
          <p:cNvPr id="2" name="Picture 1" descr="text type">
            <a:extLst>
              <a:ext uri="{FF2B5EF4-FFF2-40B4-BE49-F238E27FC236}">
                <a16:creationId xmlns:a16="http://schemas.microsoft.com/office/drawing/2014/main" id="{785B325F-F31D-4691-84A6-502ECCE145A7}"/>
              </a:ext>
            </a:extLst>
          </p:cNvPr>
          <p:cNvPicPr>
            <a:picLocks noChangeAspect="1"/>
          </p:cNvPicPr>
          <p:nvPr/>
        </p:nvPicPr>
        <p:blipFill rotWithShape="1">
          <a:blip r:embed="rId2"/>
          <a:srcRect l="11409" t="13059" b="13892"/>
          <a:stretch/>
        </p:blipFill>
        <p:spPr>
          <a:xfrm>
            <a:off x="4128080" y="1690554"/>
            <a:ext cx="8060625" cy="3738696"/>
          </a:xfrm>
          <a:prstGeom prst="rect">
            <a:avLst/>
          </a:prstGeom>
        </p:spPr>
      </p:pic>
    </p:spTree>
    <p:extLst>
      <p:ext uri="{BB962C8B-B14F-4D97-AF65-F5344CB8AC3E}">
        <p14:creationId xmlns:p14="http://schemas.microsoft.com/office/powerpoint/2010/main" val="3435263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321C27-D807-435C-82B1-0E74B560A570}"/>
              </a:ext>
            </a:extLst>
          </p:cNvPr>
          <p:cNvSpPr>
            <a:spLocks noGrp="1"/>
          </p:cNvSpPr>
          <p:nvPr>
            <p:ph type="body" sz="half" idx="2"/>
          </p:nvPr>
        </p:nvSpPr>
        <p:spPr>
          <a:xfrm>
            <a:off x="567743" y="1702965"/>
            <a:ext cx="3419695" cy="4340447"/>
          </a:xfrm>
        </p:spPr>
        <p:txBody>
          <a:bodyPr/>
          <a:lstStyle/>
          <a:p>
            <a:pPr marL="342900" indent="-342900">
              <a:buFont typeface="Arial" panose="020B0604020202020204" pitchFamily="34" charset="0"/>
              <a:buChar char="•"/>
            </a:pPr>
            <a:r>
              <a:rPr lang="en-US" sz="1800"/>
              <a:t>Describes if and how easily the audience/interlocutor will understand the student.</a:t>
            </a:r>
          </a:p>
          <a:p>
            <a:pPr marL="342900" indent="-342900">
              <a:buFont typeface="Arial" panose="020B0604020202020204" pitchFamily="34" charset="0"/>
              <a:buChar char="•"/>
            </a:pPr>
            <a:r>
              <a:rPr lang="en-US" sz="1800"/>
              <a:t>Holistic accuracy – Was the pronunciation, grammar, spelling, and/or sign production accurate enough to be understood?</a:t>
            </a:r>
          </a:p>
          <a:p>
            <a:pPr marL="342900" indent="-342900">
              <a:buFont typeface="Arial" panose="020B0604020202020204" pitchFamily="34" charset="0"/>
              <a:buChar char="•"/>
            </a:pPr>
            <a:r>
              <a:rPr lang="en-US" sz="1800"/>
              <a:t>Novice: </a:t>
            </a:r>
            <a:r>
              <a:rPr lang="en-US" sz="1800" i="1"/>
              <a:t>Speakers/signers of the language who are accustomed to engaging with language learners sometimes understand.</a:t>
            </a:r>
          </a:p>
          <a:p>
            <a:pPr marL="342900" indent="-342900">
              <a:buFont typeface="Arial" panose="020B0604020202020204" pitchFamily="34" charset="0"/>
              <a:buChar char="•"/>
            </a:pPr>
            <a:r>
              <a:rPr lang="en-US" sz="1800"/>
              <a:t>Superior: </a:t>
            </a:r>
            <a:r>
              <a:rPr lang="en-US" sz="1800" i="1"/>
              <a:t>Speakers/signers of the language easily understand.</a:t>
            </a:r>
            <a:endParaRPr lang="en-US" sz="1800"/>
          </a:p>
        </p:txBody>
      </p:sp>
      <p:sp>
        <p:nvSpPr>
          <p:cNvPr id="3" name="Title 2">
            <a:extLst>
              <a:ext uri="{FF2B5EF4-FFF2-40B4-BE49-F238E27FC236}">
                <a16:creationId xmlns:a16="http://schemas.microsoft.com/office/drawing/2014/main" id="{61444E1C-9F9E-46B5-9488-D79473A8C2BC}"/>
              </a:ext>
            </a:extLst>
          </p:cNvPr>
          <p:cNvSpPr>
            <a:spLocks noGrp="1"/>
          </p:cNvSpPr>
          <p:nvPr>
            <p:ph type="title"/>
          </p:nvPr>
        </p:nvSpPr>
        <p:spPr/>
        <p:txBody>
          <a:bodyPr/>
          <a:lstStyle/>
          <a:p>
            <a:r>
              <a:rPr lang="en-US"/>
              <a:t>Comprehensibility</a:t>
            </a:r>
          </a:p>
        </p:txBody>
      </p:sp>
      <p:pic>
        <p:nvPicPr>
          <p:cNvPr id="4" name="Picture 3" descr="comprehensibility">
            <a:extLst>
              <a:ext uri="{FF2B5EF4-FFF2-40B4-BE49-F238E27FC236}">
                <a16:creationId xmlns:a16="http://schemas.microsoft.com/office/drawing/2014/main" id="{80B4F9E0-B629-4C73-B591-690816A54C62}"/>
              </a:ext>
            </a:extLst>
          </p:cNvPr>
          <p:cNvPicPr>
            <a:picLocks noChangeAspect="1"/>
          </p:cNvPicPr>
          <p:nvPr/>
        </p:nvPicPr>
        <p:blipFill rotWithShape="1">
          <a:blip r:embed="rId2"/>
          <a:srcRect l="11410" t="12557" r="11566" b="3839"/>
          <a:stretch/>
        </p:blipFill>
        <p:spPr>
          <a:xfrm>
            <a:off x="4447670" y="1702965"/>
            <a:ext cx="7359072" cy="4493063"/>
          </a:xfrm>
          <a:prstGeom prst="rect">
            <a:avLst/>
          </a:prstGeom>
        </p:spPr>
      </p:pic>
    </p:spTree>
    <p:extLst>
      <p:ext uri="{BB962C8B-B14F-4D97-AF65-F5344CB8AC3E}">
        <p14:creationId xmlns:p14="http://schemas.microsoft.com/office/powerpoint/2010/main" val="3049002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6EE545-BA79-4FA5-993E-AE0BD94FD087}"/>
              </a:ext>
            </a:extLst>
          </p:cNvPr>
          <p:cNvSpPr>
            <a:spLocks noGrp="1"/>
          </p:cNvSpPr>
          <p:nvPr>
            <p:ph type="title"/>
          </p:nvPr>
        </p:nvSpPr>
        <p:spPr/>
        <p:txBody>
          <a:bodyPr/>
          <a:lstStyle/>
          <a:p>
            <a:r>
              <a:rPr lang="en-US" dirty="0"/>
              <a:t>Identifying function, context, text type, and comprehensibility supports the most common Seal of Biliteracy assessments.</a:t>
            </a:r>
          </a:p>
        </p:txBody>
      </p:sp>
      <p:graphicFrame>
        <p:nvGraphicFramePr>
          <p:cNvPr id="8" name="Table 4">
            <a:extLst>
              <a:ext uri="{FF2B5EF4-FFF2-40B4-BE49-F238E27FC236}">
                <a16:creationId xmlns:a16="http://schemas.microsoft.com/office/drawing/2014/main" id="{1A34FDC5-A862-4B3A-A6A8-0C10DF3FC6CE}"/>
              </a:ext>
            </a:extLst>
          </p:cNvPr>
          <p:cNvGraphicFramePr>
            <a:graphicFrameLocks noGrp="1"/>
          </p:cNvGraphicFramePr>
          <p:nvPr>
            <p:ph idx="1"/>
            <p:extLst>
              <p:ext uri="{D42A27DB-BD31-4B8C-83A1-F6EECF244321}">
                <p14:modId xmlns:p14="http://schemas.microsoft.com/office/powerpoint/2010/main" val="664364353"/>
              </p:ext>
            </p:extLst>
          </p:nvPr>
        </p:nvGraphicFramePr>
        <p:xfrm>
          <a:off x="568325" y="1230316"/>
          <a:ext cx="11369675" cy="4834120"/>
        </p:xfrm>
        <a:graphic>
          <a:graphicData uri="http://schemas.openxmlformats.org/drawingml/2006/table">
            <a:tbl>
              <a:tblPr firstRow="1" bandRow="1">
                <a:tableStyleId>{5C22544A-7EE6-4342-B048-85BDC9FD1C3A}</a:tableStyleId>
              </a:tblPr>
              <a:tblGrid>
                <a:gridCol w="1933137">
                  <a:extLst>
                    <a:ext uri="{9D8B030D-6E8A-4147-A177-3AD203B41FA5}">
                      <a16:colId xmlns:a16="http://schemas.microsoft.com/office/drawing/2014/main" val="2115401180"/>
                    </a:ext>
                  </a:extLst>
                </a:gridCol>
                <a:gridCol w="2359134">
                  <a:extLst>
                    <a:ext uri="{9D8B030D-6E8A-4147-A177-3AD203B41FA5}">
                      <a16:colId xmlns:a16="http://schemas.microsoft.com/office/drawing/2014/main" val="1755962310"/>
                    </a:ext>
                  </a:extLst>
                </a:gridCol>
                <a:gridCol w="2359135">
                  <a:extLst>
                    <a:ext uri="{9D8B030D-6E8A-4147-A177-3AD203B41FA5}">
                      <a16:colId xmlns:a16="http://schemas.microsoft.com/office/drawing/2014/main" val="424735813"/>
                    </a:ext>
                  </a:extLst>
                </a:gridCol>
                <a:gridCol w="2359135">
                  <a:extLst>
                    <a:ext uri="{9D8B030D-6E8A-4147-A177-3AD203B41FA5}">
                      <a16:colId xmlns:a16="http://schemas.microsoft.com/office/drawing/2014/main" val="1985026564"/>
                    </a:ext>
                  </a:extLst>
                </a:gridCol>
                <a:gridCol w="2359134">
                  <a:extLst>
                    <a:ext uri="{9D8B030D-6E8A-4147-A177-3AD203B41FA5}">
                      <a16:colId xmlns:a16="http://schemas.microsoft.com/office/drawing/2014/main" val="3530576881"/>
                    </a:ext>
                  </a:extLst>
                </a:gridCol>
              </a:tblGrid>
              <a:tr h="309625">
                <a:tc>
                  <a:txBody>
                    <a:bodyPr/>
                    <a:lstStyle/>
                    <a:p>
                      <a:endParaRPr lang="en-US"/>
                    </a:p>
                  </a:txBody>
                  <a:tcPr/>
                </a:tc>
                <a:tc gridSpan="4">
                  <a:txBody>
                    <a:bodyPr/>
                    <a:lstStyle/>
                    <a:p>
                      <a:r>
                        <a:rPr lang="en-US"/>
                        <a:t>Rubric</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8574868"/>
                  </a:ext>
                </a:extLst>
              </a:tr>
              <a:tr h="2061524">
                <a:tc>
                  <a:txBody>
                    <a:bodyPr/>
                    <a:lstStyle/>
                    <a:p>
                      <a:r>
                        <a:rPr lang="en-US"/>
                        <a:t>STAMP</a:t>
                      </a:r>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4734603"/>
                  </a:ext>
                </a:extLst>
              </a:tr>
              <a:tr h="1238500">
                <a:tc>
                  <a:txBody>
                    <a:bodyPr/>
                    <a:lstStyle/>
                    <a:p>
                      <a:r>
                        <a:rPr lang="en-US"/>
                        <a:t>AAPPL</a:t>
                      </a:r>
                    </a:p>
                  </a:txBody>
                  <a:tcPr/>
                </a:tc>
                <a:tc gridSpan="4">
                  <a:txBody>
                    <a:bodyPr/>
                    <a:lstStyle/>
                    <a:p>
                      <a:r>
                        <a:rPr lang="en-US">
                          <a:solidFill>
                            <a:srgbClr val="000000"/>
                          </a:solidFill>
                        </a:rPr>
                        <a:t>Your AAPPL Interpersonal Listening/Speaking score of N-1 means that you can say a few things </a:t>
                      </a:r>
                      <a:r>
                        <a:rPr lang="en-US" b="1">
                          <a:solidFill>
                            <a:srgbClr val="0C7580"/>
                          </a:solidFill>
                        </a:rPr>
                        <a:t>about yourself</a:t>
                      </a:r>
                      <a:r>
                        <a:rPr lang="en-US">
                          <a:solidFill>
                            <a:srgbClr val="000000"/>
                          </a:solidFill>
                        </a:rPr>
                        <a:t>. You can </a:t>
                      </a:r>
                      <a:r>
                        <a:rPr lang="en-US" b="1" u="sng">
                          <a:solidFill>
                            <a:srgbClr val="000000"/>
                          </a:solidFill>
                        </a:rPr>
                        <a:t>list, name, and identify </a:t>
                      </a:r>
                      <a:r>
                        <a:rPr lang="en-US" sz="1800" b="1" kern="1200">
                          <a:solidFill>
                            <a:srgbClr val="0C7580"/>
                          </a:solidFill>
                          <a:latin typeface="+mn-lt"/>
                          <a:ea typeface="+mn-ea"/>
                          <a:cs typeface="+mn-cs"/>
                        </a:rPr>
                        <a:t>common things </a:t>
                      </a:r>
                      <a:r>
                        <a:rPr lang="en-US">
                          <a:solidFill>
                            <a:srgbClr val="000000"/>
                          </a:solidFill>
                        </a:rPr>
                        <a:t>with </a:t>
                      </a:r>
                      <a:r>
                        <a:rPr lang="en-US" b="1">
                          <a:solidFill>
                            <a:srgbClr val="4A0C80"/>
                          </a:solidFill>
                        </a:rPr>
                        <a:t>single words.</a:t>
                      </a:r>
                      <a:r>
                        <a:rPr lang="en-US">
                          <a:solidFill>
                            <a:srgbClr val="000000"/>
                          </a:solidFill>
                        </a:rPr>
                        <a:t> You can answer one or two of the </a:t>
                      </a:r>
                      <a:r>
                        <a:rPr lang="en-US" sz="1800" b="1" kern="1200">
                          <a:solidFill>
                            <a:srgbClr val="0C7580"/>
                          </a:solidFill>
                          <a:latin typeface="+mn-lt"/>
                          <a:ea typeface="+mn-ea"/>
                          <a:cs typeface="+mn-cs"/>
                        </a:rPr>
                        <a:t>basic</a:t>
                      </a:r>
                      <a:r>
                        <a:rPr lang="en-US">
                          <a:solidFill>
                            <a:srgbClr val="000000"/>
                          </a:solidFill>
                        </a:rPr>
                        <a:t> kinds of questions that </a:t>
                      </a:r>
                      <a:r>
                        <a:rPr lang="en-US" sz="1800" b="1" kern="1200">
                          <a:solidFill>
                            <a:srgbClr val="0C7580"/>
                          </a:solidFill>
                          <a:latin typeface="+mn-lt"/>
                          <a:ea typeface="+mn-ea"/>
                          <a:cs typeface="+mn-cs"/>
                        </a:rPr>
                        <a:t>you have learned and practiced in class.</a:t>
                      </a:r>
                      <a:r>
                        <a:rPr lang="en-US">
                          <a:solidFill>
                            <a:srgbClr val="000000"/>
                          </a:solidFill>
                        </a:rPr>
                        <a:t> You can do this in a way that </a:t>
                      </a:r>
                      <a:r>
                        <a:rPr lang="en-US" b="1">
                          <a:solidFill>
                            <a:srgbClr val="802B0C"/>
                          </a:solidFill>
                        </a:rPr>
                        <a:t>your teachers and others who are used to language learners can understand some of what you are saying</a:t>
                      </a:r>
                      <a:r>
                        <a:rPr lang="en-US">
                          <a:solidFill>
                            <a:srgbClr val="000000"/>
                          </a:solidFill>
                        </a:rPr>
                        <a: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6915482"/>
                  </a:ext>
                </a:extLst>
              </a:tr>
              <a:tr h="471898">
                <a:tc>
                  <a:txBody>
                    <a:bodyPr/>
                    <a:lstStyle/>
                    <a:p>
                      <a:r>
                        <a:rPr lang="en-US"/>
                        <a:t>ACTFL OPI</a:t>
                      </a:r>
                    </a:p>
                  </a:txBody>
                  <a:tcPr/>
                </a:tc>
                <a:tc>
                  <a:txBody>
                    <a:bodyPr/>
                    <a:lstStyle/>
                    <a:p>
                      <a:r>
                        <a:rPr lang="en-US">
                          <a:solidFill>
                            <a:srgbClr val="000000"/>
                          </a:solidFill>
                        </a:rPr>
                        <a:t>Context </a:t>
                      </a:r>
                    </a:p>
                  </a:txBody>
                  <a:tcPr/>
                </a:tc>
                <a:tc>
                  <a:txBody>
                    <a:bodyPr/>
                    <a:lstStyle/>
                    <a:p>
                      <a:r>
                        <a:rPr lang="en-US">
                          <a:solidFill>
                            <a:srgbClr val="000000"/>
                          </a:solidFill>
                        </a:rPr>
                        <a:t>Function</a:t>
                      </a:r>
                    </a:p>
                  </a:txBody>
                  <a:tcPr/>
                </a:tc>
                <a:tc>
                  <a:txBody>
                    <a:bodyPr/>
                    <a:lstStyle/>
                    <a:p>
                      <a:r>
                        <a:rPr lang="en-US">
                          <a:solidFill>
                            <a:srgbClr val="000000"/>
                          </a:solidFill>
                        </a:rPr>
                        <a:t>Text Type</a:t>
                      </a:r>
                    </a:p>
                  </a:txBody>
                  <a:tcPr/>
                </a:tc>
                <a:tc>
                  <a:txBody>
                    <a:bodyPr/>
                    <a:lstStyle/>
                    <a:p>
                      <a:r>
                        <a:rPr lang="en-US">
                          <a:solidFill>
                            <a:srgbClr val="000000"/>
                          </a:solidFill>
                        </a:rPr>
                        <a:t>Comprehensibility</a:t>
                      </a:r>
                    </a:p>
                  </a:txBody>
                  <a:tcPr/>
                </a:tc>
                <a:extLst>
                  <a:ext uri="{0D108BD9-81ED-4DB2-BD59-A6C34878D82A}">
                    <a16:rowId xmlns:a16="http://schemas.microsoft.com/office/drawing/2014/main" val="245490207"/>
                  </a:ext>
                </a:extLst>
              </a:tr>
              <a:tr h="471898">
                <a:tc>
                  <a:txBody>
                    <a:bodyPr/>
                    <a:lstStyle/>
                    <a:p>
                      <a:r>
                        <a:rPr lang="en-US" b="1" dirty="0">
                          <a:solidFill>
                            <a:schemeClr val="accent2">
                              <a:lumMod val="75000"/>
                            </a:schemeClr>
                          </a:solidFill>
                        </a:rPr>
                        <a:t>DESE</a:t>
                      </a:r>
                    </a:p>
                  </a:txBody>
                  <a:tcPr/>
                </a:tc>
                <a:tc>
                  <a:txBody>
                    <a:bodyPr/>
                    <a:lstStyle/>
                    <a:p>
                      <a:r>
                        <a:rPr lang="en-US" b="1">
                          <a:solidFill>
                            <a:srgbClr val="0C7580"/>
                          </a:solidFill>
                        </a:rPr>
                        <a:t>Context</a:t>
                      </a:r>
                      <a:r>
                        <a:rPr lang="en-US" b="1">
                          <a:solidFill>
                            <a:schemeClr val="accent2"/>
                          </a:solidFill>
                        </a:rPr>
                        <a:t> </a:t>
                      </a:r>
                    </a:p>
                  </a:txBody>
                  <a:tcPr/>
                </a:tc>
                <a:tc>
                  <a:txBody>
                    <a:bodyPr/>
                    <a:lstStyle/>
                    <a:p>
                      <a:r>
                        <a:rPr lang="en-US" b="1">
                          <a:solidFill>
                            <a:srgbClr val="000000"/>
                          </a:solidFill>
                        </a:rPr>
                        <a:t>Function</a:t>
                      </a:r>
                    </a:p>
                  </a:txBody>
                  <a:tcPr/>
                </a:tc>
                <a:tc>
                  <a:txBody>
                    <a:bodyPr/>
                    <a:lstStyle/>
                    <a:p>
                      <a:r>
                        <a:rPr lang="en-US" b="1">
                          <a:solidFill>
                            <a:srgbClr val="4A0C80"/>
                          </a:solidFill>
                        </a:rPr>
                        <a:t>Text Type</a:t>
                      </a:r>
                    </a:p>
                  </a:txBody>
                  <a:tcPr/>
                </a:tc>
                <a:tc>
                  <a:txBody>
                    <a:bodyPr/>
                    <a:lstStyle/>
                    <a:p>
                      <a:r>
                        <a:rPr lang="en-US" b="1" dirty="0">
                          <a:solidFill>
                            <a:srgbClr val="802B0C"/>
                          </a:solidFill>
                        </a:rPr>
                        <a:t>Comprehensibility</a:t>
                      </a:r>
                      <a:endParaRPr lang="en-US" b="1" dirty="0">
                        <a:solidFill>
                          <a:schemeClr val="accent2"/>
                        </a:solidFill>
                      </a:endParaRPr>
                    </a:p>
                  </a:txBody>
                  <a:tcPr/>
                </a:tc>
                <a:extLst>
                  <a:ext uri="{0D108BD9-81ED-4DB2-BD59-A6C34878D82A}">
                    <a16:rowId xmlns:a16="http://schemas.microsoft.com/office/drawing/2014/main" val="2378675850"/>
                  </a:ext>
                </a:extLst>
              </a:tr>
            </a:tbl>
          </a:graphicData>
        </a:graphic>
      </p:graphicFrame>
      <p:pic>
        <p:nvPicPr>
          <p:cNvPr id="9" name="Picture 8" descr="rubric">
            <a:extLst>
              <a:ext uri="{FF2B5EF4-FFF2-40B4-BE49-F238E27FC236}">
                <a16:creationId xmlns:a16="http://schemas.microsoft.com/office/drawing/2014/main" id="{566A17B9-A8F5-4BDD-98A1-63A1A02C46DD}"/>
              </a:ext>
            </a:extLst>
          </p:cNvPr>
          <p:cNvPicPr>
            <a:picLocks noChangeAspect="1"/>
          </p:cNvPicPr>
          <p:nvPr/>
        </p:nvPicPr>
        <p:blipFill>
          <a:blip r:embed="rId2"/>
          <a:stretch>
            <a:fillRect/>
          </a:stretch>
        </p:blipFill>
        <p:spPr>
          <a:xfrm>
            <a:off x="3384331" y="1606275"/>
            <a:ext cx="7195316" cy="1935711"/>
          </a:xfrm>
          <a:prstGeom prst="rect">
            <a:avLst/>
          </a:prstGeom>
        </p:spPr>
      </p:pic>
    </p:spTree>
    <p:extLst>
      <p:ext uri="{BB962C8B-B14F-4D97-AF65-F5344CB8AC3E}">
        <p14:creationId xmlns:p14="http://schemas.microsoft.com/office/powerpoint/2010/main" val="1259052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321C27-D807-435C-82B1-0E74B560A570}"/>
              </a:ext>
            </a:extLst>
          </p:cNvPr>
          <p:cNvSpPr>
            <a:spLocks noGrp="1"/>
          </p:cNvSpPr>
          <p:nvPr>
            <p:ph type="body" sz="half" idx="2"/>
          </p:nvPr>
        </p:nvSpPr>
        <p:spPr>
          <a:xfrm>
            <a:off x="839788" y="1974650"/>
            <a:ext cx="3932237" cy="3131683"/>
          </a:xfrm>
        </p:spPr>
        <p:txBody>
          <a:bodyPr/>
          <a:lstStyle/>
          <a:p>
            <a:pPr marL="342900" indent="-342900">
              <a:buFont typeface="Arial" panose="020B0604020202020204" pitchFamily="34" charset="0"/>
              <a:buChar char="•"/>
            </a:pPr>
            <a:r>
              <a:rPr lang="en-US" sz="1800"/>
              <a:t>Describes what supports students will likely need in order to accomplish the function.</a:t>
            </a:r>
          </a:p>
          <a:p>
            <a:pPr marL="342900" indent="-342900">
              <a:buFont typeface="Arial" panose="020B0604020202020204" pitchFamily="34" charset="0"/>
              <a:buChar char="•"/>
            </a:pPr>
            <a:r>
              <a:rPr lang="en-US" sz="1800"/>
              <a:t>Ranges from visuals and gestures </a:t>
            </a:r>
            <a:r>
              <a:rPr lang="en-US" sz="1800">
                <a:sym typeface="Wingdings" panose="05000000000000000000" pitchFamily="2" charset="2"/>
              </a:rPr>
              <a:t> nothing</a:t>
            </a:r>
            <a:endParaRPr lang="en-US" sz="1800"/>
          </a:p>
        </p:txBody>
      </p:sp>
      <p:sp>
        <p:nvSpPr>
          <p:cNvPr id="3" name="Title 2">
            <a:extLst>
              <a:ext uri="{FF2B5EF4-FFF2-40B4-BE49-F238E27FC236}">
                <a16:creationId xmlns:a16="http://schemas.microsoft.com/office/drawing/2014/main" id="{61444E1C-9F9E-46B5-9488-D79473A8C2BC}"/>
              </a:ext>
            </a:extLst>
          </p:cNvPr>
          <p:cNvSpPr>
            <a:spLocks noGrp="1"/>
          </p:cNvSpPr>
          <p:nvPr>
            <p:ph type="title"/>
          </p:nvPr>
        </p:nvSpPr>
        <p:spPr/>
        <p:txBody>
          <a:bodyPr/>
          <a:lstStyle/>
          <a:p>
            <a:r>
              <a:rPr lang="en-US"/>
              <a:t>Additional Components of the Standards</a:t>
            </a:r>
          </a:p>
        </p:txBody>
      </p:sp>
      <p:sp>
        <p:nvSpPr>
          <p:cNvPr id="6" name="Text Placeholder 5">
            <a:extLst>
              <a:ext uri="{FF2B5EF4-FFF2-40B4-BE49-F238E27FC236}">
                <a16:creationId xmlns:a16="http://schemas.microsoft.com/office/drawing/2014/main" id="{E205B966-FD60-4934-A623-E6721E221258}"/>
              </a:ext>
            </a:extLst>
          </p:cNvPr>
          <p:cNvSpPr>
            <a:spLocks noGrp="1"/>
          </p:cNvSpPr>
          <p:nvPr>
            <p:ph type="body" sz="half" idx="13"/>
          </p:nvPr>
        </p:nvSpPr>
        <p:spPr/>
        <p:txBody>
          <a:bodyPr/>
          <a:lstStyle/>
          <a:p>
            <a:r>
              <a:rPr lang="en-US"/>
              <a:t>Support</a:t>
            </a:r>
          </a:p>
        </p:txBody>
      </p:sp>
      <p:pic>
        <p:nvPicPr>
          <p:cNvPr id="7" name="Picture 6" descr="support">
            <a:extLst>
              <a:ext uri="{FF2B5EF4-FFF2-40B4-BE49-F238E27FC236}">
                <a16:creationId xmlns:a16="http://schemas.microsoft.com/office/drawing/2014/main" id="{1F439285-CBEB-48B2-BE2E-11096F8243FA}"/>
              </a:ext>
            </a:extLst>
          </p:cNvPr>
          <p:cNvPicPr>
            <a:picLocks noChangeAspect="1"/>
          </p:cNvPicPr>
          <p:nvPr/>
        </p:nvPicPr>
        <p:blipFill rotWithShape="1">
          <a:blip r:embed="rId2"/>
          <a:srcRect l="10416" t="5389" r="10874" b="9820"/>
          <a:stretch/>
        </p:blipFill>
        <p:spPr>
          <a:xfrm>
            <a:off x="4931416" y="1974650"/>
            <a:ext cx="6698840" cy="4059288"/>
          </a:xfrm>
          <a:prstGeom prst="rect">
            <a:avLst/>
          </a:prstGeom>
        </p:spPr>
      </p:pic>
    </p:spTree>
    <p:extLst>
      <p:ext uri="{BB962C8B-B14F-4D97-AF65-F5344CB8AC3E}">
        <p14:creationId xmlns:p14="http://schemas.microsoft.com/office/powerpoint/2010/main" val="519232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321C27-D807-435C-82B1-0E74B560A570}"/>
              </a:ext>
            </a:extLst>
          </p:cNvPr>
          <p:cNvSpPr>
            <a:spLocks noGrp="1"/>
          </p:cNvSpPr>
          <p:nvPr>
            <p:ph type="body" sz="half" idx="2"/>
          </p:nvPr>
        </p:nvSpPr>
        <p:spPr>
          <a:xfrm>
            <a:off x="839788" y="1974650"/>
            <a:ext cx="3932237" cy="3131683"/>
          </a:xfrm>
        </p:spPr>
        <p:txBody>
          <a:bodyPr/>
          <a:lstStyle/>
          <a:p>
            <a:pPr marL="342900" indent="-342900">
              <a:buFont typeface="Arial" panose="020B0604020202020204" pitchFamily="34" charset="0"/>
              <a:buChar char="•"/>
            </a:pPr>
            <a:r>
              <a:rPr lang="en-US" sz="1800"/>
              <a:t>To comply with Standards Navigator on DESE website</a:t>
            </a:r>
          </a:p>
        </p:txBody>
      </p:sp>
      <p:sp>
        <p:nvSpPr>
          <p:cNvPr id="3" name="Title 2">
            <a:extLst>
              <a:ext uri="{FF2B5EF4-FFF2-40B4-BE49-F238E27FC236}">
                <a16:creationId xmlns:a16="http://schemas.microsoft.com/office/drawing/2014/main" id="{61444E1C-9F9E-46B5-9488-D79473A8C2BC}"/>
              </a:ext>
            </a:extLst>
          </p:cNvPr>
          <p:cNvSpPr>
            <a:spLocks noGrp="1"/>
          </p:cNvSpPr>
          <p:nvPr>
            <p:ph type="title"/>
          </p:nvPr>
        </p:nvSpPr>
        <p:spPr/>
        <p:txBody>
          <a:bodyPr/>
          <a:lstStyle/>
          <a:p>
            <a:r>
              <a:rPr lang="en-US" dirty="0"/>
              <a:t>Additional Components of the Standards</a:t>
            </a:r>
          </a:p>
        </p:txBody>
      </p:sp>
      <p:sp>
        <p:nvSpPr>
          <p:cNvPr id="6" name="Text Placeholder 5">
            <a:extLst>
              <a:ext uri="{FF2B5EF4-FFF2-40B4-BE49-F238E27FC236}">
                <a16:creationId xmlns:a16="http://schemas.microsoft.com/office/drawing/2014/main" id="{E205B966-FD60-4934-A623-E6721E221258}"/>
              </a:ext>
            </a:extLst>
          </p:cNvPr>
          <p:cNvSpPr>
            <a:spLocks noGrp="1"/>
          </p:cNvSpPr>
          <p:nvPr>
            <p:ph type="body" sz="half" idx="13"/>
          </p:nvPr>
        </p:nvSpPr>
        <p:spPr/>
        <p:txBody>
          <a:bodyPr/>
          <a:lstStyle/>
          <a:p>
            <a:r>
              <a:rPr lang="en-US"/>
              <a:t>Standard identifier</a:t>
            </a:r>
          </a:p>
        </p:txBody>
      </p:sp>
      <p:pic>
        <p:nvPicPr>
          <p:cNvPr id="2" name="Picture 1" descr="standard identifier">
            <a:extLst>
              <a:ext uri="{FF2B5EF4-FFF2-40B4-BE49-F238E27FC236}">
                <a16:creationId xmlns:a16="http://schemas.microsoft.com/office/drawing/2014/main" id="{641B5629-7385-45D1-BF7C-83F5CDDCAB0E}"/>
              </a:ext>
            </a:extLst>
          </p:cNvPr>
          <p:cNvPicPr>
            <a:picLocks noChangeAspect="1"/>
          </p:cNvPicPr>
          <p:nvPr/>
        </p:nvPicPr>
        <p:blipFill rotWithShape="1">
          <a:blip r:embed="rId2"/>
          <a:srcRect l="9867" t="12878" r="9911" b="3459"/>
          <a:stretch/>
        </p:blipFill>
        <p:spPr>
          <a:xfrm>
            <a:off x="5394120" y="1751426"/>
            <a:ext cx="6099559" cy="3578129"/>
          </a:xfrm>
          <a:prstGeom prst="rect">
            <a:avLst/>
          </a:prstGeom>
        </p:spPr>
      </p:pic>
    </p:spTree>
    <p:extLst>
      <p:ext uri="{BB962C8B-B14F-4D97-AF65-F5344CB8AC3E}">
        <p14:creationId xmlns:p14="http://schemas.microsoft.com/office/powerpoint/2010/main" val="409802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FD79-EBB1-4806-AD7F-1125B95EA593}"/>
              </a:ext>
            </a:extLst>
          </p:cNvPr>
          <p:cNvSpPr>
            <a:spLocks noGrp="1"/>
          </p:cNvSpPr>
          <p:nvPr>
            <p:ph type="title"/>
          </p:nvPr>
        </p:nvSpPr>
        <p:spPr/>
        <p:txBody>
          <a:bodyPr/>
          <a:lstStyle/>
          <a:p>
            <a:r>
              <a:rPr lang="en-US"/>
              <a:t>Public Comment and Finalization</a:t>
            </a:r>
          </a:p>
        </p:txBody>
      </p:sp>
      <p:sp>
        <p:nvSpPr>
          <p:cNvPr id="3" name="Content Placeholder 2">
            <a:extLst>
              <a:ext uri="{FF2B5EF4-FFF2-40B4-BE49-F238E27FC236}">
                <a16:creationId xmlns:a16="http://schemas.microsoft.com/office/drawing/2014/main" id="{2D7E7F4D-031A-4343-B1A8-18370365D1BE}"/>
              </a:ext>
            </a:extLst>
          </p:cNvPr>
          <p:cNvSpPr>
            <a:spLocks noGrp="1"/>
          </p:cNvSpPr>
          <p:nvPr>
            <p:ph idx="1"/>
          </p:nvPr>
        </p:nvSpPr>
        <p:spPr/>
        <p:txBody>
          <a:bodyPr/>
          <a:lstStyle/>
          <a:p>
            <a:r>
              <a:rPr lang="en-US"/>
              <a:t>The Board of Elementary and Secondary Education (the Board) approved a draft of the new framework to go before the public and receive feedback in December 2020.</a:t>
            </a:r>
          </a:p>
          <a:p>
            <a:r>
              <a:rPr lang="en-US"/>
              <a:t>The Department received and responded to over 100 comments from K-12 teachers and administrators, post-secondary faculty, and parents.</a:t>
            </a:r>
          </a:p>
          <a:p>
            <a:r>
              <a:rPr lang="en-US"/>
              <a:t>The Board voted unanimously to approve the final draft on April 20.</a:t>
            </a:r>
          </a:p>
        </p:txBody>
      </p:sp>
    </p:spTree>
    <p:extLst>
      <p:ext uri="{BB962C8B-B14F-4D97-AF65-F5344CB8AC3E}">
        <p14:creationId xmlns:p14="http://schemas.microsoft.com/office/powerpoint/2010/main" val="1103784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9D420104-355F-4969-B0B3-202BB23ACA27}"/>
              </a:ext>
            </a:extLst>
          </p:cNvPr>
          <p:cNvSpPr>
            <a:spLocks noGrp="1"/>
          </p:cNvSpPr>
          <p:nvPr>
            <p:ph type="title"/>
          </p:nvPr>
        </p:nvSpPr>
        <p:spPr>
          <a:xfrm>
            <a:off x="2555631" y="1441938"/>
            <a:ext cx="7080738" cy="3974124"/>
          </a:xfrm>
        </p:spPr>
        <p:txBody>
          <a:bodyPr>
            <a:normAutofit/>
          </a:bodyPr>
          <a:lstStyle/>
          <a:p>
            <a:r>
              <a:rPr lang="en-US" sz="5400" dirty="0">
                <a:solidFill>
                  <a:schemeClr val="bg1">
                    <a:lumMod val="95000"/>
                    <a:lumOff val="5000"/>
                  </a:schemeClr>
                </a:solidFill>
              </a:rPr>
              <a:t>The Content Standards</a:t>
            </a:r>
          </a:p>
        </p:txBody>
      </p:sp>
      <p:sp>
        <p:nvSpPr>
          <p:cNvPr id="4" name="Slide Number Placeholder 3">
            <a:extLst>
              <a:ext uri="{FF2B5EF4-FFF2-40B4-BE49-F238E27FC236}">
                <a16:creationId xmlns:a16="http://schemas.microsoft.com/office/drawing/2014/main" id="{969FFEB2-B558-4A5E-B7A2-DD45595ED776}"/>
              </a:ext>
            </a:extLst>
          </p:cNvPr>
          <p:cNvSpPr>
            <a:spLocks noGrp="1"/>
          </p:cNvSpPr>
          <p:nvPr>
            <p:ph type="sldNum" sz="quarter" idx="12"/>
          </p:nvPr>
        </p:nvSpPr>
        <p:spPr>
          <a:xfrm>
            <a:off x="11000232" y="6108192"/>
            <a:ext cx="548640" cy="548640"/>
          </a:xfrm>
          <a:prstGeom prst="ellipse">
            <a:avLst/>
          </a:prstGeom>
          <a:solidFill>
            <a:schemeClr val="bg1">
              <a:lumMod val="65000"/>
              <a:lumOff val="35000"/>
            </a:schemeClr>
          </a:solidFill>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5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60</a:t>
            </a:fld>
            <a:endParaRPr kumimoji="0" lang="en-US" sz="15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90951023"/>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1: Interpretive Communication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3" y="894027"/>
            <a:ext cx="6605627"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Understanding of cultures and communities behind the text</a:t>
            </a:r>
          </a:p>
          <a:p>
            <a:pPr marL="514350" indent="-514350">
              <a:buFont typeface="+mj-lt"/>
              <a:buAutoNum type="alphaLcPeriod"/>
            </a:pPr>
            <a:r>
              <a:rPr lang="en-US" sz="2400">
                <a:solidFill>
                  <a:schemeClr val="bg1"/>
                </a:solidFill>
              </a:rPr>
              <a:t>Reading/Listening/Viewing for Information</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61</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708150379"/>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2: Interpersonal Communication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1" y="894027"/>
            <a:ext cx="6605629"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Response to interlocutors and their cultural artifacts</a:t>
            </a:r>
          </a:p>
          <a:p>
            <a:pPr marL="514350" indent="-514350">
              <a:buFont typeface="+mj-lt"/>
              <a:buAutoNum type="alphaLcPeriod"/>
            </a:pPr>
            <a:r>
              <a:rPr lang="en-US" sz="2400">
                <a:solidFill>
                  <a:schemeClr val="bg1"/>
                </a:solidFill>
              </a:rPr>
              <a:t>Exchanging information</a:t>
            </a:r>
          </a:p>
          <a:p>
            <a:pPr marL="514350" indent="-514350">
              <a:buFont typeface="+mj-lt"/>
              <a:buAutoNum type="alphaLcPeriod"/>
            </a:pPr>
            <a:r>
              <a:rPr lang="en-US" sz="2400">
                <a:solidFill>
                  <a:schemeClr val="bg1"/>
                </a:solidFill>
              </a:rPr>
              <a:t>Participation in conversation</a:t>
            </a:r>
          </a:p>
          <a:p>
            <a:pPr marL="514350" indent="-514350">
              <a:buFont typeface="+mj-lt"/>
              <a:buAutoNum type="alphaLcPeriod"/>
            </a:pPr>
            <a:r>
              <a:rPr lang="en-US" sz="2400">
                <a:solidFill>
                  <a:schemeClr val="bg1"/>
                </a:solidFill>
              </a:rPr>
              <a:t>Proposing solutions</a:t>
            </a:r>
          </a:p>
          <a:p>
            <a:pPr marL="514350" indent="-514350">
              <a:buFont typeface="+mj-lt"/>
              <a:buAutoNum type="alphaLcPeriod"/>
            </a:pPr>
            <a:r>
              <a:rPr lang="en-US" sz="2400">
                <a:solidFill>
                  <a:schemeClr val="bg1"/>
                </a:solidFill>
              </a:rPr>
              <a:t>Storytelling</a:t>
            </a:r>
          </a:p>
          <a:p>
            <a:pPr marL="514350" indent="-514350">
              <a:buFont typeface="+mj-lt"/>
              <a:buAutoNum type="alphaLcPeriod"/>
            </a:pPr>
            <a:r>
              <a:rPr lang="en-US" sz="2400">
                <a:solidFill>
                  <a:schemeClr val="bg1"/>
                </a:solidFill>
              </a:rPr>
              <a:t>Navigating complications</a:t>
            </a:r>
          </a:p>
          <a:p>
            <a:pPr marL="514350" indent="-514350">
              <a:buFont typeface="+mj-lt"/>
              <a:buAutoNum type="alphaLcPeriod"/>
            </a:pPr>
            <a:r>
              <a:rPr lang="en-US" sz="2400">
                <a:solidFill>
                  <a:schemeClr val="bg1"/>
                </a:solidFill>
              </a:rPr>
              <a:t>Abstract discussions</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62</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3431247345"/>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3: Presentational Communication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81727" y="894027"/>
            <a:ext cx="6572073"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Understanding of presentational context</a:t>
            </a:r>
          </a:p>
          <a:p>
            <a:pPr marL="514350" indent="-514350">
              <a:buFont typeface="+mj-lt"/>
              <a:buAutoNum type="alphaLcPeriod"/>
            </a:pPr>
            <a:r>
              <a:rPr lang="en-US" sz="2400">
                <a:solidFill>
                  <a:schemeClr val="bg1"/>
                </a:solidFill>
              </a:rPr>
              <a:t>Relaying information</a:t>
            </a:r>
          </a:p>
          <a:p>
            <a:pPr marL="514350" indent="-514350">
              <a:buFont typeface="+mj-lt"/>
              <a:buAutoNum type="alphaLcPeriod"/>
            </a:pPr>
            <a:r>
              <a:rPr lang="en-US" sz="2400">
                <a:solidFill>
                  <a:schemeClr val="bg1"/>
                </a:solidFill>
              </a:rPr>
              <a:t>Expressing authentic opinions</a:t>
            </a:r>
          </a:p>
          <a:p>
            <a:pPr marL="514350" indent="-514350">
              <a:buFont typeface="+mj-lt"/>
              <a:buAutoNum type="alphaLcPeriod"/>
            </a:pPr>
            <a:r>
              <a:rPr lang="en-US" sz="2400">
                <a:solidFill>
                  <a:schemeClr val="bg1"/>
                </a:solidFill>
              </a:rPr>
              <a:t>Describing, narrating, and comparing</a:t>
            </a:r>
          </a:p>
          <a:p>
            <a:pPr marL="514350" indent="-514350">
              <a:buFont typeface="+mj-lt"/>
              <a:buAutoNum type="alphaLcPeriod"/>
            </a:pPr>
            <a:r>
              <a:rPr lang="en-US" sz="2400">
                <a:solidFill>
                  <a:schemeClr val="bg1"/>
                </a:solidFill>
              </a:rPr>
              <a:t>Presenting theoretical conjectures</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63</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2913471464"/>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4: Intercultural Communication</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2" y="894027"/>
            <a:ext cx="6605628"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Selecting culturally appropriate content</a:t>
            </a:r>
          </a:p>
          <a:p>
            <a:pPr marL="514350" indent="-514350">
              <a:buFont typeface="+mj-lt"/>
              <a:buAutoNum type="alphaLcPeriod"/>
            </a:pPr>
            <a:r>
              <a:rPr lang="en-US" sz="2400">
                <a:solidFill>
                  <a:schemeClr val="bg1"/>
                </a:solidFill>
              </a:rPr>
              <a:t>Demonstrating culturally appropriate behavior</a:t>
            </a:r>
          </a:p>
          <a:p>
            <a:pPr marL="514350" indent="-514350">
              <a:buFont typeface="+mj-lt"/>
              <a:buAutoNum type="alphaLcPeriod"/>
            </a:pPr>
            <a:r>
              <a:rPr lang="en-US" sz="2400">
                <a:solidFill>
                  <a:schemeClr val="bg1"/>
                </a:solidFill>
              </a:rPr>
              <a:t>Avoiding inappropriate cultural behaviors</a:t>
            </a:r>
          </a:p>
          <a:p>
            <a:pPr marL="514350" indent="-514350">
              <a:buFont typeface="+mj-lt"/>
              <a:buAutoNum type="alphaLcPeriod"/>
            </a:pPr>
            <a:r>
              <a:rPr lang="en-US" sz="2400">
                <a:solidFill>
                  <a:schemeClr val="bg1"/>
                </a:solidFill>
              </a:rPr>
              <a:t>Understanding diversity and bias</a:t>
            </a:r>
          </a:p>
          <a:p>
            <a:pPr marL="514350" indent="-514350">
              <a:buFont typeface="+mj-lt"/>
              <a:buAutoNum type="alphaLcPeriod"/>
            </a:pPr>
            <a:r>
              <a:rPr lang="en-US" sz="2400">
                <a:solidFill>
                  <a:schemeClr val="bg1"/>
                </a:solidFill>
              </a:rPr>
              <a:t>Nonverbal negotiation</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64</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709500382"/>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5: Cultures</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1" y="894027"/>
            <a:ext cx="6605629"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Products, practices, and perspectives</a:t>
            </a:r>
          </a:p>
          <a:p>
            <a:pPr marL="514350" indent="-514350">
              <a:buFont typeface="+mj-lt"/>
              <a:buAutoNum type="alphaLcPeriod"/>
            </a:pPr>
            <a:r>
              <a:rPr lang="en-US" sz="2400">
                <a:solidFill>
                  <a:schemeClr val="bg1"/>
                </a:solidFill>
              </a:rPr>
              <a:t>Culture and identity</a:t>
            </a:r>
          </a:p>
          <a:p>
            <a:pPr marL="514350" indent="-514350">
              <a:buFont typeface="+mj-lt"/>
              <a:buAutoNum type="alphaLcPeriod"/>
            </a:pPr>
            <a:r>
              <a:rPr lang="en-US" sz="2400">
                <a:solidFill>
                  <a:schemeClr val="bg1"/>
                </a:solidFill>
              </a:rPr>
              <a:t>Culture over time</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65</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2848777038"/>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6: Comparisons</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2" y="894027"/>
            <a:ext cx="6605628"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Cultural Comparisons</a:t>
            </a:r>
          </a:p>
          <a:p>
            <a:pPr marL="514350" indent="-514350">
              <a:buFont typeface="+mj-lt"/>
              <a:buAutoNum type="alphaLcPeriod"/>
            </a:pPr>
            <a:r>
              <a:rPr lang="en-US" sz="2400">
                <a:solidFill>
                  <a:schemeClr val="bg1"/>
                </a:solidFill>
              </a:rPr>
              <a:t>Linguistic Comparisons</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66</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3645588033"/>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7: Connections</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2" y="894027"/>
            <a:ext cx="6605628"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Use language across content areas</a:t>
            </a:r>
          </a:p>
          <a:p>
            <a:pPr marL="514350" indent="-514350">
              <a:buFont typeface="+mj-lt"/>
              <a:buAutoNum type="alphaLcPeriod"/>
            </a:pPr>
            <a:r>
              <a:rPr lang="en-US" sz="2400">
                <a:solidFill>
                  <a:schemeClr val="bg1"/>
                </a:solidFill>
              </a:rPr>
              <a:t>Access diverse viewpoints</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67</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3390787865"/>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314301D-68FD-40EF-AF00-C648B6E9F0D6}"/>
              </a:ext>
            </a:extLst>
          </p:cNvPr>
          <p:cNvSpPr>
            <a:spLocks noGrp="1"/>
          </p:cNvSpPr>
          <p:nvPr>
            <p:ph type="title"/>
          </p:nvPr>
        </p:nvSpPr>
        <p:spPr>
          <a:xfrm>
            <a:off x="838200" y="894027"/>
            <a:ext cx="3494362" cy="4782873"/>
          </a:xfrm>
        </p:spPr>
        <p:txBody>
          <a:bodyPr>
            <a:normAutofit/>
          </a:bodyPr>
          <a:lstStyle/>
          <a:p>
            <a:pPr algn="r"/>
            <a:r>
              <a:rPr lang="en-US" sz="3700">
                <a:solidFill>
                  <a:schemeClr val="bg1"/>
                </a:solidFill>
              </a:rPr>
              <a:t>Standard 8: Communities</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C5210C-D6B6-4302-A9E0-86FE8D92B0F7}"/>
              </a:ext>
            </a:extLst>
          </p:cNvPr>
          <p:cNvSpPr>
            <a:spLocks noGrp="1"/>
          </p:cNvSpPr>
          <p:nvPr>
            <p:ph idx="1"/>
          </p:nvPr>
        </p:nvSpPr>
        <p:spPr>
          <a:xfrm>
            <a:off x="4748172" y="894027"/>
            <a:ext cx="6605628" cy="4782873"/>
          </a:xfrm>
        </p:spPr>
        <p:txBody>
          <a:bodyPr anchor="ctr">
            <a:normAutofit/>
          </a:bodyPr>
          <a:lstStyle/>
          <a:p>
            <a:pPr marL="0" indent="0">
              <a:buNone/>
            </a:pPr>
            <a:r>
              <a:rPr lang="en-US" sz="2400" b="1">
                <a:solidFill>
                  <a:srgbClr val="0C7580"/>
                </a:solidFill>
              </a:rPr>
              <a:t>Context</a:t>
            </a:r>
            <a:r>
              <a:rPr lang="en-US" sz="2400" b="1">
                <a:solidFill>
                  <a:schemeClr val="bg1"/>
                </a:solidFill>
              </a:rPr>
              <a:t> + </a:t>
            </a:r>
            <a:r>
              <a:rPr lang="en-US" sz="2400" b="1">
                <a:solidFill>
                  <a:srgbClr val="4A0C80"/>
                </a:solidFill>
              </a:rPr>
              <a:t>Text Type </a:t>
            </a:r>
            <a:r>
              <a:rPr lang="en-US" sz="2400" b="1">
                <a:solidFill>
                  <a:schemeClr val="bg1"/>
                </a:solidFill>
              </a:rPr>
              <a:t>+ </a:t>
            </a:r>
            <a:r>
              <a:rPr lang="en-US" sz="2400" b="1">
                <a:solidFill>
                  <a:srgbClr val="807B0C"/>
                </a:solidFill>
              </a:rPr>
              <a:t>Support </a:t>
            </a:r>
            <a:r>
              <a:rPr lang="en-US" sz="2400" b="1">
                <a:solidFill>
                  <a:schemeClr val="bg1"/>
                </a:solidFill>
              </a:rPr>
              <a:t>+ </a:t>
            </a:r>
            <a:r>
              <a:rPr lang="en-US" sz="2400" b="1">
                <a:solidFill>
                  <a:srgbClr val="802B0C"/>
                </a:solidFill>
              </a:rPr>
              <a:t>Comprehensibility</a:t>
            </a:r>
            <a:endParaRPr lang="en-US" sz="2400" b="1">
              <a:solidFill>
                <a:srgbClr val="807B0C"/>
              </a:solidFill>
            </a:endParaRPr>
          </a:p>
          <a:p>
            <a:pPr marL="514350" indent="-514350">
              <a:buFont typeface="+mj-lt"/>
              <a:buAutoNum type="alphaLcPeriod"/>
            </a:pPr>
            <a:r>
              <a:rPr lang="en-US" sz="2400">
                <a:solidFill>
                  <a:schemeClr val="bg1"/>
                </a:solidFill>
              </a:rPr>
              <a:t>Community Engagement</a:t>
            </a:r>
          </a:p>
          <a:p>
            <a:pPr marL="514350" indent="-514350">
              <a:buFont typeface="+mj-lt"/>
              <a:buAutoNum type="alphaLcPeriod"/>
            </a:pPr>
            <a:r>
              <a:rPr lang="en-US" sz="2400">
                <a:solidFill>
                  <a:schemeClr val="bg1"/>
                </a:solidFill>
              </a:rPr>
              <a:t>Lifelong Learning</a:t>
            </a:r>
          </a:p>
        </p:txBody>
      </p:sp>
      <p:sp>
        <p:nvSpPr>
          <p:cNvPr id="4" name="Slide Number Placeholder 3">
            <a:extLst>
              <a:ext uri="{FF2B5EF4-FFF2-40B4-BE49-F238E27FC236}">
                <a16:creationId xmlns:a16="http://schemas.microsoft.com/office/drawing/2014/main" id="{F4084213-D2A7-4872-9983-371E1DDD9ECA}"/>
              </a:ext>
            </a:extLst>
          </p:cNvPr>
          <p:cNvSpPr>
            <a:spLocks noGrp="1"/>
          </p:cNvSpPr>
          <p:nvPr>
            <p:ph type="sldNum" sz="quarter" idx="12"/>
          </p:nvPr>
        </p:nvSpPr>
        <p:spPr>
          <a:xfrm>
            <a:off x="10571516" y="6355080"/>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B42496-E9A8-4161-ADDA-C67128E0AFE2}" type="slidenum">
              <a:rPr kumimoji="0" lang="en-US" sz="105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68</a:t>
            </a:fld>
            <a:endParaRPr kumimoji="0" lang="en-US" sz="105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2039347767"/>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4</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Resources and Implementation</a:t>
            </a:r>
            <a:endParaRPr kumimoji="0" lang="zh-CN" altLang="en-US" sz="36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20909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9756-CBF6-4088-8B5B-00C66D8E6AD4}"/>
              </a:ext>
            </a:extLst>
          </p:cNvPr>
          <p:cNvSpPr>
            <a:spLocks noGrp="1"/>
          </p:cNvSpPr>
          <p:nvPr>
            <p:ph type="title"/>
          </p:nvPr>
        </p:nvSpPr>
        <p:spPr/>
        <p:txBody>
          <a:bodyPr/>
          <a:lstStyle/>
          <a:p>
            <a:r>
              <a:rPr lang="en-US"/>
              <a:t>Review Panelists and Facilitators</a:t>
            </a:r>
          </a:p>
        </p:txBody>
      </p:sp>
      <p:graphicFrame>
        <p:nvGraphicFramePr>
          <p:cNvPr id="4" name="Table 4">
            <a:extLst>
              <a:ext uri="{FF2B5EF4-FFF2-40B4-BE49-F238E27FC236}">
                <a16:creationId xmlns:a16="http://schemas.microsoft.com/office/drawing/2014/main" id="{2209669B-297B-4DB3-A832-75581C294A1E}"/>
              </a:ext>
            </a:extLst>
          </p:cNvPr>
          <p:cNvGraphicFramePr>
            <a:graphicFrameLocks noGrp="1"/>
          </p:cNvGraphicFramePr>
          <p:nvPr>
            <p:ph idx="1"/>
            <p:extLst>
              <p:ext uri="{D42A27DB-BD31-4B8C-83A1-F6EECF244321}">
                <p14:modId xmlns:p14="http://schemas.microsoft.com/office/powerpoint/2010/main" val="3032373072"/>
              </p:ext>
            </p:extLst>
          </p:nvPr>
        </p:nvGraphicFramePr>
        <p:xfrm>
          <a:off x="568325" y="1230313"/>
          <a:ext cx="11369675" cy="3967480"/>
        </p:xfrm>
        <a:graphic>
          <a:graphicData uri="http://schemas.openxmlformats.org/drawingml/2006/table">
            <a:tbl>
              <a:tblPr firstRow="1" bandRow="1">
                <a:tableStyleId>{5C22544A-7EE6-4342-B048-85BDC9FD1C3A}</a:tableStyleId>
              </a:tblPr>
              <a:tblGrid>
                <a:gridCol w="2426545">
                  <a:extLst>
                    <a:ext uri="{9D8B030D-6E8A-4147-A177-3AD203B41FA5}">
                      <a16:colId xmlns:a16="http://schemas.microsoft.com/office/drawing/2014/main" val="3864200713"/>
                    </a:ext>
                  </a:extLst>
                </a:gridCol>
                <a:gridCol w="2533475">
                  <a:extLst>
                    <a:ext uri="{9D8B030D-6E8A-4147-A177-3AD203B41FA5}">
                      <a16:colId xmlns:a16="http://schemas.microsoft.com/office/drawing/2014/main" val="3788703149"/>
                    </a:ext>
                  </a:extLst>
                </a:gridCol>
                <a:gridCol w="2214694">
                  <a:extLst>
                    <a:ext uri="{9D8B030D-6E8A-4147-A177-3AD203B41FA5}">
                      <a16:colId xmlns:a16="http://schemas.microsoft.com/office/drawing/2014/main" val="4100979082"/>
                    </a:ext>
                  </a:extLst>
                </a:gridCol>
                <a:gridCol w="1979801">
                  <a:extLst>
                    <a:ext uri="{9D8B030D-6E8A-4147-A177-3AD203B41FA5}">
                      <a16:colId xmlns:a16="http://schemas.microsoft.com/office/drawing/2014/main" val="1442110317"/>
                    </a:ext>
                  </a:extLst>
                </a:gridCol>
                <a:gridCol w="2215160">
                  <a:extLst>
                    <a:ext uri="{9D8B030D-6E8A-4147-A177-3AD203B41FA5}">
                      <a16:colId xmlns:a16="http://schemas.microsoft.com/office/drawing/2014/main" val="264080162"/>
                    </a:ext>
                  </a:extLst>
                </a:gridCol>
              </a:tblGrid>
              <a:tr h="370840">
                <a:tc>
                  <a:txBody>
                    <a:bodyPr/>
                    <a:lstStyle/>
                    <a:p>
                      <a:r>
                        <a:rPr lang="en-US"/>
                        <a:t>Communication</a:t>
                      </a:r>
                    </a:p>
                  </a:txBody>
                  <a:tcPr/>
                </a:tc>
                <a:tc>
                  <a:txBody>
                    <a:bodyPr/>
                    <a:lstStyle/>
                    <a:p>
                      <a:r>
                        <a:rPr lang="en-US"/>
                        <a:t>Cultures</a:t>
                      </a:r>
                    </a:p>
                  </a:txBody>
                  <a:tcPr/>
                </a:tc>
                <a:tc>
                  <a:txBody>
                    <a:bodyPr/>
                    <a:lstStyle/>
                    <a:p>
                      <a:r>
                        <a:rPr lang="en-US"/>
                        <a:t>Comparisons</a:t>
                      </a:r>
                    </a:p>
                  </a:txBody>
                  <a:tcPr/>
                </a:tc>
                <a:tc>
                  <a:txBody>
                    <a:bodyPr/>
                    <a:lstStyle/>
                    <a:p>
                      <a:r>
                        <a:rPr lang="en-US"/>
                        <a:t>Connections</a:t>
                      </a:r>
                    </a:p>
                  </a:txBody>
                  <a:tcPr/>
                </a:tc>
                <a:tc>
                  <a:txBody>
                    <a:bodyPr/>
                    <a:lstStyle/>
                    <a:p>
                      <a:r>
                        <a:rPr lang="en-US"/>
                        <a:t>Communities</a:t>
                      </a:r>
                    </a:p>
                  </a:txBody>
                  <a:tcPr/>
                </a:tc>
                <a:extLst>
                  <a:ext uri="{0D108BD9-81ED-4DB2-BD59-A6C34878D82A}">
                    <a16:rowId xmlns:a16="http://schemas.microsoft.com/office/drawing/2014/main" val="3336170948"/>
                  </a:ext>
                </a:extLst>
              </a:tr>
              <a:tr h="370840">
                <a:tc>
                  <a:txBody>
                    <a:bodyPr/>
                    <a:lstStyle/>
                    <a:p>
                      <a:r>
                        <a:rPr lang="en-US" sz="1400" b="1"/>
                        <a:t>Sarah </a:t>
                      </a:r>
                      <a:r>
                        <a:rPr lang="en-US" sz="1400" b="1" err="1"/>
                        <a:t>Moghtader</a:t>
                      </a:r>
                      <a:endParaRPr lang="en-US" sz="1400" b="1"/>
                    </a:p>
                    <a:p>
                      <a:r>
                        <a:rPr lang="en-US" sz="1400" b="1" err="1"/>
                        <a:t>Marieangie</a:t>
                      </a:r>
                      <a:r>
                        <a:rPr lang="en-US" sz="1400" b="1"/>
                        <a:t> Ocasio-Varela</a:t>
                      </a:r>
                    </a:p>
                  </a:txBody>
                  <a:tcPr/>
                </a:tc>
                <a:tc>
                  <a:txBody>
                    <a:bodyPr/>
                    <a:lstStyle/>
                    <a:p>
                      <a:r>
                        <a:rPr lang="en-US" sz="1400" b="1"/>
                        <a:t>Carlos-Luis Brown</a:t>
                      </a:r>
                    </a:p>
                    <a:p>
                      <a:r>
                        <a:rPr lang="en-US" sz="1400" b="1"/>
                        <a:t>Karin Portocarrero-Heisler</a:t>
                      </a:r>
                    </a:p>
                  </a:txBody>
                  <a:tcPr/>
                </a:tc>
                <a:tc>
                  <a:txBody>
                    <a:bodyPr/>
                    <a:lstStyle/>
                    <a:p>
                      <a:r>
                        <a:rPr lang="en-US" sz="1400" b="1"/>
                        <a:t>Jessica </a:t>
                      </a:r>
                      <a:r>
                        <a:rPr lang="en-US" sz="1400" b="1" err="1"/>
                        <a:t>Nollett</a:t>
                      </a:r>
                      <a:endParaRPr lang="en-US" sz="1400" b="1"/>
                    </a:p>
                    <a:p>
                      <a:r>
                        <a:rPr lang="en-US" sz="1400" b="1"/>
                        <a:t>Anna </a:t>
                      </a:r>
                      <a:r>
                        <a:rPr lang="en-US" sz="1400" b="1" err="1"/>
                        <a:t>Barinelli</a:t>
                      </a:r>
                      <a:r>
                        <a:rPr lang="en-US" sz="1400" b="1"/>
                        <a:t> Tirone</a:t>
                      </a:r>
                    </a:p>
                  </a:txBody>
                  <a:tcPr/>
                </a:tc>
                <a:tc>
                  <a:txBody>
                    <a:bodyPr/>
                    <a:lstStyle/>
                    <a:p>
                      <a:r>
                        <a:rPr lang="en-US" sz="1400" b="1"/>
                        <a:t>Grace Lytle</a:t>
                      </a:r>
                    </a:p>
                    <a:p>
                      <a:r>
                        <a:rPr lang="en-US" sz="1400" b="1"/>
                        <a:t>Dominique Trotin</a:t>
                      </a:r>
                    </a:p>
                  </a:txBody>
                  <a:tcPr/>
                </a:tc>
                <a:tc>
                  <a:txBody>
                    <a:bodyPr/>
                    <a:lstStyle/>
                    <a:p>
                      <a:r>
                        <a:rPr lang="en-US" sz="1400" b="1"/>
                        <a:t>Terresa Pietro</a:t>
                      </a:r>
                    </a:p>
                    <a:p>
                      <a:r>
                        <a:rPr lang="en-US" sz="1400" b="1"/>
                        <a:t>Amy St. Arnaud</a:t>
                      </a:r>
                    </a:p>
                  </a:txBody>
                  <a:tcPr/>
                </a:tc>
                <a:extLst>
                  <a:ext uri="{0D108BD9-81ED-4DB2-BD59-A6C34878D82A}">
                    <a16:rowId xmlns:a16="http://schemas.microsoft.com/office/drawing/2014/main" val="2933097977"/>
                  </a:ext>
                </a:extLst>
              </a:tr>
              <a:tr h="370840">
                <a:tc>
                  <a:txBody>
                    <a:bodyPr/>
                    <a:lstStyle/>
                    <a:p>
                      <a:r>
                        <a:rPr lang="en-US" sz="1400"/>
                        <a:t>Beckie Bray Rankin</a:t>
                      </a:r>
                    </a:p>
                    <a:p>
                      <a:r>
                        <a:rPr lang="en-US" sz="1400"/>
                        <a:t>Maura Bulman</a:t>
                      </a:r>
                    </a:p>
                    <a:p>
                      <a:r>
                        <a:rPr lang="en-US" sz="1400"/>
                        <a:t>Timothy Eagan</a:t>
                      </a:r>
                    </a:p>
                    <a:p>
                      <a:r>
                        <a:rPr lang="en-US" sz="1400"/>
                        <a:t>Jennifer Faulkner</a:t>
                      </a:r>
                    </a:p>
                    <a:p>
                      <a:r>
                        <a:rPr lang="en-US" sz="1400"/>
                        <a:t>Sam </a:t>
                      </a:r>
                      <a:r>
                        <a:rPr lang="en-US" sz="1400" err="1"/>
                        <a:t>Harb</a:t>
                      </a:r>
                      <a:endParaRPr lang="en-US" sz="1400"/>
                    </a:p>
                    <a:p>
                      <a:r>
                        <a:rPr lang="en-US" sz="1400"/>
                        <a:t>Michelle Huaman</a:t>
                      </a:r>
                    </a:p>
                    <a:p>
                      <a:r>
                        <a:rPr lang="en-US" sz="1400"/>
                        <a:t>Na Lu-Hogan</a:t>
                      </a:r>
                    </a:p>
                    <a:p>
                      <a:r>
                        <a:rPr lang="en-US" sz="1400"/>
                        <a:t>Lisa Machnik</a:t>
                      </a:r>
                    </a:p>
                    <a:p>
                      <a:r>
                        <a:rPr lang="en-US" sz="1400"/>
                        <a:t>Catherine Moss</a:t>
                      </a:r>
                    </a:p>
                    <a:p>
                      <a:r>
                        <a:rPr lang="en-US" sz="1400"/>
                        <a:t>Susan Olsen</a:t>
                      </a:r>
                    </a:p>
                    <a:p>
                      <a:r>
                        <a:rPr lang="en-US" sz="1400" err="1"/>
                        <a:t>Vula</a:t>
                      </a:r>
                      <a:r>
                        <a:rPr lang="en-US" sz="1400"/>
                        <a:t> </a:t>
                      </a:r>
                      <a:r>
                        <a:rPr lang="en-US" sz="1400" err="1"/>
                        <a:t>Roumis</a:t>
                      </a:r>
                      <a:endParaRPr lang="en-US" sz="1400"/>
                    </a:p>
                    <a:p>
                      <a:r>
                        <a:rPr lang="en-US" sz="1400"/>
                        <a:t>Kate Shah</a:t>
                      </a:r>
                    </a:p>
                    <a:p>
                      <a:r>
                        <a:rPr lang="en-US" sz="1400"/>
                        <a:t>Kelly </a:t>
                      </a:r>
                      <a:r>
                        <a:rPr lang="en-US" sz="1400" err="1"/>
                        <a:t>Shamgochian</a:t>
                      </a:r>
                      <a:endParaRPr lang="en-US" sz="1400"/>
                    </a:p>
                    <a:p>
                      <a:r>
                        <a:rPr lang="en-US" sz="1400"/>
                        <a:t>Ellen Toubman</a:t>
                      </a:r>
                    </a:p>
                  </a:txBody>
                  <a:tcPr/>
                </a:tc>
                <a:tc>
                  <a:txBody>
                    <a:bodyPr/>
                    <a:lstStyle/>
                    <a:p>
                      <a:r>
                        <a:rPr lang="en-US" sz="1400"/>
                        <a:t>Amy </a:t>
                      </a:r>
                      <a:r>
                        <a:rPr lang="en-US" sz="1400" err="1"/>
                        <a:t>Chacharone</a:t>
                      </a:r>
                      <a:endParaRPr lang="en-US" sz="1400"/>
                    </a:p>
                    <a:p>
                      <a:r>
                        <a:rPr lang="en-US" sz="1400"/>
                        <a:t>Sharon Charbonnier</a:t>
                      </a:r>
                    </a:p>
                    <a:p>
                      <a:r>
                        <a:rPr lang="en-US" sz="1400"/>
                        <a:t>Jessica Clifford</a:t>
                      </a:r>
                    </a:p>
                    <a:p>
                      <a:r>
                        <a:rPr lang="en-US" sz="1400"/>
                        <a:t>Justine DeOliveira</a:t>
                      </a:r>
                    </a:p>
                    <a:p>
                      <a:r>
                        <a:rPr lang="en-US" sz="1400"/>
                        <a:t>Buffy Hines</a:t>
                      </a:r>
                    </a:p>
                    <a:p>
                      <a:r>
                        <a:rPr lang="en-US" sz="1400"/>
                        <a:t>Jessica Kaplan</a:t>
                      </a:r>
                    </a:p>
                    <a:p>
                      <a:r>
                        <a:rPr lang="en-US" sz="1400"/>
                        <a:t>Shan-Lee Liu</a:t>
                      </a:r>
                    </a:p>
                    <a:p>
                      <a:r>
                        <a:rPr lang="en-US" sz="1400"/>
                        <a:t>Emily Loughlin</a:t>
                      </a:r>
                    </a:p>
                    <a:p>
                      <a:r>
                        <a:rPr lang="en-US" sz="1400"/>
                        <a:t>Diane Mehegan</a:t>
                      </a:r>
                    </a:p>
                    <a:p>
                      <a:r>
                        <a:rPr lang="en-US" sz="1400"/>
                        <a:t>Erica Pollard</a:t>
                      </a:r>
                    </a:p>
                    <a:p>
                      <a:r>
                        <a:rPr lang="en-US" sz="1400"/>
                        <a:t>Madelyn Gonnerman Torchin</a:t>
                      </a:r>
                    </a:p>
                    <a:p>
                      <a:r>
                        <a:rPr lang="en-US" sz="1400"/>
                        <a:t>Ronie R. Webster</a:t>
                      </a:r>
                    </a:p>
                  </a:txBody>
                  <a:tcPr/>
                </a:tc>
                <a:tc>
                  <a:txBody>
                    <a:bodyPr/>
                    <a:lstStyle/>
                    <a:p>
                      <a:r>
                        <a:rPr lang="en-US" sz="1400"/>
                        <a:t>Dana Curran</a:t>
                      </a:r>
                    </a:p>
                    <a:p>
                      <a:r>
                        <a:rPr lang="en-US" sz="1400"/>
                        <a:t>Lauren Downey</a:t>
                      </a:r>
                    </a:p>
                    <a:p>
                      <a:r>
                        <a:rPr lang="en-US" sz="1400"/>
                        <a:t>Nicole Haghdoust</a:t>
                      </a:r>
                    </a:p>
                    <a:p>
                      <a:r>
                        <a:rPr lang="en-US" sz="1400"/>
                        <a:t>Sean Kinney</a:t>
                      </a:r>
                    </a:p>
                    <a:p>
                      <a:r>
                        <a:rPr lang="en-US" sz="1400"/>
                        <a:t>Amy Moran</a:t>
                      </a:r>
                    </a:p>
                    <a:p>
                      <a:r>
                        <a:rPr lang="en-US" sz="1400"/>
                        <a:t>Lindsay Perry</a:t>
                      </a:r>
                    </a:p>
                    <a:p>
                      <a:r>
                        <a:rPr lang="en-US" sz="1400"/>
                        <a:t>Jessica Sapp</a:t>
                      </a:r>
                    </a:p>
                    <a:p>
                      <a:r>
                        <a:rPr lang="en-US" sz="1400"/>
                        <a:t>Nicole Sherf</a:t>
                      </a:r>
                    </a:p>
                    <a:p>
                      <a:r>
                        <a:rPr lang="en-US" sz="1400"/>
                        <a:t>Katie Tomten</a:t>
                      </a:r>
                    </a:p>
                  </a:txBody>
                  <a:tcPr/>
                </a:tc>
                <a:tc>
                  <a:txBody>
                    <a:bodyPr/>
                    <a:lstStyle/>
                    <a:p>
                      <a:r>
                        <a:rPr lang="en-US" sz="1400"/>
                        <a:t>Jeremiah Ames</a:t>
                      </a:r>
                    </a:p>
                    <a:p>
                      <a:r>
                        <a:rPr lang="en-US" sz="1400"/>
                        <a:t>Katie Cardamone</a:t>
                      </a:r>
                    </a:p>
                    <a:p>
                      <a:r>
                        <a:rPr lang="en-US" sz="1400"/>
                        <a:t>Karena Hansen</a:t>
                      </a:r>
                    </a:p>
                    <a:p>
                      <a:r>
                        <a:rPr lang="en-US" sz="1400"/>
                        <a:t>Nancy </a:t>
                      </a:r>
                      <a:r>
                        <a:rPr lang="en-US" sz="1400" err="1"/>
                        <a:t>Kundl</a:t>
                      </a:r>
                      <a:endParaRPr lang="en-US" sz="1400"/>
                    </a:p>
                    <a:p>
                      <a:r>
                        <a:rPr lang="en-US" sz="1400"/>
                        <a:t>Ana Pimentel</a:t>
                      </a:r>
                    </a:p>
                    <a:p>
                      <a:r>
                        <a:rPr lang="en-US" sz="1400"/>
                        <a:t>Catherine Ritz</a:t>
                      </a:r>
                    </a:p>
                    <a:p>
                      <a:r>
                        <a:rPr lang="en-US" sz="1400"/>
                        <a:t>Gale Stafford</a:t>
                      </a:r>
                    </a:p>
                    <a:p>
                      <a:r>
                        <a:rPr lang="en-US" sz="1400"/>
                        <a:t>Mellissia Walles</a:t>
                      </a:r>
                    </a:p>
                  </a:txBody>
                  <a:tcPr/>
                </a:tc>
                <a:tc>
                  <a:txBody>
                    <a:bodyPr/>
                    <a:lstStyle/>
                    <a:p>
                      <a:r>
                        <a:rPr lang="en-US" sz="1400"/>
                        <a:t>Julie </a:t>
                      </a:r>
                      <a:r>
                        <a:rPr lang="en-US" sz="1400" err="1"/>
                        <a:t>Caldarone</a:t>
                      </a:r>
                      <a:endParaRPr lang="en-US" sz="1400"/>
                    </a:p>
                    <a:p>
                      <a:r>
                        <a:rPr lang="en-US" sz="1400"/>
                        <a:t>Christmas Carroll</a:t>
                      </a:r>
                    </a:p>
                    <a:p>
                      <a:r>
                        <a:rPr lang="en-US" sz="1400"/>
                        <a:t>Kelly Cooney</a:t>
                      </a:r>
                    </a:p>
                    <a:p>
                      <a:r>
                        <a:rPr lang="en-US" sz="1400"/>
                        <a:t>Marilia (Mia) Correia</a:t>
                      </a:r>
                    </a:p>
                    <a:p>
                      <a:r>
                        <a:rPr lang="en-US" sz="1400"/>
                        <a:t>Ann Ferriter</a:t>
                      </a:r>
                    </a:p>
                    <a:p>
                      <a:r>
                        <a:rPr lang="en-US" sz="1400"/>
                        <a:t>Linda Hackett</a:t>
                      </a:r>
                    </a:p>
                    <a:p>
                      <a:r>
                        <a:rPr lang="en-US" sz="1400"/>
                        <a:t>Heidi Olson</a:t>
                      </a:r>
                    </a:p>
                    <a:p>
                      <a:r>
                        <a:rPr lang="en-US" sz="1400"/>
                        <a:t>Amy Roberts</a:t>
                      </a:r>
                    </a:p>
                    <a:p>
                      <a:r>
                        <a:rPr lang="en-US" sz="1400"/>
                        <a:t>Michael Travers</a:t>
                      </a:r>
                    </a:p>
                  </a:txBody>
                  <a:tcPr/>
                </a:tc>
                <a:extLst>
                  <a:ext uri="{0D108BD9-81ED-4DB2-BD59-A6C34878D82A}">
                    <a16:rowId xmlns:a16="http://schemas.microsoft.com/office/drawing/2014/main" val="1931765085"/>
                  </a:ext>
                </a:extLst>
              </a:tr>
            </a:tbl>
          </a:graphicData>
        </a:graphic>
      </p:graphicFrame>
      <p:sp>
        <p:nvSpPr>
          <p:cNvPr id="5" name="Rectangle 4">
            <a:extLst>
              <a:ext uri="{FF2B5EF4-FFF2-40B4-BE49-F238E27FC236}">
                <a16:creationId xmlns:a16="http://schemas.microsoft.com/office/drawing/2014/main" id="{0060B220-573E-4F1E-ABF3-40584F5CFCAF}"/>
              </a:ext>
            </a:extLst>
          </p:cNvPr>
          <p:cNvSpPr/>
          <p:nvPr/>
        </p:nvSpPr>
        <p:spPr>
          <a:xfrm>
            <a:off x="567743" y="5352176"/>
            <a:ext cx="11369675" cy="67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State Student Advisory Council – Dina Gorelik, Andrew Horton, Katherine Nessel</a:t>
            </a:r>
          </a:p>
        </p:txBody>
      </p:sp>
    </p:spTree>
    <p:extLst>
      <p:ext uri="{BB962C8B-B14F-4D97-AF65-F5344CB8AC3E}">
        <p14:creationId xmlns:p14="http://schemas.microsoft.com/office/powerpoint/2010/main" val="29738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41D0-8FF3-46F5-8A4E-FD1C852DF183}"/>
              </a:ext>
            </a:extLst>
          </p:cNvPr>
          <p:cNvSpPr>
            <a:spLocks noGrp="1"/>
          </p:cNvSpPr>
          <p:nvPr>
            <p:ph type="title"/>
          </p:nvPr>
        </p:nvSpPr>
        <p:spPr/>
        <p:txBody>
          <a:bodyPr/>
          <a:lstStyle/>
          <a:p>
            <a:r>
              <a:rPr lang="en-US"/>
              <a:t>Quick Reference Guides and Literature Review</a:t>
            </a:r>
          </a:p>
        </p:txBody>
      </p:sp>
      <p:sp>
        <p:nvSpPr>
          <p:cNvPr id="3" name="Content Placeholder 2">
            <a:extLst>
              <a:ext uri="{FF2B5EF4-FFF2-40B4-BE49-F238E27FC236}">
                <a16:creationId xmlns:a16="http://schemas.microsoft.com/office/drawing/2014/main" id="{ED2334A1-EA89-4D5A-BDCA-16123AB5CF68}"/>
              </a:ext>
            </a:extLst>
          </p:cNvPr>
          <p:cNvSpPr>
            <a:spLocks noGrp="1"/>
          </p:cNvSpPr>
          <p:nvPr>
            <p:ph idx="1"/>
          </p:nvPr>
        </p:nvSpPr>
        <p:spPr/>
        <p:txBody>
          <a:bodyPr/>
          <a:lstStyle/>
          <a:p>
            <a:r>
              <a:rPr lang="en-US"/>
              <a:t>American Sign Language</a:t>
            </a:r>
          </a:p>
          <a:p>
            <a:r>
              <a:rPr lang="en-US"/>
              <a:t>Assessment</a:t>
            </a:r>
          </a:p>
          <a:p>
            <a:r>
              <a:rPr lang="en-US"/>
              <a:t>Classical Languages</a:t>
            </a:r>
          </a:p>
          <a:p>
            <a:r>
              <a:rPr lang="en-US"/>
              <a:t>Elementary Languages</a:t>
            </a:r>
          </a:p>
          <a:p>
            <a:r>
              <a:rPr lang="en-US"/>
              <a:t>Heritage Speakers/Signers</a:t>
            </a:r>
          </a:p>
          <a:p>
            <a:r>
              <a:rPr lang="en-US"/>
              <a:t>Languages with Diverse Written Representations (LDWRs)</a:t>
            </a:r>
          </a:p>
          <a:p>
            <a:r>
              <a:rPr lang="en-US"/>
              <a:t>Social and Emotional Learning</a:t>
            </a:r>
          </a:p>
          <a:p>
            <a:r>
              <a:rPr lang="en-US"/>
              <a:t>Students with Disabilities </a:t>
            </a:r>
          </a:p>
        </p:txBody>
      </p:sp>
    </p:spTree>
    <p:extLst>
      <p:ext uri="{BB962C8B-B14F-4D97-AF65-F5344CB8AC3E}">
        <p14:creationId xmlns:p14="http://schemas.microsoft.com/office/powerpoint/2010/main" val="2001478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81610B62-EEF8-4526-A7B2-4E91F131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CA3B7-1144-4D87-A85A-2A7D6A1EF53D}"/>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dirty="0">
                <a:solidFill>
                  <a:schemeClr val="tx1"/>
                </a:solidFill>
                <a:latin typeface="+mj-lt"/>
                <a:cs typeface="+mj-cs"/>
              </a:rPr>
              <a:t>Standards at a Glance</a:t>
            </a:r>
          </a:p>
        </p:txBody>
      </p:sp>
      <p:sp>
        <p:nvSpPr>
          <p:cNvPr id="12" name="Rectangle 1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64B191-1DEF-4D6F-A83E-9D94AEAA54C3}"/>
              </a:ext>
              <a:ext uri="{C183D7F6-B498-43B3-948B-1728B52AA6E4}">
                <adec:decorative xmlns:adec="http://schemas.microsoft.com/office/drawing/2017/decorative" val="1"/>
              </a:ext>
            </a:extLst>
          </p:cNvPr>
          <p:cNvPicPr>
            <a:picLocks noChangeAspect="1"/>
          </p:cNvPicPr>
          <p:nvPr/>
        </p:nvPicPr>
        <p:blipFill rotWithShape="1">
          <a:blip r:embed="rId2"/>
          <a:srcRect r="24812" b="1"/>
          <a:stretch/>
        </p:blipFill>
        <p:spPr>
          <a:xfrm>
            <a:off x="5441735" y="804672"/>
            <a:ext cx="5934456" cy="5248656"/>
          </a:xfrm>
          <a:prstGeom prst="rect">
            <a:avLst/>
          </a:prstGeom>
          <a:effectLst/>
        </p:spPr>
      </p:pic>
    </p:spTree>
    <p:extLst>
      <p:ext uri="{BB962C8B-B14F-4D97-AF65-F5344CB8AC3E}">
        <p14:creationId xmlns:p14="http://schemas.microsoft.com/office/powerpoint/2010/main" val="24732179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D95925-ADC0-4A79-832B-F2AB237365E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Linguistic Components Summary</a:t>
            </a:r>
          </a:p>
        </p:txBody>
      </p:sp>
      <p:pic>
        <p:nvPicPr>
          <p:cNvPr id="5" name="Picture 4" descr="chart">
            <a:extLst>
              <a:ext uri="{FF2B5EF4-FFF2-40B4-BE49-F238E27FC236}">
                <a16:creationId xmlns:a16="http://schemas.microsoft.com/office/drawing/2014/main" id="{009B028A-4980-4A02-8417-6CA99E4D5D44}"/>
              </a:ext>
            </a:extLst>
          </p:cNvPr>
          <p:cNvPicPr>
            <a:picLocks noChangeAspect="1"/>
          </p:cNvPicPr>
          <p:nvPr/>
        </p:nvPicPr>
        <p:blipFill rotWithShape="1">
          <a:blip r:embed="rId2"/>
          <a:srcRect r="786" b="1980"/>
          <a:stretch/>
        </p:blipFill>
        <p:spPr>
          <a:xfrm>
            <a:off x="838200" y="1941787"/>
            <a:ext cx="10429875" cy="4173263"/>
          </a:xfrm>
          <a:prstGeom prst="rect">
            <a:avLst/>
          </a:prstGeom>
        </p:spPr>
      </p:pic>
    </p:spTree>
    <p:extLst>
      <p:ext uri="{BB962C8B-B14F-4D97-AF65-F5344CB8AC3E}">
        <p14:creationId xmlns:p14="http://schemas.microsoft.com/office/powerpoint/2010/main" val="8891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1942-1E5A-4FF5-901F-64C058569983}"/>
              </a:ext>
            </a:extLst>
          </p:cNvPr>
          <p:cNvSpPr>
            <a:spLocks noGrp="1"/>
          </p:cNvSpPr>
          <p:nvPr>
            <p:ph type="title"/>
          </p:nvPr>
        </p:nvSpPr>
        <p:spPr/>
        <p:txBody>
          <a:bodyPr/>
          <a:lstStyle/>
          <a:p>
            <a:r>
              <a:rPr lang="en-US"/>
              <a:t>Content Advisors</a:t>
            </a:r>
          </a:p>
        </p:txBody>
      </p:sp>
      <p:graphicFrame>
        <p:nvGraphicFramePr>
          <p:cNvPr id="4" name="Table 4">
            <a:extLst>
              <a:ext uri="{FF2B5EF4-FFF2-40B4-BE49-F238E27FC236}">
                <a16:creationId xmlns:a16="http://schemas.microsoft.com/office/drawing/2014/main" id="{0BB73ACB-CAB5-4056-A983-71E6EF2B1D85}"/>
              </a:ext>
            </a:extLst>
          </p:cNvPr>
          <p:cNvGraphicFramePr>
            <a:graphicFrameLocks noGrp="1"/>
          </p:cNvGraphicFramePr>
          <p:nvPr>
            <p:ph idx="1"/>
            <p:extLst>
              <p:ext uri="{D42A27DB-BD31-4B8C-83A1-F6EECF244321}">
                <p14:modId xmlns:p14="http://schemas.microsoft.com/office/powerpoint/2010/main" val="130571263"/>
              </p:ext>
            </p:extLst>
          </p:nvPr>
        </p:nvGraphicFramePr>
        <p:xfrm>
          <a:off x="2306108" y="1463040"/>
          <a:ext cx="7579784" cy="3931920"/>
        </p:xfrm>
        <a:graphic>
          <a:graphicData uri="http://schemas.openxmlformats.org/drawingml/2006/table">
            <a:tbl>
              <a:tblPr firstRow="1" bandRow="1">
                <a:tableStyleId>{5C22544A-7EE6-4342-B048-85BDC9FD1C3A}</a:tableStyleId>
              </a:tblPr>
              <a:tblGrid>
                <a:gridCol w="3789892">
                  <a:extLst>
                    <a:ext uri="{9D8B030D-6E8A-4147-A177-3AD203B41FA5}">
                      <a16:colId xmlns:a16="http://schemas.microsoft.com/office/drawing/2014/main" val="3148127391"/>
                    </a:ext>
                  </a:extLst>
                </a:gridCol>
                <a:gridCol w="3789892">
                  <a:extLst>
                    <a:ext uri="{9D8B030D-6E8A-4147-A177-3AD203B41FA5}">
                      <a16:colId xmlns:a16="http://schemas.microsoft.com/office/drawing/2014/main" val="2776595346"/>
                    </a:ext>
                  </a:extLst>
                </a:gridCol>
              </a:tblGrid>
              <a:tr h="370840">
                <a:tc>
                  <a:txBody>
                    <a:bodyPr/>
                    <a:lstStyle/>
                    <a:p>
                      <a:pPr marL="285750" indent="-285750">
                        <a:buFont typeface="Arial" panose="020B0604020202020204" pitchFamily="34" charset="0"/>
                        <a:buChar char="•"/>
                      </a:pPr>
                      <a:r>
                        <a:rPr lang="en-US"/>
                        <a:t>Tanya Alvarado</a:t>
                      </a:r>
                    </a:p>
                    <a:p>
                      <a:pPr marL="285750" indent="-285750">
                        <a:buFont typeface="Arial" panose="020B0604020202020204" pitchFamily="34" charset="0"/>
                        <a:buChar char="•"/>
                      </a:pPr>
                      <a:r>
                        <a:rPr lang="en-US"/>
                        <a:t>Nancy </a:t>
                      </a:r>
                      <a:r>
                        <a:rPr lang="en-US" err="1"/>
                        <a:t>Antonellis</a:t>
                      </a:r>
                      <a:endParaRPr lang="en-US"/>
                    </a:p>
                    <a:p>
                      <a:pPr marL="285750" indent="-285750">
                        <a:buFont typeface="Arial" panose="020B0604020202020204" pitchFamily="34" charset="0"/>
                        <a:buChar char="•"/>
                      </a:pPr>
                      <a:r>
                        <a:rPr lang="en-US"/>
                        <a:t>Nancy Braga</a:t>
                      </a:r>
                    </a:p>
                    <a:p>
                      <a:pPr marL="285750" indent="-285750">
                        <a:buFont typeface="Arial" panose="020B0604020202020204" pitchFamily="34" charset="0"/>
                        <a:buChar char="•"/>
                      </a:pPr>
                      <a:r>
                        <a:rPr lang="en-US"/>
                        <a:t>Jasmine Carbone</a:t>
                      </a:r>
                    </a:p>
                    <a:p>
                      <a:pPr marL="285750" indent="-285750">
                        <a:buFont typeface="Arial" panose="020B0604020202020204" pitchFamily="34" charset="0"/>
                        <a:buChar char="•"/>
                      </a:pPr>
                      <a:r>
                        <a:rPr lang="en-US"/>
                        <a:t>Xi Chen</a:t>
                      </a:r>
                    </a:p>
                    <a:p>
                      <a:pPr marL="285750" indent="-285750">
                        <a:buFont typeface="Arial" panose="020B0604020202020204" pitchFamily="34" charset="0"/>
                        <a:buChar char="•"/>
                      </a:pPr>
                      <a:r>
                        <a:rPr lang="en-US"/>
                        <a:t>Pei-Chi Chuang</a:t>
                      </a:r>
                    </a:p>
                    <a:p>
                      <a:pPr marL="285750" indent="-285750">
                        <a:buFont typeface="Arial" panose="020B0604020202020204" pitchFamily="34" charset="0"/>
                        <a:buChar char="•"/>
                      </a:pPr>
                      <a:r>
                        <a:rPr lang="en-US"/>
                        <a:t>Michael </a:t>
                      </a:r>
                      <a:r>
                        <a:rPr lang="en-US" err="1"/>
                        <a:t>Cowett</a:t>
                      </a:r>
                      <a:endParaRPr lang="en-US"/>
                    </a:p>
                    <a:p>
                      <a:pPr marL="285750" indent="-285750">
                        <a:buFont typeface="Arial" panose="020B0604020202020204" pitchFamily="34" charset="0"/>
                        <a:buChar char="•"/>
                      </a:pPr>
                      <a:r>
                        <a:rPr lang="en-US"/>
                        <a:t>Julianna Fernandez</a:t>
                      </a:r>
                    </a:p>
                    <a:p>
                      <a:pPr marL="285750" indent="-285750">
                        <a:buFont typeface="Arial" panose="020B0604020202020204" pitchFamily="34" charset="0"/>
                        <a:buChar char="•"/>
                      </a:pPr>
                      <a:r>
                        <a:rPr lang="en-US"/>
                        <a:t>Kelly Gilbert</a:t>
                      </a:r>
                    </a:p>
                    <a:p>
                      <a:pPr marL="285750" indent="-285750">
                        <a:buFont typeface="Arial" panose="020B0604020202020204" pitchFamily="34" charset="0"/>
                        <a:buChar char="•"/>
                      </a:pPr>
                      <a:r>
                        <a:rPr lang="en-US"/>
                        <a:t>Kimberlee Kasanov</a:t>
                      </a:r>
                    </a:p>
                    <a:p>
                      <a:pPr marL="285750" indent="-285750">
                        <a:buFont typeface="Arial" panose="020B0604020202020204" pitchFamily="34" charset="0"/>
                        <a:buChar char="•"/>
                      </a:pPr>
                      <a:r>
                        <a:rPr lang="en-US"/>
                        <a:t>Christine Kelley</a:t>
                      </a:r>
                    </a:p>
                    <a:p>
                      <a:pPr marL="285750" indent="-285750">
                        <a:buFont typeface="Arial" panose="020B0604020202020204" pitchFamily="34" charset="0"/>
                        <a:buChar char="•"/>
                      </a:pPr>
                      <a:r>
                        <a:rPr lang="en-US"/>
                        <a:t>Elizabeth Kelley</a:t>
                      </a:r>
                    </a:p>
                    <a:p>
                      <a:pPr marL="285750" indent="-285750">
                        <a:buFont typeface="Arial" panose="020B0604020202020204" pitchFamily="34" charset="0"/>
                        <a:buChar char="•"/>
                      </a:pPr>
                      <a:r>
                        <a:rPr lang="en-US" err="1"/>
                        <a:t>Valeriya</a:t>
                      </a:r>
                      <a:r>
                        <a:rPr lang="en-US"/>
                        <a:t> </a:t>
                      </a:r>
                      <a:r>
                        <a:rPr lang="en-US" err="1"/>
                        <a:t>Kozlovskaya</a:t>
                      </a:r>
                      <a:endParaRPr lang="en-US"/>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Lisa Machnik</a:t>
                      </a:r>
                    </a:p>
                  </a:txBody>
                  <a:tcPr/>
                </a:tc>
                <a:tc>
                  <a:txBody>
                    <a:bodyPr/>
                    <a:lstStyle/>
                    <a:p>
                      <a:pPr marL="285750" indent="-285750">
                        <a:buFont typeface="Arial" panose="020B0604020202020204" pitchFamily="34" charset="0"/>
                        <a:buChar char="•"/>
                      </a:pPr>
                      <a:r>
                        <a:rPr lang="en-US"/>
                        <a:t>Danja Mahoney</a:t>
                      </a:r>
                    </a:p>
                    <a:p>
                      <a:pPr marL="285750" indent="-285750">
                        <a:buFont typeface="Arial" panose="020B0604020202020204" pitchFamily="34" charset="0"/>
                        <a:buChar char="•"/>
                      </a:pPr>
                      <a:r>
                        <a:rPr lang="en-US"/>
                        <a:t>Erin Manzi</a:t>
                      </a:r>
                    </a:p>
                    <a:p>
                      <a:pPr marL="285750" indent="-285750">
                        <a:buFont typeface="Arial" panose="020B0604020202020204" pitchFamily="34" charset="0"/>
                        <a:buChar char="•"/>
                      </a:pPr>
                      <a:r>
                        <a:rPr lang="en-US"/>
                        <a:t>Fabiane Noronha</a:t>
                      </a:r>
                    </a:p>
                    <a:p>
                      <a:pPr marL="285750" indent="-285750">
                        <a:buFont typeface="Arial" panose="020B0604020202020204" pitchFamily="34" charset="0"/>
                        <a:buChar char="•"/>
                      </a:pPr>
                      <a:r>
                        <a:rPr lang="en-US"/>
                        <a:t>Jennifer O’Brien</a:t>
                      </a:r>
                    </a:p>
                    <a:p>
                      <a:pPr marL="285750" indent="-285750">
                        <a:buFont typeface="Arial" panose="020B0604020202020204" pitchFamily="34" charset="0"/>
                        <a:buChar char="•"/>
                      </a:pPr>
                      <a:r>
                        <a:rPr lang="en-US"/>
                        <a:t>Adria Osborne</a:t>
                      </a:r>
                    </a:p>
                    <a:p>
                      <a:pPr marL="285750" indent="-285750">
                        <a:buFont typeface="Arial" panose="020B0604020202020204" pitchFamily="34" charset="0"/>
                        <a:buChar char="•"/>
                      </a:pPr>
                      <a:r>
                        <a:rPr lang="en-US"/>
                        <a:t>Sara Peters</a:t>
                      </a:r>
                    </a:p>
                    <a:p>
                      <a:pPr marL="285750" indent="-285750">
                        <a:buFont typeface="Arial" panose="020B0604020202020204" pitchFamily="34" charset="0"/>
                        <a:buChar char="•"/>
                      </a:pPr>
                      <a:r>
                        <a:rPr lang="en-US"/>
                        <a:t>Katherine Quackenbush</a:t>
                      </a:r>
                    </a:p>
                    <a:p>
                      <a:pPr marL="285750" indent="-285750">
                        <a:buFont typeface="Arial" panose="020B0604020202020204" pitchFamily="34" charset="0"/>
                        <a:buChar char="•"/>
                      </a:pPr>
                      <a:r>
                        <a:rPr lang="en-US"/>
                        <a:t>Saviz Safizadeh</a:t>
                      </a:r>
                    </a:p>
                    <a:p>
                      <a:pPr marL="285750" indent="-285750">
                        <a:buFont typeface="Arial" panose="020B0604020202020204" pitchFamily="34" charset="0"/>
                        <a:buChar char="•"/>
                      </a:pPr>
                      <a:r>
                        <a:rPr lang="en-US"/>
                        <a:t>Mary Simmons</a:t>
                      </a:r>
                    </a:p>
                    <a:p>
                      <a:pPr marL="285750" indent="-285750">
                        <a:buFont typeface="Arial" panose="020B0604020202020204" pitchFamily="34" charset="0"/>
                        <a:buChar char="•"/>
                      </a:pPr>
                      <a:r>
                        <a:rPr lang="en-US"/>
                        <a:t>Karen Soto</a:t>
                      </a:r>
                    </a:p>
                    <a:p>
                      <a:pPr marL="285750" indent="-285750">
                        <a:buFont typeface="Arial" panose="020B0604020202020204" pitchFamily="34" charset="0"/>
                        <a:buChar char="•"/>
                      </a:pPr>
                      <a:r>
                        <a:rPr lang="en-US"/>
                        <a:t>Adriana Thomas</a:t>
                      </a:r>
                    </a:p>
                    <a:p>
                      <a:pPr marL="285750" indent="-285750">
                        <a:buFont typeface="Arial" panose="020B0604020202020204" pitchFamily="34" charset="0"/>
                        <a:buChar char="•"/>
                      </a:pPr>
                      <a:r>
                        <a:rPr lang="en-US"/>
                        <a:t>Arlene </a:t>
                      </a:r>
                      <a:r>
                        <a:rPr lang="en-US" err="1"/>
                        <a:t>Vellman</a:t>
                      </a:r>
                      <a:endParaRPr lang="en-US"/>
                    </a:p>
                    <a:p>
                      <a:pPr marL="285750" indent="-285750">
                        <a:buFont typeface="Arial" panose="020B0604020202020204" pitchFamily="34" charset="0"/>
                        <a:buChar char="•"/>
                      </a:pPr>
                      <a:r>
                        <a:rPr lang="en-US"/>
                        <a:t>Iolanda Volpe</a:t>
                      </a:r>
                    </a:p>
                  </a:txBody>
                  <a:tcPr/>
                </a:tc>
                <a:extLst>
                  <a:ext uri="{0D108BD9-81ED-4DB2-BD59-A6C34878D82A}">
                    <a16:rowId xmlns:a16="http://schemas.microsoft.com/office/drawing/2014/main" val="3854565946"/>
                  </a:ext>
                </a:extLst>
              </a:tr>
            </a:tbl>
          </a:graphicData>
        </a:graphic>
      </p:graphicFrame>
    </p:spTree>
    <p:extLst>
      <p:ext uri="{BB962C8B-B14F-4D97-AF65-F5344CB8AC3E}">
        <p14:creationId xmlns:p14="http://schemas.microsoft.com/office/powerpoint/2010/main" val="309019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8EB1-9EC9-4CC8-B467-EC559FB6C069}"/>
              </a:ext>
            </a:extLst>
          </p:cNvPr>
          <p:cNvSpPr>
            <a:spLocks noGrp="1"/>
          </p:cNvSpPr>
          <p:nvPr>
            <p:ph type="title"/>
          </p:nvPr>
        </p:nvSpPr>
        <p:spPr/>
        <p:txBody>
          <a:bodyPr/>
          <a:lstStyle/>
          <a:p>
            <a:r>
              <a:rPr lang="en-US"/>
              <a:t>Participating Districts/Organizations</a:t>
            </a:r>
          </a:p>
        </p:txBody>
      </p:sp>
      <p:graphicFrame>
        <p:nvGraphicFramePr>
          <p:cNvPr id="4" name="Table 4">
            <a:extLst>
              <a:ext uri="{FF2B5EF4-FFF2-40B4-BE49-F238E27FC236}">
                <a16:creationId xmlns:a16="http://schemas.microsoft.com/office/drawing/2014/main" id="{E02F0656-0796-40B0-BD64-14609235A11B}"/>
              </a:ext>
            </a:extLst>
          </p:cNvPr>
          <p:cNvGraphicFramePr>
            <a:graphicFrameLocks noGrp="1"/>
          </p:cNvGraphicFramePr>
          <p:nvPr>
            <p:ph idx="1"/>
            <p:extLst>
              <p:ext uri="{D42A27DB-BD31-4B8C-83A1-F6EECF244321}">
                <p14:modId xmlns:p14="http://schemas.microsoft.com/office/powerpoint/2010/main" val="382941745"/>
              </p:ext>
            </p:extLst>
          </p:nvPr>
        </p:nvGraphicFramePr>
        <p:xfrm>
          <a:off x="568325" y="1079311"/>
          <a:ext cx="11370390" cy="4810879"/>
        </p:xfrm>
        <a:graphic>
          <a:graphicData uri="http://schemas.openxmlformats.org/drawingml/2006/table">
            <a:tbl>
              <a:tblPr firstRow="1" bandRow="1">
                <a:tableStyleId>{5C22544A-7EE6-4342-B048-85BDC9FD1C3A}</a:tableStyleId>
              </a:tblPr>
              <a:tblGrid>
                <a:gridCol w="2274078">
                  <a:extLst>
                    <a:ext uri="{9D8B030D-6E8A-4147-A177-3AD203B41FA5}">
                      <a16:colId xmlns:a16="http://schemas.microsoft.com/office/drawing/2014/main" val="2581111427"/>
                    </a:ext>
                  </a:extLst>
                </a:gridCol>
                <a:gridCol w="2274078">
                  <a:extLst>
                    <a:ext uri="{9D8B030D-6E8A-4147-A177-3AD203B41FA5}">
                      <a16:colId xmlns:a16="http://schemas.microsoft.com/office/drawing/2014/main" val="596528010"/>
                    </a:ext>
                  </a:extLst>
                </a:gridCol>
                <a:gridCol w="2274078">
                  <a:extLst>
                    <a:ext uri="{9D8B030D-6E8A-4147-A177-3AD203B41FA5}">
                      <a16:colId xmlns:a16="http://schemas.microsoft.com/office/drawing/2014/main" val="4243497039"/>
                    </a:ext>
                  </a:extLst>
                </a:gridCol>
                <a:gridCol w="2274078">
                  <a:extLst>
                    <a:ext uri="{9D8B030D-6E8A-4147-A177-3AD203B41FA5}">
                      <a16:colId xmlns:a16="http://schemas.microsoft.com/office/drawing/2014/main" val="1206617411"/>
                    </a:ext>
                  </a:extLst>
                </a:gridCol>
                <a:gridCol w="2274078">
                  <a:extLst>
                    <a:ext uri="{9D8B030D-6E8A-4147-A177-3AD203B41FA5}">
                      <a16:colId xmlns:a16="http://schemas.microsoft.com/office/drawing/2014/main" val="3074750425"/>
                    </a:ext>
                  </a:extLst>
                </a:gridCol>
              </a:tblGrid>
              <a:tr h="665599">
                <a:tc gridSpan="4">
                  <a:txBody>
                    <a:bodyPr/>
                    <a:lstStyle/>
                    <a:p>
                      <a:r>
                        <a:rPr lang="en-US" sz="1600"/>
                        <a:t>K-12 Public School Districts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600"/>
                        <a:t>Colleges, Universities, Other Organizations</a:t>
                      </a:r>
                    </a:p>
                  </a:txBody>
                  <a:tcPr/>
                </a:tc>
                <a:extLst>
                  <a:ext uri="{0D108BD9-81ED-4DB2-BD59-A6C34878D82A}">
                    <a16:rowId xmlns:a16="http://schemas.microsoft.com/office/drawing/2014/main" val="3345333205"/>
                  </a:ext>
                </a:extLst>
              </a:tr>
              <a:tr h="4133504">
                <a:tc>
                  <a:txBody>
                    <a:bodyPr/>
                    <a:lstStyle/>
                    <a:p>
                      <a:pPr marL="285750" lvl="0" indent="-285750">
                        <a:buFont typeface="Arial" panose="020B0604020202020204" pitchFamily="34" charset="0"/>
                        <a:buChar char="•"/>
                      </a:pPr>
                      <a:r>
                        <a:rPr lang="en-US" sz="1400" kern="1200">
                          <a:solidFill>
                            <a:schemeClr val="dk1"/>
                          </a:solidFill>
                          <a:effectLst/>
                          <a:latin typeface="+mn-lt"/>
                          <a:ea typeface="+mn-ea"/>
                          <a:cs typeface="+mn-cs"/>
                        </a:rPr>
                        <a:t>Agawam</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Andover</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Arlington</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Barnstable</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Bedford</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Boston</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Brockton</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Brookline</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Cambridge</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Canton</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Chelmsford</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Concord</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Danvers</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Duxbury</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East Longmeadow</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Global Learning Charter (New Bedford)</a:t>
                      </a:r>
                    </a:p>
                    <a:p>
                      <a:pPr marL="285750" lvl="0" indent="-285750">
                        <a:buFont typeface="Arial" panose="020B0604020202020204" pitchFamily="34" charset="0"/>
                        <a:buChar char="•"/>
                      </a:pPr>
                      <a:r>
                        <a:rPr lang="en-US" sz="1400" kern="1200">
                          <a:solidFill>
                            <a:schemeClr val="dk1"/>
                          </a:solidFill>
                          <a:effectLst/>
                          <a:latin typeface="+mn-lt"/>
                          <a:ea typeface="+mn-ea"/>
                          <a:cs typeface="+mn-cs"/>
                        </a:rPr>
                        <a:t>Hamilton-Wenham</a:t>
                      </a:r>
                    </a:p>
                  </a:txBody>
                  <a:tcPr/>
                </a:tc>
                <a:tc>
                  <a:txBody>
                    <a:bodyPr/>
                    <a:lstStyle/>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Hingham</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Holliston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Hopedale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Hudson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Innovation Academy (</a:t>
                      </a:r>
                      <a:r>
                        <a:rPr lang="en-US" sz="1400" kern="1200" err="1">
                          <a:solidFill>
                            <a:schemeClr val="dk1"/>
                          </a:solidFill>
                          <a:effectLst/>
                          <a:latin typeface="+mn-lt"/>
                          <a:ea typeface="+mn-ea"/>
                          <a:cs typeface="+mn-cs"/>
                        </a:rPr>
                        <a:t>Tyngsborough</a:t>
                      </a:r>
                      <a:r>
                        <a:rPr lang="en-US" sz="1400" kern="1200">
                          <a:solidFill>
                            <a:schemeClr val="dk1"/>
                          </a:solidFill>
                          <a:effectLst/>
                          <a:latin typeface="+mn-lt"/>
                          <a:ea typeface="+mn-ea"/>
                          <a:cs typeface="+mn-cs"/>
                        </a:rPr>
                        <a:t>)</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Ipswich</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King Philip</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KIPP Academy Lynn Collegiate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Lee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Lenox</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Lexington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Lincoln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Littleton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Marshfield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Martha’s Vineyard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Medfield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Medway</a:t>
                      </a:r>
                    </a:p>
                  </a:txBody>
                  <a:tcPr/>
                </a:tc>
                <a:tc>
                  <a:txBody>
                    <a:bodyPr/>
                    <a:lstStyle/>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Mendon-Upton </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Methuen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Middleborough</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Millis</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Monomoy</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Nantucket</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Nauset</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Needham</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Newton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North Andover</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North Reading</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Norwood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Pembroke</a:t>
                      </a:r>
                    </a:p>
                    <a:p>
                      <a:pPr marL="285750" lvl="0" indent="-285750" algn="l" defTabSz="914400" rtl="0" eaLnBrk="1" latinLnBrk="0" hangingPunct="1">
                        <a:buFont typeface="Arial" panose="020B0604020202020204" pitchFamily="34" charset="0"/>
                        <a:buChar char="•"/>
                      </a:pPr>
                      <a:r>
                        <a:rPr lang="en-US" sz="1400" kern="1200" err="1">
                          <a:solidFill>
                            <a:schemeClr val="dk1"/>
                          </a:solidFill>
                          <a:effectLst/>
                          <a:latin typeface="+mn-lt"/>
                          <a:ea typeface="+mn-ea"/>
                          <a:cs typeface="+mn-cs"/>
                        </a:rPr>
                        <a:t>Pentucket</a:t>
                      </a:r>
                      <a:endParaRPr lang="en-US" sz="1400" kern="120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Pioneer Valley Chinese Immersion Charter</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Reading</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Salem</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Saugus</a:t>
                      </a:r>
                    </a:p>
                  </a:txBody>
                  <a:tcPr/>
                </a:tc>
                <a:tc>
                  <a:txBody>
                    <a:bodyPr/>
                    <a:lstStyle/>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Silver Lake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Somerville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Springfield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Sudbury</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Swampscott</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Wachusett</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Wakefield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Waltham</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Ware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Wayland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Wellesley</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Westford</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Weston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Wilmington</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Winchester</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Worcester</a:t>
                      </a:r>
                    </a:p>
                    <a:p>
                      <a:endParaRPr lang="en-US"/>
                    </a:p>
                  </a:txBody>
                  <a:tcPr/>
                </a:tc>
                <a:tc>
                  <a:txBody>
                    <a:bodyPr/>
                    <a:lstStyle/>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Boston College</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Boston University</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Brandeis University</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Salem State University</a:t>
                      </a:r>
                    </a:p>
                    <a:p>
                      <a:pPr marL="285750" lvl="0" indent="-285750" algn="l" defTabSz="914400" rtl="0" eaLnBrk="1" latinLnBrk="0" hangingPunct="1">
                        <a:buFont typeface="Arial" panose="020B0604020202020204" pitchFamily="34" charset="0"/>
                        <a:buChar char="•"/>
                      </a:pPr>
                      <a:r>
                        <a:rPr lang="en-US" sz="1400" kern="1200">
                          <a:solidFill>
                            <a:schemeClr val="dk1"/>
                          </a:solidFill>
                          <a:effectLst/>
                          <a:latin typeface="+mn-lt"/>
                          <a:ea typeface="+mn-ea"/>
                          <a:cs typeface="+mn-cs"/>
                        </a:rPr>
                        <a:t>Tufts University</a:t>
                      </a:r>
                    </a:p>
                    <a:p>
                      <a:pPr marL="285750" lvl="0" indent="-285750" algn="l" defTabSz="914400" rtl="0" eaLnBrk="1" latinLnBrk="0" hangingPunct="1">
                        <a:buFont typeface="Arial" panose="020B0604020202020204" pitchFamily="34" charset="0"/>
                        <a:buChar char="•"/>
                      </a:pPr>
                      <a:endParaRPr lang="en-US" sz="1400" kern="120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endParaRPr lang="en-US" sz="14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err="1">
                          <a:solidFill>
                            <a:schemeClr val="dk1"/>
                          </a:solidFill>
                          <a:effectLst/>
                          <a:latin typeface="+mn-lt"/>
                          <a:ea typeface="+mn-ea"/>
                          <a:cs typeface="+mn-cs"/>
                        </a:rPr>
                        <a:t>Idioma</a:t>
                      </a:r>
                      <a:r>
                        <a:rPr lang="en-US" sz="1400" kern="1200">
                          <a:solidFill>
                            <a:schemeClr val="dk1"/>
                          </a:solidFill>
                          <a:effectLst/>
                          <a:latin typeface="+mn-lt"/>
                          <a:ea typeface="+mn-ea"/>
                          <a:cs typeface="+mn-cs"/>
                        </a:rPr>
                        <a:t> Education &amp; Consulting</a:t>
                      </a:r>
                    </a:p>
                    <a:p>
                      <a:endParaRPr lang="en-US"/>
                    </a:p>
                  </a:txBody>
                  <a:tcPr/>
                </a:tc>
                <a:extLst>
                  <a:ext uri="{0D108BD9-81ED-4DB2-BD59-A6C34878D82A}">
                    <a16:rowId xmlns:a16="http://schemas.microsoft.com/office/drawing/2014/main" val="4028893678"/>
                  </a:ext>
                </a:extLst>
              </a:tr>
            </a:tbl>
          </a:graphicData>
        </a:graphic>
      </p:graphicFrame>
    </p:spTree>
    <p:extLst>
      <p:ext uri="{BB962C8B-B14F-4D97-AF65-F5344CB8AC3E}">
        <p14:creationId xmlns:p14="http://schemas.microsoft.com/office/powerpoint/2010/main" val="1214061109"/>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0" ma:contentTypeDescription="Create a new document." ma:contentTypeScope="" ma:versionID="4d8424d9cc846fd8712503e1ab7592f1">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c4df1652cde5fcdb52ed47b15cd36688"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A940C-830D-43EA-BE7C-447660E69064}">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8f2fdac3-5421-455f-b4e4-df6141b3176a"/>
    <ds:schemaRef ds:uri="http://purl.org/dc/dcmitype/"/>
    <ds:schemaRef ds:uri="6d1ab2f6-91f9-4f14-952a-3f3eb0d68341"/>
  </ds:schemaRefs>
</ds:datastoreItem>
</file>

<file path=customXml/itemProps2.xml><?xml version="1.0" encoding="utf-8"?>
<ds:datastoreItem xmlns:ds="http://schemas.openxmlformats.org/officeDocument/2006/customXml" ds:itemID="{935F454F-F255-4FA5-9D06-AE52E76D37C8}">
  <ds:schemaRefs>
    <ds:schemaRef ds:uri="http://schemas.microsoft.com/sharepoint/v3/contenttype/forms"/>
  </ds:schemaRefs>
</ds:datastoreItem>
</file>

<file path=customXml/itemProps3.xml><?xml version="1.0" encoding="utf-8"?>
<ds:datastoreItem xmlns:ds="http://schemas.openxmlformats.org/officeDocument/2006/customXml" ds:itemID="{D1342846-171F-456E-BFEC-133278C476BF}">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TotalTime>
  <Words>3495</Words>
  <Application>Microsoft Office PowerPoint</Application>
  <PresentationFormat>Widescreen</PresentationFormat>
  <Paragraphs>542</Paragraphs>
  <Slides>72</Slides>
  <Notes>4</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72</vt:i4>
      </vt:variant>
    </vt:vector>
  </HeadingPairs>
  <TitlesOfParts>
    <vt:vector size="83" baseType="lpstr">
      <vt:lpstr>Arial</vt:lpstr>
      <vt:lpstr>Calibri</vt:lpstr>
      <vt:lpstr>Courier New</vt:lpstr>
      <vt:lpstr>Segoe</vt:lpstr>
      <vt:lpstr>Segoe SemiBold</vt:lpstr>
      <vt:lpstr>Segoe UI</vt:lpstr>
      <vt:lpstr>Segoe UI Semibold</vt:lpstr>
      <vt:lpstr>Wingdings</vt:lpstr>
      <vt:lpstr>ESE PowerPoint Template 2017</vt:lpstr>
      <vt:lpstr>Custom Design</vt:lpstr>
      <vt:lpstr>1_Custom Design</vt:lpstr>
      <vt:lpstr>2021 World Languages Curriculum Framework</vt:lpstr>
      <vt:lpstr>Introducing the New Framework -Heather Peske, Senior Associate Commissioner</vt:lpstr>
      <vt:lpstr>The Need for a New Framework</vt:lpstr>
      <vt:lpstr>Public Input, Research, and Common Practices</vt:lpstr>
      <vt:lpstr>Statewide Participation</vt:lpstr>
      <vt:lpstr>Public Comment and Finalization</vt:lpstr>
      <vt:lpstr>Review Panelists and Facilitators</vt:lpstr>
      <vt:lpstr>Content Advisors</vt:lpstr>
      <vt:lpstr>Participating Districts/Organizations</vt:lpstr>
      <vt:lpstr>Vision, Scope, and Guiding Principles -Andy McDonie, World Languages Specialist</vt:lpstr>
      <vt:lpstr>Vision</vt:lpstr>
      <vt:lpstr>Vision</vt:lpstr>
      <vt:lpstr>Vision</vt:lpstr>
      <vt:lpstr>The World-Ready Student   All students at all levels of proficiency will use the target language to:</vt:lpstr>
      <vt:lpstr>The World-Ready Student (Cont.)</vt:lpstr>
      <vt:lpstr>The Necessity of World Languages</vt:lpstr>
      <vt:lpstr>Terminology: World Languages</vt:lpstr>
      <vt:lpstr>Scope</vt:lpstr>
      <vt:lpstr>What the Framework Does and Does Not Do</vt:lpstr>
      <vt:lpstr>Framework Structure</vt:lpstr>
      <vt:lpstr>District Decisions about Topical Content</vt:lpstr>
      <vt:lpstr>Supporting the MA State Seal of Biliteracy</vt:lpstr>
      <vt:lpstr>Supporting High-Leverage Teaching Practices</vt:lpstr>
      <vt:lpstr>Supporting All Students</vt:lpstr>
      <vt:lpstr>Guiding Principles</vt:lpstr>
      <vt:lpstr>Guiding Principles 1-2</vt:lpstr>
      <vt:lpstr>Guiding Principles 3-4</vt:lpstr>
      <vt:lpstr>Guiding Principles 5-6</vt:lpstr>
      <vt:lpstr>Guiding Principles 7-8</vt:lpstr>
      <vt:lpstr>Guiding Principles 9-10</vt:lpstr>
      <vt:lpstr>Practices and Content Standards</vt:lpstr>
      <vt:lpstr>Standards for World Language Practices</vt:lpstr>
      <vt:lpstr>Comparison of ACTFL 5 Cs to MA Practices</vt:lpstr>
      <vt:lpstr>5 Cs +SEL + SJ reorganized into 3 domains and 10 practices</vt:lpstr>
      <vt:lpstr>Reminder: All practices should be conducted almost exclusively (&gt;90%)in the target language.</vt:lpstr>
      <vt:lpstr>Practice 1: Interpretive Communication</vt:lpstr>
      <vt:lpstr>Practice 2: Interpersonal Communication</vt:lpstr>
      <vt:lpstr>Practice 3: Presentational Communication</vt:lpstr>
      <vt:lpstr>Practice 4: Intercultural Communication</vt:lpstr>
      <vt:lpstr>Practice 5: Cultures</vt:lpstr>
      <vt:lpstr>Practice 6: Comparisons</vt:lpstr>
      <vt:lpstr>Practice 7: Connections</vt:lpstr>
      <vt:lpstr>Practice 8: Communities</vt:lpstr>
      <vt:lpstr>Practice 9: Social and Emotional Well-being</vt:lpstr>
      <vt:lpstr>Practice 10: Social Justice</vt:lpstr>
      <vt:lpstr>World Language Content Standards</vt:lpstr>
      <vt:lpstr>Organization of the Content Standards</vt:lpstr>
      <vt:lpstr>Proficiency Level</vt:lpstr>
      <vt:lpstr>Domain</vt:lpstr>
      <vt:lpstr>Practice (bold)</vt:lpstr>
      <vt:lpstr>Content Standard</vt:lpstr>
      <vt:lpstr>The standards are dense, so we break them down by linguistic components</vt:lpstr>
      <vt:lpstr>Function</vt:lpstr>
      <vt:lpstr>Context</vt:lpstr>
      <vt:lpstr>Text Type</vt:lpstr>
      <vt:lpstr>Comprehensibility</vt:lpstr>
      <vt:lpstr>Identifying function, context, text type, and comprehensibility supports the most common Seal of Biliteracy assessments.</vt:lpstr>
      <vt:lpstr>Additional Components of the Standards</vt:lpstr>
      <vt:lpstr>Additional Components of the Standards</vt:lpstr>
      <vt:lpstr>The Content Standards</vt:lpstr>
      <vt:lpstr>Standard 1: Interpretive Communication</vt:lpstr>
      <vt:lpstr>Standard 2: Interpersonal Communication</vt:lpstr>
      <vt:lpstr>Standard 3: Presentational Communication</vt:lpstr>
      <vt:lpstr>Standard 4: Intercultural Communication</vt:lpstr>
      <vt:lpstr>Standard 5: Cultures</vt:lpstr>
      <vt:lpstr>Standard 6: Comparisons</vt:lpstr>
      <vt:lpstr>Standard 7: Connections</vt:lpstr>
      <vt:lpstr>Standard 8: Communities</vt:lpstr>
      <vt:lpstr>Resources and Implementation</vt:lpstr>
      <vt:lpstr>Quick Reference Guides and Literature Review</vt:lpstr>
      <vt:lpstr>Standards at a Glance</vt:lpstr>
      <vt:lpstr>Linguistic Components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2021 World Languages Curriculum Framework</dc:title>
  <dc:creator>DESE</dc:creator>
  <cp:lastModifiedBy>Zou, Dong (EOE)</cp:lastModifiedBy>
  <cp:revision>8</cp:revision>
  <dcterms:created xsi:type="dcterms:W3CDTF">2021-04-28T20:33:01Z</dcterms:created>
  <dcterms:modified xsi:type="dcterms:W3CDTF">2021-07-13T21:21:45Z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13 2021</vt:lpwstr>
  </property>
</Properties>
</file>